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147475438" r:id="rId5"/>
    <p:sldId id="2147475449" r:id="rId6"/>
    <p:sldId id="2147475450" r:id="rId7"/>
    <p:sldId id="2147475445" r:id="rId8"/>
    <p:sldId id="2147475454" r:id="rId9"/>
    <p:sldId id="2147475459" r:id="rId10"/>
    <p:sldId id="2147475455" r:id="rId11"/>
    <p:sldId id="2147475460" r:id="rId12"/>
    <p:sldId id="2147475461" r:id="rId13"/>
    <p:sldId id="2147475462" r:id="rId14"/>
    <p:sldId id="2147475456" r:id="rId15"/>
    <p:sldId id="21473747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E22BB3-CBA9-49B1-A71F-E2167852596D}" v="3" dt="2025-05-22T07:45:24.0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8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t TABARIES" userId="d99f06c0-84d9-46ca-b140-2c36d4168e9a" providerId="ADAL" clId="{70E22BB3-CBA9-49B1-A71F-E2167852596D}"/>
    <pc:docChg chg="custSel addSld delSld modSld sldOrd">
      <pc:chgData name="Laurent TABARIES" userId="d99f06c0-84d9-46ca-b140-2c36d4168e9a" providerId="ADAL" clId="{70E22BB3-CBA9-49B1-A71F-E2167852596D}" dt="2025-05-22T07:45:59.785" v="492" actId="20577"/>
      <pc:docMkLst>
        <pc:docMk/>
      </pc:docMkLst>
      <pc:sldChg chg="del">
        <pc:chgData name="Laurent TABARIES" userId="d99f06c0-84d9-46ca-b140-2c36d4168e9a" providerId="ADAL" clId="{70E22BB3-CBA9-49B1-A71F-E2167852596D}" dt="2025-05-22T07:36:39.388" v="0" actId="47"/>
        <pc:sldMkLst>
          <pc:docMk/>
          <pc:sldMk cId="4168696256" sldId="2147475444"/>
        </pc:sldMkLst>
      </pc:sldChg>
      <pc:sldChg chg="del">
        <pc:chgData name="Laurent TABARIES" userId="d99f06c0-84d9-46ca-b140-2c36d4168e9a" providerId="ADAL" clId="{70E22BB3-CBA9-49B1-A71F-E2167852596D}" dt="2025-05-22T07:36:50.305" v="1" actId="47"/>
        <pc:sldMkLst>
          <pc:docMk/>
          <pc:sldMk cId="2318658881" sldId="2147475446"/>
        </pc:sldMkLst>
      </pc:sldChg>
      <pc:sldChg chg="del">
        <pc:chgData name="Laurent TABARIES" userId="d99f06c0-84d9-46ca-b140-2c36d4168e9a" providerId="ADAL" clId="{70E22BB3-CBA9-49B1-A71F-E2167852596D}" dt="2025-05-22T07:36:52.322" v="2" actId="47"/>
        <pc:sldMkLst>
          <pc:docMk/>
          <pc:sldMk cId="41910725" sldId="2147475447"/>
        </pc:sldMkLst>
      </pc:sldChg>
      <pc:sldChg chg="del">
        <pc:chgData name="Laurent TABARIES" userId="d99f06c0-84d9-46ca-b140-2c36d4168e9a" providerId="ADAL" clId="{70E22BB3-CBA9-49B1-A71F-E2167852596D}" dt="2025-05-22T07:36:59.515" v="5" actId="47"/>
        <pc:sldMkLst>
          <pc:docMk/>
          <pc:sldMk cId="1678044488" sldId="2147475448"/>
        </pc:sldMkLst>
      </pc:sldChg>
      <pc:sldChg chg="del">
        <pc:chgData name="Laurent TABARIES" userId="d99f06c0-84d9-46ca-b140-2c36d4168e9a" providerId="ADAL" clId="{70E22BB3-CBA9-49B1-A71F-E2167852596D}" dt="2025-05-22T07:36:54.349" v="3" actId="47"/>
        <pc:sldMkLst>
          <pc:docMk/>
          <pc:sldMk cId="353683502" sldId="2147475451"/>
        </pc:sldMkLst>
      </pc:sldChg>
      <pc:sldChg chg="del">
        <pc:chgData name="Laurent TABARIES" userId="d99f06c0-84d9-46ca-b140-2c36d4168e9a" providerId="ADAL" clId="{70E22BB3-CBA9-49B1-A71F-E2167852596D}" dt="2025-05-22T07:36:55.768" v="4" actId="47"/>
        <pc:sldMkLst>
          <pc:docMk/>
          <pc:sldMk cId="1321469270" sldId="2147475452"/>
        </pc:sldMkLst>
      </pc:sldChg>
      <pc:sldChg chg="ord">
        <pc:chgData name="Laurent TABARIES" userId="d99f06c0-84d9-46ca-b140-2c36d4168e9a" providerId="ADAL" clId="{70E22BB3-CBA9-49B1-A71F-E2167852596D}" dt="2025-05-22T07:44:13.396" v="449"/>
        <pc:sldMkLst>
          <pc:docMk/>
          <pc:sldMk cId="3158737718" sldId="2147475454"/>
        </pc:sldMkLst>
      </pc:sldChg>
      <pc:sldChg chg="ord">
        <pc:chgData name="Laurent TABARIES" userId="d99f06c0-84d9-46ca-b140-2c36d4168e9a" providerId="ADAL" clId="{70E22BB3-CBA9-49B1-A71F-E2167852596D}" dt="2025-05-22T07:45:19.755" v="452"/>
        <pc:sldMkLst>
          <pc:docMk/>
          <pc:sldMk cId="943709338" sldId="2147475456"/>
        </pc:sldMkLst>
      </pc:sldChg>
      <pc:sldChg chg="del">
        <pc:chgData name="Laurent TABARIES" userId="d99f06c0-84d9-46ca-b140-2c36d4168e9a" providerId="ADAL" clId="{70E22BB3-CBA9-49B1-A71F-E2167852596D}" dt="2025-05-22T07:44:21.585" v="450" actId="47"/>
        <pc:sldMkLst>
          <pc:docMk/>
          <pc:sldMk cId="3912084437" sldId="2147475458"/>
        </pc:sldMkLst>
      </pc:sldChg>
      <pc:sldChg chg="addSp delSp modSp mod">
        <pc:chgData name="Laurent TABARIES" userId="d99f06c0-84d9-46ca-b140-2c36d4168e9a" providerId="ADAL" clId="{70E22BB3-CBA9-49B1-A71F-E2167852596D}" dt="2025-05-22T07:45:59.785" v="492" actId="20577"/>
        <pc:sldMkLst>
          <pc:docMk/>
          <pc:sldMk cId="1014368983" sldId="2147475460"/>
        </pc:sldMkLst>
        <pc:spChg chg="mod">
          <ac:chgData name="Laurent TABARIES" userId="d99f06c0-84d9-46ca-b140-2c36d4168e9a" providerId="ADAL" clId="{70E22BB3-CBA9-49B1-A71F-E2167852596D}" dt="2025-05-22T07:45:59.785" v="492" actId="20577"/>
          <ac:spMkLst>
            <pc:docMk/>
            <pc:sldMk cId="1014368983" sldId="2147475460"/>
            <ac:spMk id="2" creationId="{1E3C519C-3ED1-FF12-429A-4CA2B36A307C}"/>
          </ac:spMkLst>
        </pc:spChg>
        <pc:spChg chg="add del">
          <ac:chgData name="Laurent TABARIES" userId="d99f06c0-84d9-46ca-b140-2c36d4168e9a" providerId="ADAL" clId="{70E22BB3-CBA9-49B1-A71F-E2167852596D}" dt="2025-05-22T07:37:59.059" v="7" actId="478"/>
          <ac:spMkLst>
            <pc:docMk/>
            <pc:sldMk cId="1014368983" sldId="2147475460"/>
            <ac:spMk id="3" creationId="{907D3FC4-A419-1B0F-BA66-B5B62D932984}"/>
          </ac:spMkLst>
        </pc:spChg>
        <pc:spChg chg="add del mod">
          <ac:chgData name="Laurent TABARIES" userId="d99f06c0-84d9-46ca-b140-2c36d4168e9a" providerId="ADAL" clId="{70E22BB3-CBA9-49B1-A71F-E2167852596D}" dt="2025-05-22T07:38:13.500" v="10" actId="478"/>
          <ac:spMkLst>
            <pc:docMk/>
            <pc:sldMk cId="1014368983" sldId="2147475460"/>
            <ac:spMk id="8" creationId="{721F81B8-186B-F395-49EA-EF73B73488C9}"/>
          </ac:spMkLst>
        </pc:spChg>
        <pc:spChg chg="add del mod">
          <ac:chgData name="Laurent TABARIES" userId="d99f06c0-84d9-46ca-b140-2c36d4168e9a" providerId="ADAL" clId="{70E22BB3-CBA9-49B1-A71F-E2167852596D}" dt="2025-05-22T07:39:06.784" v="12" actId="478"/>
          <ac:spMkLst>
            <pc:docMk/>
            <pc:sldMk cId="1014368983" sldId="2147475460"/>
            <ac:spMk id="17" creationId="{CC192AB4-655D-75AE-CBBF-E98BF19DEBC3}"/>
          </ac:spMkLst>
        </pc:spChg>
      </pc:sldChg>
      <pc:sldChg chg="delSp modSp add mod">
        <pc:chgData name="Laurent TABARIES" userId="d99f06c0-84d9-46ca-b140-2c36d4168e9a" providerId="ADAL" clId="{70E22BB3-CBA9-49B1-A71F-E2167852596D}" dt="2025-05-22T07:43:57.056" v="447" actId="20577"/>
        <pc:sldMkLst>
          <pc:docMk/>
          <pc:sldMk cId="1713036213" sldId="2147475461"/>
        </pc:sldMkLst>
        <pc:spChg chg="mod">
          <ac:chgData name="Laurent TABARIES" userId="d99f06c0-84d9-46ca-b140-2c36d4168e9a" providerId="ADAL" clId="{70E22BB3-CBA9-49B1-A71F-E2167852596D}" dt="2025-05-22T07:43:10.203" v="373" actId="20577"/>
          <ac:spMkLst>
            <pc:docMk/>
            <pc:sldMk cId="1713036213" sldId="2147475461"/>
            <ac:spMk id="2" creationId="{3CACF3FF-5656-77E1-358E-6AEA491AB206}"/>
          </ac:spMkLst>
        </pc:spChg>
        <pc:spChg chg="mod">
          <ac:chgData name="Laurent TABARIES" userId="d99f06c0-84d9-46ca-b140-2c36d4168e9a" providerId="ADAL" clId="{70E22BB3-CBA9-49B1-A71F-E2167852596D}" dt="2025-05-22T07:43:57.056" v="447" actId="20577"/>
          <ac:spMkLst>
            <pc:docMk/>
            <pc:sldMk cId="1713036213" sldId="2147475461"/>
            <ac:spMk id="4" creationId="{849ABDE3-00AC-B33A-D0DF-B01B6D4A8D4F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5" creationId="{8CF753E9-FC3C-349F-753D-8890B48062E6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6" creationId="{99FE461B-8D56-5569-E51E-E9EF0B689A73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9" creationId="{C018813D-30EE-67BB-FAAE-6CCA81F9D947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11" creationId="{A0F05C80-BF7F-7109-2FD1-C377A6438781}"/>
          </ac:spMkLst>
        </pc:spChg>
        <pc:spChg chg="del">
          <ac:chgData name="Laurent TABARIES" userId="d99f06c0-84d9-46ca-b140-2c36d4168e9a" providerId="ADAL" clId="{70E22BB3-CBA9-49B1-A71F-E2167852596D}" dt="2025-05-22T07:40:17.284" v="14" actId="478"/>
          <ac:spMkLst>
            <pc:docMk/>
            <pc:sldMk cId="1713036213" sldId="2147475461"/>
            <ac:spMk id="12" creationId="{48DB137D-D09E-1584-6127-2B9F796C837A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14" creationId="{594FF23C-C54A-3332-660C-E6B1D65BA4C7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18" creationId="{C8E1E700-F665-8C85-9354-A9589BCC10DD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20" creationId="{9CE1A6B6-D810-4D24-A538-259A148472DE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29" creationId="{91FCB511-A5A9-1C51-DC6E-B0346800E685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31" creationId="{6A77CD4A-C017-7601-F2E0-08F64822B84B}"/>
          </ac:spMkLst>
        </pc:spChg>
        <pc:spChg chg="del">
          <ac:chgData name="Laurent TABARIES" userId="d99f06c0-84d9-46ca-b140-2c36d4168e9a" providerId="ADAL" clId="{70E22BB3-CBA9-49B1-A71F-E2167852596D}" dt="2025-05-22T07:40:20.678" v="15" actId="478"/>
          <ac:spMkLst>
            <pc:docMk/>
            <pc:sldMk cId="1713036213" sldId="2147475461"/>
            <ac:spMk id="35" creationId="{5147A1E5-8F4A-3F63-D52A-DB1B4C21732F}"/>
          </ac:spMkLst>
        </pc:spChg>
      </pc:sldChg>
      <pc:sldChg chg="delSp modSp add mod">
        <pc:chgData name="Laurent TABARIES" userId="d99f06c0-84d9-46ca-b140-2c36d4168e9a" providerId="ADAL" clId="{70E22BB3-CBA9-49B1-A71F-E2167852596D}" dt="2025-05-22T07:45:45.392" v="486" actId="478"/>
        <pc:sldMkLst>
          <pc:docMk/>
          <pc:sldMk cId="999049117" sldId="2147475462"/>
        </pc:sldMkLst>
        <pc:spChg chg="mod">
          <ac:chgData name="Laurent TABARIES" userId="d99f06c0-84d9-46ca-b140-2c36d4168e9a" providerId="ADAL" clId="{70E22BB3-CBA9-49B1-A71F-E2167852596D}" dt="2025-05-22T07:45:41.980" v="485" actId="20577"/>
          <ac:spMkLst>
            <pc:docMk/>
            <pc:sldMk cId="999049117" sldId="2147475462"/>
            <ac:spMk id="2" creationId="{4A03F86A-38CD-85C2-F6F2-CFBB4B4DD401}"/>
          </ac:spMkLst>
        </pc:spChg>
        <pc:spChg chg="del mod">
          <ac:chgData name="Laurent TABARIES" userId="d99f06c0-84d9-46ca-b140-2c36d4168e9a" providerId="ADAL" clId="{70E22BB3-CBA9-49B1-A71F-E2167852596D}" dt="2025-05-22T07:45:45.392" v="486" actId="478"/>
          <ac:spMkLst>
            <pc:docMk/>
            <pc:sldMk cId="999049117" sldId="2147475462"/>
            <ac:spMk id="4" creationId="{4E60CF5A-11D6-8193-4534-6926E7FC284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43B43-F286-48C1-BBED-D571E17C6AE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7A20C-0A41-4975-BF38-102D39C80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2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7A20C-0A41-4975-BF38-102D39C809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69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27241-6D26-AB5F-C0A3-5B752ADEE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68F335-6DC5-FBF9-C6D8-25BF7D95EA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EAB10C-3868-FB33-CE63-273176A655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4B0EF-FE65-395C-7AE8-DAA0046FE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141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8CC27-BBC3-99B3-0359-73DA87A2B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C55C7D-4B7C-8404-03D7-7E8737FFD4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18ED40-2F68-F07D-249B-9247780A6A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0D57A6-8600-BBEA-6704-30AFF11792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99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967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898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636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EACC5-0CC3-5214-1019-BDDADBC55F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93DA2D-B18B-D51D-FAAD-07C1E423C1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145AA3A-FF03-3818-3ABA-F06C073419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80E3D-3D5D-97FC-C279-AC6157A4DF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519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642EE-5EE6-87AD-4B2F-2BC1E174E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ED1699-59C6-B713-B9C5-083468BFE5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F684D1-ECCE-9498-A479-E30AE3E5E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985BC-921D-5D5A-673A-5DF967AD6C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000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B8A65-69D8-FC10-7851-6954EFA55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AF7788-580B-19DE-2A62-FD46F11F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BA6699-5EDB-C942-7EA1-18799B3162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C6E8E-EC15-266E-C3E9-726B711467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090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722103-F351-23BE-F09F-F2D3736D8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D104C0-D352-59F0-5974-F12D6EBC83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6D8F4B-E7EB-0AE2-9517-F395E51F7C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3684D-6177-1CA5-8941-75CA6783AD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363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83404-F7AF-771A-6431-E932EB865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235AE0-1CE2-B9F8-2C61-B0CDBFD6AA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CE3BC4-D646-86EE-1D78-C1EA66A117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9BA2A-31E7-289A-44C9-D720ABEBEA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40946-B3FE-4062-9BAE-4125F5E6CB4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648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t.com/trademarks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">
    <p:bg>
      <p:bgPr>
        <a:solidFill>
          <a:srgbClr val="0023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BC7E-853C-4EAC-941C-F7D4C872CE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99" y="2312988"/>
            <a:ext cx="5795963" cy="2702071"/>
          </a:xfrm>
        </p:spPr>
        <p:txBody>
          <a:bodyPr anchor="ctr"/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F8A67-080E-4CD5-8528-5627C41B2D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5999" y="5015060"/>
            <a:ext cx="5795963" cy="10777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</a:t>
            </a:r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64B28F-A25E-4825-B94D-B2AD0EA2A9F6}"/>
              </a:ext>
            </a:extLst>
          </p:cNvPr>
          <p:cNvSpPr/>
          <p:nvPr/>
        </p:nvSpPr>
        <p:spPr>
          <a:xfrm>
            <a:off x="-228" y="0"/>
            <a:ext cx="43905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20E53B0-4A6F-4EA6-BAD9-3F1084252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5552" y="0"/>
            <a:ext cx="2366448" cy="1824288"/>
          </a:xfrm>
          <a:prstGeom prst="rect">
            <a:avLst/>
          </a:prstGeom>
        </p:spPr>
      </p:pic>
      <p:sp>
        <p:nvSpPr>
          <p:cNvPr id="26" name="Picture Placeholder 14">
            <a:extLst>
              <a:ext uri="{FF2B5EF4-FFF2-40B4-BE49-F238E27FC236}">
                <a16:creationId xmlns:a16="http://schemas.microsoft.com/office/drawing/2014/main" id="{21F7501C-E215-48DE-9901-1589EACC1FF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8828" y="0"/>
            <a:ext cx="6280432" cy="6858000"/>
          </a:xfrm>
          <a:custGeom>
            <a:avLst/>
            <a:gdLst>
              <a:gd name="connsiteX0" fmla="*/ 0 w 6280432"/>
              <a:gd name="connsiteY0" fmla="*/ 0 h 6858000"/>
              <a:gd name="connsiteX1" fmla="*/ 6280432 w 6280432"/>
              <a:gd name="connsiteY1" fmla="*/ 0 h 6858000"/>
              <a:gd name="connsiteX2" fmla="*/ 6280432 w 6280432"/>
              <a:gd name="connsiteY2" fmla="*/ 2281561 h 6858000"/>
              <a:gd name="connsiteX3" fmla="*/ 5466285 w 6280432"/>
              <a:gd name="connsiteY3" fmla="*/ 2281561 h 6858000"/>
              <a:gd name="connsiteX4" fmla="*/ 5466285 w 6280432"/>
              <a:gd name="connsiteY4" fmla="*/ 6858000 h 6858000"/>
              <a:gd name="connsiteX5" fmla="*/ 0 w 628043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80432" h="6858000">
                <a:moveTo>
                  <a:pt x="0" y="0"/>
                </a:moveTo>
                <a:lnTo>
                  <a:pt x="6280432" y="0"/>
                </a:lnTo>
                <a:lnTo>
                  <a:pt x="6280432" y="2281561"/>
                </a:lnTo>
                <a:lnTo>
                  <a:pt x="5466285" y="2281561"/>
                </a:lnTo>
                <a:lnTo>
                  <a:pt x="546628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Drag and drop </a:t>
            </a:r>
            <a:br>
              <a:rPr lang="en-US"/>
            </a:br>
            <a:r>
              <a:rPr lang="en-US"/>
              <a:t>a picture here</a:t>
            </a:r>
          </a:p>
        </p:txBody>
      </p:sp>
    </p:spTree>
    <p:extLst>
      <p:ext uri="{BB962C8B-B14F-4D97-AF65-F5344CB8AC3E}">
        <p14:creationId xmlns:p14="http://schemas.microsoft.com/office/powerpoint/2010/main" val="3042728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516">
          <p15:clr>
            <a:srgbClr val="FBAE40"/>
          </p15:clr>
        </p15:guide>
        <p15:guide id="2" pos="7387">
          <p15:clr>
            <a:srgbClr val="FBAE40"/>
          </p15:clr>
        </p15:guide>
        <p15:guide id="3" orient="horz" pos="3067">
          <p15:clr>
            <a:srgbClr val="FBAE40"/>
          </p15:clr>
        </p15:guide>
        <p15:guide id="4" orient="horz" pos="393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title without picture">
    <p:bg>
      <p:bgPr>
        <a:solidFill>
          <a:srgbClr val="0023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BC7E-853C-4EAC-941C-F7D4C872CE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55701" y="2085976"/>
            <a:ext cx="7807324" cy="2929084"/>
          </a:xfrm>
        </p:spPr>
        <p:txBody>
          <a:bodyPr anchor="ctr"/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F8A67-080E-4CD5-8528-5627C41B2D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55701" y="5015060"/>
            <a:ext cx="7807324" cy="10777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</a:t>
            </a:r>
            <a:endParaRPr lang="fr-FR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92FC3CE6-78BD-44D0-9BE3-1EF21AC5D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5552" y="0"/>
            <a:ext cx="2366448" cy="1824288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DF7C4B5-15B1-42E4-9F81-B5E59B0C5030}"/>
              </a:ext>
            </a:extLst>
          </p:cNvPr>
          <p:cNvSpPr/>
          <p:nvPr/>
        </p:nvSpPr>
        <p:spPr>
          <a:xfrm>
            <a:off x="-228" y="0"/>
            <a:ext cx="1155928" cy="6858000"/>
          </a:xfrm>
          <a:custGeom>
            <a:avLst/>
            <a:gdLst>
              <a:gd name="connsiteX0" fmla="*/ 0 w 1155928"/>
              <a:gd name="connsiteY0" fmla="*/ 0 h 6858000"/>
              <a:gd name="connsiteX1" fmla="*/ 439056 w 1155928"/>
              <a:gd name="connsiteY1" fmla="*/ 0 h 6858000"/>
              <a:gd name="connsiteX2" fmla="*/ 1155928 w 1155928"/>
              <a:gd name="connsiteY2" fmla="*/ 0 h 6858000"/>
              <a:gd name="connsiteX3" fmla="*/ 1155928 w 1155928"/>
              <a:gd name="connsiteY3" fmla="*/ 1714500 h 6858000"/>
              <a:gd name="connsiteX4" fmla="*/ 439056 w 1155928"/>
              <a:gd name="connsiteY4" fmla="*/ 1714500 h 6858000"/>
              <a:gd name="connsiteX5" fmla="*/ 439056 w 1155928"/>
              <a:gd name="connsiteY5" fmla="*/ 6858000 h 6858000"/>
              <a:gd name="connsiteX6" fmla="*/ 0 w 115592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928" h="6858000">
                <a:moveTo>
                  <a:pt x="0" y="0"/>
                </a:moveTo>
                <a:lnTo>
                  <a:pt x="439056" y="0"/>
                </a:lnTo>
                <a:lnTo>
                  <a:pt x="1155928" y="0"/>
                </a:lnTo>
                <a:lnTo>
                  <a:pt x="1155928" y="1714500"/>
                </a:lnTo>
                <a:lnTo>
                  <a:pt x="439056" y="1714500"/>
                </a:lnTo>
                <a:lnTo>
                  <a:pt x="43905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0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09">
          <p15:clr>
            <a:srgbClr val="FBAE40"/>
          </p15:clr>
        </p15:guide>
        <p15:guide id="2" orient="horz" pos="2615">
          <p15:clr>
            <a:srgbClr val="FBAE40"/>
          </p15:clr>
        </p15:guide>
        <p15:guide id="3" pos="5196">
          <p15:clr>
            <a:srgbClr val="FBAE40"/>
          </p15:clr>
        </p15:guide>
        <p15:guide id="4" pos="61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/>
              <a:t>First level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EF7C4-3513-40DF-91A6-018C8E9AC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2DD4-CDE3-4E33-AB80-AED4CE4AC39A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B796A-0B1E-46FA-AC86-9A7803DF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8E223-380C-4295-85FF-7B9C2423B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B169-58CE-4E65-B1F9-ACF9E464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28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54">
          <p15:clr>
            <a:srgbClr val="FBAE40"/>
          </p15:clr>
        </p15:guide>
        <p15:guide id="2" pos="726">
          <p15:clr>
            <a:srgbClr val="FBAE40"/>
          </p15:clr>
        </p15:guide>
        <p15:guide id="3" orient="horz" pos="137">
          <p15:clr>
            <a:srgbClr val="FBAE40"/>
          </p15:clr>
        </p15:guide>
        <p15:guide id="4" orient="horz" pos="67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19399" y="419894"/>
            <a:ext cx="9372601" cy="1484312"/>
          </a:xfrm>
          <a:solidFill>
            <a:schemeClr val="accent4"/>
          </a:solidFill>
        </p:spPr>
        <p:txBody>
          <a:bodyPr vert="horz" lIns="91440" tIns="45720" rIns="288000" bIns="45720" rtlCol="0" anchor="ctr">
            <a:noAutofit/>
          </a:bodyPr>
          <a:lstStyle>
            <a:lvl1pPr marL="263525" indent="0" algn="l">
              <a:defRPr lang="en-US" sz="3600" b="1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2010E20D-C2F4-4C57-9379-900BECBE54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1556" y="6094699"/>
            <a:ext cx="990025" cy="763207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CCF378-34BF-4EE7-87EE-0F21AAF7F20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304925"/>
            <a:ext cx="12192000" cy="5553075"/>
          </a:xfrm>
          <a:custGeom>
            <a:avLst/>
            <a:gdLst>
              <a:gd name="connsiteX0" fmla="*/ 0 w 12192000"/>
              <a:gd name="connsiteY0" fmla="*/ 5552981 h 5553075"/>
              <a:gd name="connsiteX1" fmla="*/ 12192000 w 12192000"/>
              <a:gd name="connsiteY1" fmla="*/ 5552981 h 5553075"/>
              <a:gd name="connsiteX2" fmla="*/ 12192000 w 12192000"/>
              <a:gd name="connsiteY2" fmla="*/ 5553075 h 5553075"/>
              <a:gd name="connsiteX3" fmla="*/ 0 w 12192000"/>
              <a:gd name="connsiteY3" fmla="*/ 5553075 h 5553075"/>
              <a:gd name="connsiteX4" fmla="*/ 0 w 12192000"/>
              <a:gd name="connsiteY4" fmla="*/ 0 h 5553075"/>
              <a:gd name="connsiteX5" fmla="*/ 2819401 w 12192000"/>
              <a:gd name="connsiteY5" fmla="*/ 0 h 5553075"/>
              <a:gd name="connsiteX6" fmla="*/ 2819401 w 12192000"/>
              <a:gd name="connsiteY6" fmla="*/ 599281 h 5553075"/>
              <a:gd name="connsiteX7" fmla="*/ 12192000 w 12192000"/>
              <a:gd name="connsiteY7" fmla="*/ 599281 h 5553075"/>
              <a:gd name="connsiteX8" fmla="*/ 12192000 w 12192000"/>
              <a:gd name="connsiteY8" fmla="*/ 4787900 h 5553075"/>
              <a:gd name="connsiteX9" fmla="*/ 1683657 w 12192000"/>
              <a:gd name="connsiteY9" fmla="*/ 4787900 h 5553075"/>
              <a:gd name="connsiteX10" fmla="*/ 1683657 w 12192000"/>
              <a:gd name="connsiteY10" fmla="*/ 4631418 h 5553075"/>
              <a:gd name="connsiteX11" fmla="*/ 0 w 12192000"/>
              <a:gd name="connsiteY11" fmla="*/ 4631418 h 555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5553075">
                <a:moveTo>
                  <a:pt x="0" y="5552981"/>
                </a:moveTo>
                <a:lnTo>
                  <a:pt x="12192000" y="5552981"/>
                </a:lnTo>
                <a:lnTo>
                  <a:pt x="12192000" y="5553075"/>
                </a:lnTo>
                <a:lnTo>
                  <a:pt x="0" y="5553075"/>
                </a:lnTo>
                <a:close/>
                <a:moveTo>
                  <a:pt x="0" y="0"/>
                </a:moveTo>
                <a:lnTo>
                  <a:pt x="2819401" y="0"/>
                </a:lnTo>
                <a:lnTo>
                  <a:pt x="2819401" y="599281"/>
                </a:lnTo>
                <a:lnTo>
                  <a:pt x="12192000" y="599281"/>
                </a:lnTo>
                <a:lnTo>
                  <a:pt x="12192000" y="4787900"/>
                </a:lnTo>
                <a:lnTo>
                  <a:pt x="1683657" y="4787900"/>
                </a:lnTo>
                <a:lnTo>
                  <a:pt x="1683657" y="4631418"/>
                </a:lnTo>
                <a:lnTo>
                  <a:pt x="0" y="4631418"/>
                </a:lnTo>
                <a:close/>
              </a:path>
            </a:pathLst>
          </a:custGeom>
          <a:noFill/>
        </p:spPr>
        <p:txBody>
          <a:bodyPr vert="horz" wrap="none" lIns="91440" tIns="45720" rIns="90000" bIns="45720" rtlCol="0" anchor="ctr">
            <a:noAutofit/>
          </a:bodyPr>
          <a:lstStyle>
            <a:lvl1pPr algn="ctr">
              <a:buClr>
                <a:schemeClr val="tx1"/>
              </a:buClr>
              <a:defRPr lang="en-US" baseline="0">
                <a:solidFill>
                  <a:schemeClr val="bg2"/>
                </a:solidFill>
              </a:defRPr>
            </a:lvl1pPr>
          </a:lstStyle>
          <a:p>
            <a:pPr marL="261938" lvl="0" indent="-261938" algn="ctr"/>
            <a:r>
              <a:rPr lang="en-US"/>
              <a:t>Drag and drop a picture here (optional)</a:t>
            </a:r>
          </a:p>
        </p:txBody>
      </p:sp>
    </p:spTree>
    <p:extLst>
      <p:ext uri="{BB962C8B-B14F-4D97-AF65-F5344CB8AC3E}">
        <p14:creationId xmlns:p14="http://schemas.microsoft.com/office/powerpoint/2010/main" val="68647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0037" y="1484313"/>
            <a:ext cx="5719763" cy="4608512"/>
          </a:xfrm>
        </p:spPr>
        <p:txBody>
          <a:bodyPr/>
          <a:lstStyle>
            <a:lvl1pPr marL="261938" indent="-261938">
              <a:buFont typeface="Arial" panose="020B0604020202020204" pitchFamily="34" charset="0"/>
              <a:buChar char="•"/>
              <a:defRPr/>
            </a:lvl1pPr>
            <a:lvl2pPr marL="536575" indent="-266700">
              <a:buFont typeface="Arial" panose="020B0604020202020204" pitchFamily="34" charset="0"/>
              <a:buChar char="•"/>
              <a:defRPr/>
            </a:lvl2pPr>
            <a:lvl3pPr marL="812800" indent="-273050">
              <a:buFont typeface="Arial" panose="020B0604020202020204" pitchFamily="34" charset="0"/>
              <a:buChar char="•"/>
              <a:defRPr/>
            </a:lvl3pPr>
            <a:lvl4pPr marL="987425" indent="-268288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/>
              <a:t>First level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0" y="1484313"/>
            <a:ext cx="5720400" cy="46085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First level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788507-3E03-4FB3-A132-78A939782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2DD4-CDE3-4E33-AB80-AED4CE4AC39A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9E28F68-9BF2-4E8D-9900-2B961920C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2468ACE-19CE-4D11-BE8C-BF854FA85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B169-58CE-4E65-B1F9-ACF9E464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52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4">
          <p15:clr>
            <a:srgbClr val="FBAE40"/>
          </p15:clr>
        </p15:guide>
        <p15:guide id="2" orient="horz" pos="137">
          <p15:clr>
            <a:srgbClr val="FBAE40"/>
          </p15:clr>
        </p15:guide>
        <p15:guide id="3" pos="726">
          <p15:clr>
            <a:srgbClr val="FBAE40"/>
          </p15:clr>
        </p15:guide>
        <p15:guide id="4" pos="565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97BAC-5561-499E-BBCB-6D6E1FD7D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2DD4-CDE3-4E33-AB80-AED4CE4AC39A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25733-58EA-4C07-864D-B4CB76D0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75373-7992-498D-9AB1-3D825442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B169-58CE-4E65-B1F9-ACF9E464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550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654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674">
          <p15:clr>
            <a:srgbClr val="FBAE40"/>
          </p15:clr>
        </p15:guide>
        <p15:guide id="4" orient="horz" pos="137">
          <p15:clr>
            <a:srgbClr val="FBAE40"/>
          </p15:clr>
        </p15:guide>
        <p15:guide id="5" pos="72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25953C-BDCE-466C-B5D1-10A5597F7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52DD4-CDE3-4E33-AB80-AED4CE4AC39A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093A61-3D0C-4D22-A38C-FED809C5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FF57E-942B-4161-B1AA-AAC9C60F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B169-58CE-4E65-B1F9-ACF9E4644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20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674">
          <p15:clr>
            <a:srgbClr val="FBAE40"/>
          </p15:clr>
        </p15:guide>
        <p15:guide id="3" orient="horz" pos="137">
          <p15:clr>
            <a:srgbClr val="FBAE40"/>
          </p15:clr>
        </p15:guide>
        <p15:guide id="4" pos="72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52E30E9-1079-4CF5-8813-8B65FB05D6D8}"/>
              </a:ext>
            </a:extLst>
          </p:cNvPr>
          <p:cNvGrpSpPr/>
          <p:nvPr userDrawn="1"/>
        </p:nvGrpSpPr>
        <p:grpSpPr>
          <a:xfrm>
            <a:off x="-1" y="0"/>
            <a:ext cx="12192001" cy="6858000"/>
            <a:chOff x="-1" y="0"/>
            <a:chExt cx="12192001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A1E53E3-FC79-490F-927D-EDA5C06E6818}"/>
                </a:ext>
              </a:extLst>
            </p:cNvPr>
            <p:cNvSpPr/>
            <p:nvPr/>
          </p:nvSpPr>
          <p:spPr>
            <a:xfrm>
              <a:off x="0" y="0"/>
              <a:ext cx="12192000" cy="6854862"/>
            </a:xfrm>
            <a:prstGeom prst="rect">
              <a:avLst/>
            </a:prstGeom>
            <a:solidFill>
              <a:srgbClr val="0023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BD6E22D-9F81-4B7A-A71E-BBB4177578ED}"/>
                </a:ext>
              </a:extLst>
            </p:cNvPr>
            <p:cNvGrpSpPr/>
            <p:nvPr userDrawn="1"/>
          </p:nvGrpSpPr>
          <p:grpSpPr>
            <a:xfrm>
              <a:off x="-1" y="4152900"/>
              <a:ext cx="12191999" cy="2705100"/>
              <a:chOff x="1" y="4152900"/>
              <a:chExt cx="12191999" cy="2705100"/>
            </a:xfrm>
          </p:grpSpPr>
          <p:sp>
            <p:nvSpPr>
              <p:cNvPr id="9" name="Freeform 21">
                <a:extLst>
                  <a:ext uri="{FF2B5EF4-FFF2-40B4-BE49-F238E27FC236}">
                    <a16:creationId xmlns:a16="http://schemas.microsoft.com/office/drawing/2014/main" id="{B428783B-02FD-4849-BFB2-D1C2BC8E88B5}"/>
                  </a:ext>
                </a:extLst>
              </p:cNvPr>
              <p:cNvSpPr/>
              <p:nvPr/>
            </p:nvSpPr>
            <p:spPr>
              <a:xfrm>
                <a:off x="1" y="4152900"/>
                <a:ext cx="12191999" cy="2705100"/>
              </a:xfrm>
              <a:custGeom>
                <a:avLst/>
                <a:gdLst>
                  <a:gd name="connsiteX0" fmla="*/ 0 w 12191999"/>
                  <a:gd name="connsiteY0" fmla="*/ 0 h 2705100"/>
                  <a:gd name="connsiteX1" fmla="*/ 1104899 w 12191999"/>
                  <a:gd name="connsiteY1" fmla="*/ 0 h 2705100"/>
                  <a:gd name="connsiteX2" fmla="*/ 1104899 w 12191999"/>
                  <a:gd name="connsiteY2" fmla="*/ 1422400 h 2705100"/>
                  <a:gd name="connsiteX3" fmla="*/ 12191999 w 12191999"/>
                  <a:gd name="connsiteY3" fmla="*/ 1422400 h 2705100"/>
                  <a:gd name="connsiteX4" fmla="*/ 12191999 w 12191999"/>
                  <a:gd name="connsiteY4" fmla="*/ 2705100 h 2705100"/>
                  <a:gd name="connsiteX5" fmla="*/ 1 w 12191999"/>
                  <a:gd name="connsiteY5" fmla="*/ 2705100 h 2705100"/>
                  <a:gd name="connsiteX6" fmla="*/ 1 w 12191999"/>
                  <a:gd name="connsiteY6" fmla="*/ 1543050 h 2705100"/>
                  <a:gd name="connsiteX7" fmla="*/ 0 w 12191999"/>
                  <a:gd name="connsiteY7" fmla="*/ 1543050 h 2705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191999" h="2705100">
                    <a:moveTo>
                      <a:pt x="0" y="0"/>
                    </a:moveTo>
                    <a:lnTo>
                      <a:pt x="1104899" y="0"/>
                    </a:lnTo>
                    <a:lnTo>
                      <a:pt x="1104899" y="1422400"/>
                    </a:lnTo>
                    <a:lnTo>
                      <a:pt x="12191999" y="1422400"/>
                    </a:lnTo>
                    <a:lnTo>
                      <a:pt x="12191999" y="2705100"/>
                    </a:lnTo>
                    <a:lnTo>
                      <a:pt x="1" y="2705100"/>
                    </a:lnTo>
                    <a:lnTo>
                      <a:pt x="1" y="1543050"/>
                    </a:lnTo>
                    <a:lnTo>
                      <a:pt x="0" y="1543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6B1C6E9-C7C0-445A-8911-23E57FA33B25}"/>
                  </a:ext>
                </a:extLst>
              </p:cNvPr>
              <p:cNvSpPr/>
              <p:nvPr/>
            </p:nvSpPr>
            <p:spPr>
              <a:xfrm>
                <a:off x="219560" y="5822714"/>
                <a:ext cx="939521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>
                    <a:solidFill>
                      <a:srgbClr val="00234B"/>
                    </a:solidFill>
                    <a:latin typeface="Arial" panose="020B0604020202020204" pitchFamily="34" charset="0"/>
                  </a:rPr>
                  <a:t>© STMicroelectronics - All rights reserved.</a:t>
                </a:r>
                <a:br>
                  <a:rPr lang="en-US" sz="1200">
                    <a:solidFill>
                      <a:srgbClr val="00234B"/>
                    </a:solidFill>
                    <a:latin typeface="Arial" panose="020B0604020202020204" pitchFamily="34" charset="0"/>
                  </a:rPr>
                </a:br>
                <a:r>
                  <a:rPr lang="en-US" sz="1200" kern="120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</a:rPr>
                  <a:t>ST logo is a trademark or a registered trademark of STMicroelectronics International NV or its affiliates in the EU and/or other countries. For additional information about ST trademarks, please refer to </a:t>
                </a:r>
                <a:r>
                  <a:rPr lang="en-US" sz="1200" kern="120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www.st.com/trademarks</a:t>
                </a:r>
                <a:r>
                  <a:rPr lang="en-US" sz="1200" kern="120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</a:rPr>
                  <a:t>. </a:t>
                </a:r>
                <a:br>
                  <a:rPr lang="en-US" sz="1200" kern="120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</a:rPr>
                </a:br>
                <a:r>
                  <a:rPr lang="en-US" sz="1200" kern="1200">
                    <a:solidFill>
                      <a:srgbClr val="00234B"/>
                    </a:solidFill>
                    <a:latin typeface="Arial" panose="020B0604020202020204" pitchFamily="34" charset="0"/>
                    <a:ea typeface="+mn-ea"/>
                    <a:cs typeface="+mn-cs"/>
                  </a:rPr>
                  <a:t>All other product or service names are the property of their respective owners.</a:t>
                </a:r>
              </a:p>
            </p:txBody>
          </p:sp>
          <p:pic>
            <p:nvPicPr>
              <p:cNvPr id="11" name="Graphic 10">
                <a:extLst>
                  <a:ext uri="{FF2B5EF4-FFF2-40B4-BE49-F238E27FC236}">
                    <a16:creationId xmlns:a16="http://schemas.microsoft.com/office/drawing/2014/main" id="{B3C9C090-4752-447B-8BD0-B051865723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15600" y="5621565"/>
                <a:ext cx="1599819" cy="1233297"/>
              </a:xfrm>
              <a:prstGeom prst="rect">
                <a:avLst/>
              </a:prstGeom>
            </p:spPr>
          </p:pic>
        </p:grp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7C8CE8D-FE25-40F5-A966-5717F85ACF9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9336" y="1565049"/>
            <a:ext cx="6273328" cy="228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48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olorPatch">
            <a:extLst>
              <a:ext uri="{FF2B5EF4-FFF2-40B4-BE49-F238E27FC236}">
                <a16:creationId xmlns:a16="http://schemas.microsoft.com/office/drawing/2014/main" id="{65F4699E-59A4-43A4-9A5C-D8BFD4B1E6D9}"/>
              </a:ext>
            </a:extLst>
          </p:cNvPr>
          <p:cNvSpPr/>
          <p:nvPr userDrawn="1"/>
        </p:nvSpPr>
        <p:spPr>
          <a:xfrm>
            <a:off x="-685800" y="5486400"/>
            <a:ext cx="317500" cy="317500"/>
          </a:xfrm>
          <a:prstGeom prst="rect">
            <a:avLst/>
          </a:prstGeom>
          <a:solidFill>
            <a:srgbClr val="E9E9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40" name="ColorPatch">
            <a:extLst>
              <a:ext uri="{FF2B5EF4-FFF2-40B4-BE49-F238E27FC236}">
                <a16:creationId xmlns:a16="http://schemas.microsoft.com/office/drawing/2014/main" id="{1B167F27-4BE8-4B9C-A3D6-12AB9D6515A0}"/>
              </a:ext>
            </a:extLst>
          </p:cNvPr>
          <p:cNvSpPr/>
          <p:nvPr userDrawn="1"/>
        </p:nvSpPr>
        <p:spPr>
          <a:xfrm>
            <a:off x="-685800" y="5143500"/>
            <a:ext cx="317500" cy="317500"/>
          </a:xfrm>
          <a:prstGeom prst="rect">
            <a:avLst/>
          </a:prstGeom>
          <a:solidFill>
            <a:srgbClr val="D1D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9" name="ColorPatch">
            <a:extLst>
              <a:ext uri="{FF2B5EF4-FFF2-40B4-BE49-F238E27FC236}">
                <a16:creationId xmlns:a16="http://schemas.microsoft.com/office/drawing/2014/main" id="{62C30C2F-9D3D-402B-9C93-7BB3D257A941}"/>
              </a:ext>
            </a:extLst>
          </p:cNvPr>
          <p:cNvSpPr/>
          <p:nvPr userDrawn="1"/>
        </p:nvSpPr>
        <p:spPr>
          <a:xfrm>
            <a:off x="-685800" y="4800600"/>
            <a:ext cx="317500" cy="317500"/>
          </a:xfrm>
          <a:prstGeom prst="rect">
            <a:avLst/>
          </a:prstGeom>
          <a:solidFill>
            <a:srgbClr val="A2A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8" name="ColorPatch">
            <a:extLst>
              <a:ext uri="{FF2B5EF4-FFF2-40B4-BE49-F238E27FC236}">
                <a16:creationId xmlns:a16="http://schemas.microsoft.com/office/drawing/2014/main" id="{D6517BE0-9063-4916-BC84-EDE406E9CDE4}"/>
              </a:ext>
            </a:extLst>
          </p:cNvPr>
          <p:cNvSpPr/>
          <p:nvPr userDrawn="1"/>
        </p:nvSpPr>
        <p:spPr>
          <a:xfrm>
            <a:off x="-685800" y="4457700"/>
            <a:ext cx="317500" cy="317500"/>
          </a:xfrm>
          <a:prstGeom prst="rect">
            <a:avLst/>
          </a:prstGeom>
          <a:solidFill>
            <a:srgbClr val="747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7" name="ColorPatch">
            <a:extLst>
              <a:ext uri="{FF2B5EF4-FFF2-40B4-BE49-F238E27FC236}">
                <a16:creationId xmlns:a16="http://schemas.microsoft.com/office/drawing/2014/main" id="{B5249DC3-A9A0-4038-AEE9-AEBFB5D0089D}"/>
              </a:ext>
            </a:extLst>
          </p:cNvPr>
          <p:cNvSpPr/>
          <p:nvPr userDrawn="1"/>
        </p:nvSpPr>
        <p:spPr>
          <a:xfrm>
            <a:off x="-685800" y="4114800"/>
            <a:ext cx="317500" cy="317500"/>
          </a:xfrm>
          <a:prstGeom prst="rect">
            <a:avLst/>
          </a:prstGeom>
          <a:solidFill>
            <a:srgbClr val="464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6" name="ColorPatch">
            <a:extLst>
              <a:ext uri="{FF2B5EF4-FFF2-40B4-BE49-F238E27FC236}">
                <a16:creationId xmlns:a16="http://schemas.microsoft.com/office/drawing/2014/main" id="{18A6D389-12F3-4EC1-8CC2-242EFF07CB1C}"/>
              </a:ext>
            </a:extLst>
          </p:cNvPr>
          <p:cNvSpPr/>
          <p:nvPr userDrawn="1"/>
        </p:nvSpPr>
        <p:spPr>
          <a:xfrm>
            <a:off x="-685800" y="3771900"/>
            <a:ext cx="317500" cy="317500"/>
          </a:xfrm>
          <a:prstGeom prst="rect">
            <a:avLst/>
          </a:prstGeom>
          <a:solidFill>
            <a:srgbClr val="E2B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5" name="ColorPatch">
            <a:extLst>
              <a:ext uri="{FF2B5EF4-FFF2-40B4-BE49-F238E27FC236}">
                <a16:creationId xmlns:a16="http://schemas.microsoft.com/office/drawing/2014/main" id="{2ADD0FF6-E42B-4A48-AA80-7BFCC31B080A}"/>
              </a:ext>
            </a:extLst>
          </p:cNvPr>
          <p:cNvSpPr/>
          <p:nvPr userDrawn="1"/>
        </p:nvSpPr>
        <p:spPr>
          <a:xfrm>
            <a:off x="-685800" y="3429000"/>
            <a:ext cx="317500" cy="317500"/>
          </a:xfrm>
          <a:prstGeom prst="rect">
            <a:avLst/>
          </a:prstGeom>
          <a:solidFill>
            <a:srgbClr val="C57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4" name="ColorPatch">
            <a:extLst>
              <a:ext uri="{FF2B5EF4-FFF2-40B4-BE49-F238E27FC236}">
                <a16:creationId xmlns:a16="http://schemas.microsoft.com/office/drawing/2014/main" id="{B669360D-4B82-4260-88C6-0543CF560378}"/>
              </a:ext>
            </a:extLst>
          </p:cNvPr>
          <p:cNvSpPr/>
          <p:nvPr userDrawn="1"/>
        </p:nvSpPr>
        <p:spPr>
          <a:xfrm>
            <a:off x="-685800" y="3086100"/>
            <a:ext cx="317500" cy="317500"/>
          </a:xfrm>
          <a:prstGeom prst="rect">
            <a:avLst/>
          </a:prstGeom>
          <a:solidFill>
            <a:srgbClr val="A940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3" name="ColorPatch">
            <a:extLst>
              <a:ext uri="{FF2B5EF4-FFF2-40B4-BE49-F238E27FC236}">
                <a16:creationId xmlns:a16="http://schemas.microsoft.com/office/drawing/2014/main" id="{B042156B-6D14-4769-85DE-0BC6133DC1EA}"/>
              </a:ext>
            </a:extLst>
          </p:cNvPr>
          <p:cNvSpPr/>
          <p:nvPr userDrawn="1"/>
        </p:nvSpPr>
        <p:spPr>
          <a:xfrm>
            <a:off x="-685800" y="2743200"/>
            <a:ext cx="317500" cy="317500"/>
          </a:xfrm>
          <a:prstGeom prst="rect">
            <a:avLst/>
          </a:prstGeom>
          <a:solidFill>
            <a:srgbClr val="8C0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2" name="ColorPatch">
            <a:extLst>
              <a:ext uri="{FF2B5EF4-FFF2-40B4-BE49-F238E27FC236}">
                <a16:creationId xmlns:a16="http://schemas.microsoft.com/office/drawing/2014/main" id="{0A8AEA2A-477D-451D-A82D-F30F8990A07D}"/>
              </a:ext>
            </a:extLst>
          </p:cNvPr>
          <p:cNvSpPr/>
          <p:nvPr userDrawn="1"/>
        </p:nvSpPr>
        <p:spPr>
          <a:xfrm>
            <a:off x="-685800" y="2400300"/>
            <a:ext cx="317500" cy="317500"/>
          </a:xfrm>
          <a:prstGeom prst="rect">
            <a:avLst/>
          </a:prstGeom>
          <a:solidFill>
            <a:srgbClr val="C0D5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1" name="ColorPatch">
            <a:extLst>
              <a:ext uri="{FF2B5EF4-FFF2-40B4-BE49-F238E27FC236}">
                <a16:creationId xmlns:a16="http://schemas.microsoft.com/office/drawing/2014/main" id="{8CE1DB46-E195-40AF-8BEB-3E6873A1B2FA}"/>
              </a:ext>
            </a:extLst>
          </p:cNvPr>
          <p:cNvSpPr/>
          <p:nvPr userDrawn="1"/>
        </p:nvSpPr>
        <p:spPr>
          <a:xfrm>
            <a:off x="-685800" y="2057400"/>
            <a:ext cx="317500" cy="317500"/>
          </a:xfrm>
          <a:prstGeom prst="rect">
            <a:avLst/>
          </a:prstGeom>
          <a:solidFill>
            <a:srgbClr val="81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30" name="ColorPatch">
            <a:extLst>
              <a:ext uri="{FF2B5EF4-FFF2-40B4-BE49-F238E27FC236}">
                <a16:creationId xmlns:a16="http://schemas.microsoft.com/office/drawing/2014/main" id="{E0F1957D-72C6-4D6C-9201-6AA28AA6C57D}"/>
              </a:ext>
            </a:extLst>
          </p:cNvPr>
          <p:cNvSpPr/>
          <p:nvPr userDrawn="1"/>
        </p:nvSpPr>
        <p:spPr>
          <a:xfrm>
            <a:off x="-685800" y="1714500"/>
            <a:ext cx="317500" cy="317500"/>
          </a:xfrm>
          <a:prstGeom prst="rect">
            <a:avLst/>
          </a:prstGeom>
          <a:solidFill>
            <a:srgbClr val="438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9" name="ColorPatch">
            <a:extLst>
              <a:ext uri="{FF2B5EF4-FFF2-40B4-BE49-F238E27FC236}">
                <a16:creationId xmlns:a16="http://schemas.microsoft.com/office/drawing/2014/main" id="{F00834CE-7B51-4FC1-989D-97A947599379}"/>
              </a:ext>
            </a:extLst>
          </p:cNvPr>
          <p:cNvSpPr/>
          <p:nvPr userDrawn="1"/>
        </p:nvSpPr>
        <p:spPr>
          <a:xfrm>
            <a:off x="-685800" y="1371600"/>
            <a:ext cx="317500" cy="317500"/>
          </a:xfrm>
          <a:prstGeom prst="rect">
            <a:avLst/>
          </a:prstGeom>
          <a:solidFill>
            <a:srgbClr val="0457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8" name="ColorPatch">
            <a:extLst>
              <a:ext uri="{FF2B5EF4-FFF2-40B4-BE49-F238E27FC236}">
                <a16:creationId xmlns:a16="http://schemas.microsoft.com/office/drawing/2014/main" id="{AB72B3FD-EF38-4401-99A2-12BA97E1031C}"/>
              </a:ext>
            </a:extLst>
          </p:cNvPr>
          <p:cNvSpPr/>
          <p:nvPr userDrawn="1"/>
        </p:nvSpPr>
        <p:spPr>
          <a:xfrm>
            <a:off x="-685800" y="1028700"/>
            <a:ext cx="317500" cy="317500"/>
          </a:xfrm>
          <a:prstGeom prst="rect">
            <a:avLst/>
          </a:prstGeom>
          <a:solidFill>
            <a:srgbClr val="D1E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7" name="ColorPatch">
            <a:extLst>
              <a:ext uri="{FF2B5EF4-FFF2-40B4-BE49-F238E27FC236}">
                <a16:creationId xmlns:a16="http://schemas.microsoft.com/office/drawing/2014/main" id="{DB636BCE-D7BA-42A6-B589-71540B9DC5AD}"/>
              </a:ext>
            </a:extLst>
          </p:cNvPr>
          <p:cNvSpPr/>
          <p:nvPr userDrawn="1"/>
        </p:nvSpPr>
        <p:spPr>
          <a:xfrm>
            <a:off x="-685800" y="685800"/>
            <a:ext cx="317500" cy="317500"/>
          </a:xfrm>
          <a:prstGeom prst="rect">
            <a:avLst/>
          </a:prstGeom>
          <a:solidFill>
            <a:srgbClr val="A4D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6" name="ColorPatch">
            <a:extLst>
              <a:ext uri="{FF2B5EF4-FFF2-40B4-BE49-F238E27FC236}">
                <a16:creationId xmlns:a16="http://schemas.microsoft.com/office/drawing/2014/main" id="{9D1EA9E9-05C1-4D17-8CE5-6492F824502A}"/>
              </a:ext>
            </a:extLst>
          </p:cNvPr>
          <p:cNvSpPr/>
          <p:nvPr userDrawn="1"/>
        </p:nvSpPr>
        <p:spPr>
          <a:xfrm>
            <a:off x="-685800" y="342900"/>
            <a:ext cx="317500" cy="317500"/>
          </a:xfrm>
          <a:prstGeom prst="rect">
            <a:avLst/>
          </a:prstGeom>
          <a:solidFill>
            <a:srgbClr val="77C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5" name="ColorPatch">
            <a:extLst>
              <a:ext uri="{FF2B5EF4-FFF2-40B4-BE49-F238E27FC236}">
                <a16:creationId xmlns:a16="http://schemas.microsoft.com/office/drawing/2014/main" id="{9A5ADA3E-3A73-4260-828D-18023D21EE0E}"/>
              </a:ext>
            </a:extLst>
          </p:cNvPr>
          <p:cNvSpPr/>
          <p:nvPr userDrawn="1"/>
        </p:nvSpPr>
        <p:spPr>
          <a:xfrm>
            <a:off x="-685800" y="0"/>
            <a:ext cx="317500" cy="317500"/>
          </a:xfrm>
          <a:prstGeom prst="rect">
            <a:avLst/>
          </a:prstGeom>
          <a:solidFill>
            <a:srgbClr val="49B1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4" name="ColorPatch">
            <a:extLst>
              <a:ext uri="{FF2B5EF4-FFF2-40B4-BE49-F238E27FC236}">
                <a16:creationId xmlns:a16="http://schemas.microsoft.com/office/drawing/2014/main" id="{177ED0F8-E668-4F55-9F61-0BADCC753B93}"/>
              </a:ext>
            </a:extLst>
          </p:cNvPr>
          <p:cNvSpPr/>
          <p:nvPr userDrawn="1"/>
        </p:nvSpPr>
        <p:spPr>
          <a:xfrm>
            <a:off x="-342900" y="5143500"/>
            <a:ext cx="317500" cy="317500"/>
          </a:xfrm>
          <a:prstGeom prst="rect">
            <a:avLst/>
          </a:prstGeom>
          <a:solidFill>
            <a:srgbClr val="F9B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3" name="ColorPatch">
            <a:extLst>
              <a:ext uri="{FF2B5EF4-FFF2-40B4-BE49-F238E27FC236}">
                <a16:creationId xmlns:a16="http://schemas.microsoft.com/office/drawing/2014/main" id="{8CD7E567-0649-47B4-B5F7-346B6C6FAE6E}"/>
              </a:ext>
            </a:extLst>
          </p:cNvPr>
          <p:cNvSpPr/>
          <p:nvPr userDrawn="1"/>
        </p:nvSpPr>
        <p:spPr>
          <a:xfrm>
            <a:off x="-342900" y="4800600"/>
            <a:ext cx="317500" cy="317500"/>
          </a:xfrm>
          <a:prstGeom prst="rect">
            <a:avLst/>
          </a:prstGeom>
          <a:solidFill>
            <a:srgbClr val="F27F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2" name="ColorPatch">
            <a:extLst>
              <a:ext uri="{FF2B5EF4-FFF2-40B4-BE49-F238E27FC236}">
                <a16:creationId xmlns:a16="http://schemas.microsoft.com/office/drawing/2014/main" id="{0B27B926-9D23-408B-B261-7474BA138B0E}"/>
              </a:ext>
            </a:extLst>
          </p:cNvPr>
          <p:cNvSpPr/>
          <p:nvPr userDrawn="1"/>
        </p:nvSpPr>
        <p:spPr>
          <a:xfrm>
            <a:off x="-342900" y="4457700"/>
            <a:ext cx="317500" cy="317500"/>
          </a:xfrm>
          <a:prstGeom prst="rect">
            <a:avLst/>
          </a:prstGeom>
          <a:solidFill>
            <a:srgbClr val="EC40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1" name="ColorPatch">
            <a:extLst>
              <a:ext uri="{FF2B5EF4-FFF2-40B4-BE49-F238E27FC236}">
                <a16:creationId xmlns:a16="http://schemas.microsoft.com/office/drawing/2014/main" id="{C79F16A5-2F29-42BB-88AB-9C69D7AB8969}"/>
              </a:ext>
            </a:extLst>
          </p:cNvPr>
          <p:cNvSpPr/>
          <p:nvPr userDrawn="1"/>
        </p:nvSpPr>
        <p:spPr>
          <a:xfrm>
            <a:off x="-342900" y="4114800"/>
            <a:ext cx="317500" cy="317500"/>
          </a:xfrm>
          <a:prstGeom prst="rect">
            <a:avLst/>
          </a:prstGeom>
          <a:solidFill>
            <a:srgbClr val="E6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0" name="ColorPatch">
            <a:extLst>
              <a:ext uri="{FF2B5EF4-FFF2-40B4-BE49-F238E27FC236}">
                <a16:creationId xmlns:a16="http://schemas.microsoft.com/office/drawing/2014/main" id="{7164F073-8D27-4C57-9FA9-5D80FC8EDB68}"/>
              </a:ext>
            </a:extLst>
          </p:cNvPr>
          <p:cNvSpPr/>
          <p:nvPr userDrawn="1"/>
        </p:nvSpPr>
        <p:spPr>
          <a:xfrm>
            <a:off x="-342900" y="3771900"/>
            <a:ext cx="317500" cy="317500"/>
          </a:xfrm>
          <a:prstGeom prst="rect">
            <a:avLst/>
          </a:prstGeom>
          <a:solidFill>
            <a:srgbClr val="FFF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19" name="ColorPatch">
            <a:extLst>
              <a:ext uri="{FF2B5EF4-FFF2-40B4-BE49-F238E27FC236}">
                <a16:creationId xmlns:a16="http://schemas.microsoft.com/office/drawing/2014/main" id="{C400E972-E723-4251-BA45-FDC0E6CEEF6C}"/>
              </a:ext>
            </a:extLst>
          </p:cNvPr>
          <p:cNvSpPr/>
          <p:nvPr userDrawn="1"/>
        </p:nvSpPr>
        <p:spPr>
          <a:xfrm>
            <a:off x="-342900" y="3429000"/>
            <a:ext cx="317500" cy="317500"/>
          </a:xfrm>
          <a:prstGeom prst="rect">
            <a:avLst/>
          </a:prstGeom>
          <a:solidFill>
            <a:srgbClr val="FFE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18" name="ColorPatch">
            <a:extLst>
              <a:ext uri="{FF2B5EF4-FFF2-40B4-BE49-F238E27FC236}">
                <a16:creationId xmlns:a16="http://schemas.microsoft.com/office/drawing/2014/main" id="{50D772BA-D4EE-40DA-B415-8EC283428CF5}"/>
              </a:ext>
            </a:extLst>
          </p:cNvPr>
          <p:cNvSpPr/>
          <p:nvPr userDrawn="1"/>
        </p:nvSpPr>
        <p:spPr>
          <a:xfrm>
            <a:off x="-342900" y="3086100"/>
            <a:ext cx="317500" cy="317500"/>
          </a:xfrm>
          <a:prstGeom prst="rect">
            <a:avLst/>
          </a:prstGeom>
          <a:solidFill>
            <a:srgbClr val="FFD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17" name="ColorPatch">
            <a:extLst>
              <a:ext uri="{FF2B5EF4-FFF2-40B4-BE49-F238E27FC236}">
                <a16:creationId xmlns:a16="http://schemas.microsoft.com/office/drawing/2014/main" id="{6BEEA5BD-11E7-4F3D-BD73-EC2249E8CCEB}"/>
              </a:ext>
            </a:extLst>
          </p:cNvPr>
          <p:cNvSpPr/>
          <p:nvPr userDrawn="1"/>
        </p:nvSpPr>
        <p:spPr>
          <a:xfrm>
            <a:off x="-342900" y="2743200"/>
            <a:ext cx="317500" cy="3175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16" name="ColorPatch">
            <a:extLst>
              <a:ext uri="{FF2B5EF4-FFF2-40B4-BE49-F238E27FC236}">
                <a16:creationId xmlns:a16="http://schemas.microsoft.com/office/drawing/2014/main" id="{27A566A9-4C8D-4179-BE6D-6A885CF5E38A}"/>
              </a:ext>
            </a:extLst>
          </p:cNvPr>
          <p:cNvSpPr/>
          <p:nvPr userDrawn="1"/>
        </p:nvSpPr>
        <p:spPr>
          <a:xfrm>
            <a:off x="-342900" y="2400300"/>
            <a:ext cx="317500" cy="317500"/>
          </a:xfrm>
          <a:prstGeom prst="rect">
            <a:avLst/>
          </a:prstGeom>
          <a:solidFill>
            <a:srgbClr val="CE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15" name="ColorPatch">
            <a:extLst>
              <a:ext uri="{FF2B5EF4-FFF2-40B4-BE49-F238E27FC236}">
                <a16:creationId xmlns:a16="http://schemas.microsoft.com/office/drawing/2014/main" id="{98BB652E-B542-4A6D-842C-A8AFF7CF962D}"/>
              </a:ext>
            </a:extLst>
          </p:cNvPr>
          <p:cNvSpPr/>
          <p:nvPr userDrawn="1"/>
        </p:nvSpPr>
        <p:spPr>
          <a:xfrm>
            <a:off x="-342900" y="2057400"/>
            <a:ext cx="317500" cy="317500"/>
          </a:xfrm>
          <a:prstGeom prst="rect">
            <a:avLst/>
          </a:prstGeom>
          <a:solidFill>
            <a:srgbClr val="9DD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14" name="ColorPatch">
            <a:extLst>
              <a:ext uri="{FF2B5EF4-FFF2-40B4-BE49-F238E27FC236}">
                <a16:creationId xmlns:a16="http://schemas.microsoft.com/office/drawing/2014/main" id="{7BE09878-3507-434C-8FBD-3253E93E01C8}"/>
              </a:ext>
            </a:extLst>
          </p:cNvPr>
          <p:cNvSpPr/>
          <p:nvPr userDrawn="1"/>
        </p:nvSpPr>
        <p:spPr>
          <a:xfrm>
            <a:off x="-342900" y="1714500"/>
            <a:ext cx="317500" cy="317500"/>
          </a:xfrm>
          <a:prstGeom prst="rect">
            <a:avLst/>
          </a:prstGeom>
          <a:solidFill>
            <a:srgbClr val="6DC7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12" name="ColorPatch">
            <a:extLst>
              <a:ext uri="{FF2B5EF4-FFF2-40B4-BE49-F238E27FC236}">
                <a16:creationId xmlns:a16="http://schemas.microsoft.com/office/drawing/2014/main" id="{2E26D6BD-036D-4346-A29B-7683021D70FB}"/>
              </a:ext>
            </a:extLst>
          </p:cNvPr>
          <p:cNvSpPr/>
          <p:nvPr userDrawn="1"/>
        </p:nvSpPr>
        <p:spPr>
          <a:xfrm>
            <a:off x="-342900" y="1371600"/>
            <a:ext cx="317500" cy="317500"/>
          </a:xfrm>
          <a:prstGeom prst="rect">
            <a:avLst/>
          </a:prstGeom>
          <a:solidFill>
            <a:srgbClr val="3CB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11" name="ColorPatch">
            <a:extLst>
              <a:ext uri="{FF2B5EF4-FFF2-40B4-BE49-F238E27FC236}">
                <a16:creationId xmlns:a16="http://schemas.microsoft.com/office/drawing/2014/main" id="{D840EC2E-1487-4A69-A809-9929CDB60313}"/>
              </a:ext>
            </a:extLst>
          </p:cNvPr>
          <p:cNvSpPr/>
          <p:nvPr userDrawn="1"/>
        </p:nvSpPr>
        <p:spPr>
          <a:xfrm>
            <a:off x="-342900" y="1028700"/>
            <a:ext cx="317500" cy="317500"/>
          </a:xfrm>
          <a:prstGeom prst="rect">
            <a:avLst/>
          </a:prstGeom>
          <a:solidFill>
            <a:srgbClr val="C0C8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10" name="ColorPatch">
            <a:extLst>
              <a:ext uri="{FF2B5EF4-FFF2-40B4-BE49-F238E27FC236}">
                <a16:creationId xmlns:a16="http://schemas.microsoft.com/office/drawing/2014/main" id="{4BBE9809-F301-459A-87DE-3C5C95F62870}"/>
              </a:ext>
            </a:extLst>
          </p:cNvPr>
          <p:cNvSpPr/>
          <p:nvPr userDrawn="1"/>
        </p:nvSpPr>
        <p:spPr>
          <a:xfrm>
            <a:off x="-342900" y="685800"/>
            <a:ext cx="317500" cy="317500"/>
          </a:xfrm>
          <a:prstGeom prst="rect">
            <a:avLst/>
          </a:prstGeom>
          <a:solidFill>
            <a:srgbClr val="819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8" name="ColorPatch">
            <a:extLst>
              <a:ext uri="{FF2B5EF4-FFF2-40B4-BE49-F238E27FC236}">
                <a16:creationId xmlns:a16="http://schemas.microsoft.com/office/drawing/2014/main" id="{AD5D23E8-FC29-4F12-AB2C-C32E10546318}"/>
              </a:ext>
            </a:extLst>
          </p:cNvPr>
          <p:cNvSpPr/>
          <p:nvPr userDrawn="1"/>
        </p:nvSpPr>
        <p:spPr>
          <a:xfrm>
            <a:off x="-342900" y="342900"/>
            <a:ext cx="317500" cy="317500"/>
          </a:xfrm>
          <a:prstGeom prst="rect">
            <a:avLst/>
          </a:prstGeom>
          <a:solidFill>
            <a:srgbClr val="425A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7" name="ColorPatch">
            <a:extLst>
              <a:ext uri="{FF2B5EF4-FFF2-40B4-BE49-F238E27FC236}">
                <a16:creationId xmlns:a16="http://schemas.microsoft.com/office/drawing/2014/main" id="{57149537-0C06-456D-A4A3-2FBB5503631B}"/>
              </a:ext>
            </a:extLst>
          </p:cNvPr>
          <p:cNvSpPr/>
          <p:nvPr userDrawn="1"/>
        </p:nvSpPr>
        <p:spPr>
          <a:xfrm>
            <a:off x="-342900" y="0"/>
            <a:ext cx="317500" cy="317500"/>
          </a:xfrm>
          <a:prstGeom prst="rect">
            <a:avLst/>
          </a:prstGeom>
          <a:solidFill>
            <a:srgbClr val="032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err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0037" y="-1"/>
            <a:ext cx="11609159" cy="1304925"/>
          </a:xfrm>
          <a:prstGeom prst="rect">
            <a:avLst/>
          </a:prstGeom>
        </p:spPr>
        <p:txBody>
          <a:bodyPr vert="horz" lIns="91440" tIns="45720" rIns="90000" bIns="45720" rtlCol="0" anchor="ctr">
            <a:noAutofit/>
          </a:bodyPr>
          <a:lstStyle/>
          <a:p>
            <a:pPr lvl="0" algn="r"/>
            <a:r>
              <a:rPr lang="en-US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038" y="1484313"/>
            <a:ext cx="11591925" cy="4608512"/>
          </a:xfrm>
          <a:prstGeom prst="rect">
            <a:avLst/>
          </a:prstGeom>
        </p:spPr>
        <p:txBody>
          <a:bodyPr vert="horz" lIns="91440" tIns="45720" rIns="90000" bIns="45720" rtlCol="0">
            <a:noAutofit/>
          </a:bodyPr>
          <a:lstStyle/>
          <a:p>
            <a:pPr lvl="0"/>
            <a:r>
              <a:rPr lang="en-US"/>
              <a:t>First level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70600" y="6330968"/>
            <a:ext cx="5483314" cy="292554"/>
          </a:xfrm>
          <a:prstGeom prst="rect">
            <a:avLst/>
          </a:prstGeom>
        </p:spPr>
        <p:txBody>
          <a:bodyPr vert="horz" lIns="90000" tIns="45720" rIns="90000" bIns="45720" rtlCol="0" anchor="b"/>
          <a:lstStyle>
            <a:lvl1pPr algn="r">
              <a:defRPr lang="en-US" sz="1100" b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10261" y="6330968"/>
            <a:ext cx="411004" cy="292554"/>
          </a:xfrm>
          <a:prstGeom prst="rect">
            <a:avLst/>
          </a:prstGeom>
        </p:spPr>
        <p:txBody>
          <a:bodyPr vert="horz" lIns="0" tIns="46800" rIns="0" bIns="46800" rtlCol="0" anchor="b"/>
          <a:lstStyle>
            <a:lvl1pPr algn="r">
              <a:defRPr lang="en-US" sz="1100" b="0" smtClean="0">
                <a:solidFill>
                  <a:schemeClr val="tx2"/>
                </a:solidFill>
              </a:defRPr>
            </a:lvl1pPr>
          </a:lstStyle>
          <a:p>
            <a:fld id="{40A7B169-58CE-4E65-B1F9-ACF9E46440C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57517" y="6330968"/>
            <a:ext cx="1184909" cy="2925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 b="0">
                <a:solidFill>
                  <a:schemeClr val="tx2"/>
                </a:solidFill>
              </a:defRPr>
            </a:lvl1pPr>
          </a:lstStyle>
          <a:p>
            <a:fld id="{33052DD4-CDE3-4E33-AB80-AED4CE4AC39A}" type="datetimeFigureOut">
              <a:rPr lang="en-US" smtClean="0"/>
              <a:t>5/21/2025</a:t>
            </a:fld>
            <a:endParaRPr lang="en-US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DE2817A-3634-41C4-BE77-0740C5A7811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31556" y="6094699"/>
            <a:ext cx="990025" cy="7632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7CD4E90-0AD7-41F7-BEF4-B339EC998E49}"/>
              </a:ext>
            </a:extLst>
          </p:cNvPr>
          <p:cNvSpPr/>
          <p:nvPr/>
        </p:nvSpPr>
        <p:spPr>
          <a:xfrm>
            <a:off x="12004894" y="0"/>
            <a:ext cx="187105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SIPCMContentMarking" descr="{&quot;HashCode&quot;:844088301,&quot;Placement&quot;:&quot;Footer&quot;,&quot;Top&quot;:517.8937,&quot;Left&quot;:861.934753,&quot;SlideWidth&quot;:960,&quot;SlideHeight&quot;:540}">
            <a:extLst>
              <a:ext uri="{FF2B5EF4-FFF2-40B4-BE49-F238E27FC236}">
                <a16:creationId xmlns:a16="http://schemas.microsoft.com/office/drawing/2014/main" id="{63D1069E-402E-8AFC-A0FF-FF071273F6D4}"/>
              </a:ext>
            </a:extLst>
          </p:cNvPr>
          <p:cNvSpPr txBox="1"/>
          <p:nvPr userDrawn="1"/>
        </p:nvSpPr>
        <p:spPr>
          <a:xfrm>
            <a:off x="10946571" y="6577250"/>
            <a:ext cx="1245428" cy="2807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rgbClr val="FF0000"/>
                </a:solidFill>
                <a:latin typeface="Arial" panose="020B0604020202020204" pitchFamily="34" charset="0"/>
              </a:rPr>
              <a:t>ST Restricted</a:t>
            </a:r>
            <a:endParaRPr lang="en-US" sz="1200" err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53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3600" b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1938" indent="-261938" algn="l" defTabSz="914400" rtl="0" eaLnBrk="1" latinLnBrk="0" hangingPunct="1">
        <a:lnSpc>
          <a:spcPct val="10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67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27305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268288" algn="l" defTabSz="914400" rtl="0" eaLnBrk="1" latinLnBrk="0" hangingPunct="1">
        <a:lnSpc>
          <a:spcPct val="100000"/>
        </a:lnSpc>
        <a:spcBef>
          <a:spcPts val="400"/>
        </a:spcBef>
        <a:buClr>
          <a:schemeClr val="tx2"/>
        </a:buClr>
        <a:buFont typeface="Arial" panose="020B0604020202020204" pitchFamily="34" charset="0"/>
        <a:buChar char="•"/>
        <a:defRPr lang="en-US" sz="1600" kern="1200" smtClean="0">
          <a:solidFill>
            <a:schemeClr val="tx2"/>
          </a:solidFill>
          <a:latin typeface="+mn-lt"/>
          <a:ea typeface="+mn-ea"/>
          <a:cs typeface="+mn-cs"/>
        </a:defRPr>
      </a:lvl4pPr>
      <a:lvl5pPr marL="1160463" indent="-261938" algn="l" defTabSz="914400" rtl="0" eaLnBrk="1" latinLnBrk="0" hangingPunct="1">
        <a:lnSpc>
          <a:spcPct val="100000"/>
        </a:lnSpc>
        <a:spcBef>
          <a:spcPts val="400"/>
        </a:spcBef>
        <a:buClr>
          <a:schemeClr val="tx2"/>
        </a:buClr>
        <a:buFont typeface="Arial" panose="020B0604020202020204" pitchFamily="34" charset="0"/>
        <a:buChar char="•"/>
        <a:defRPr lang="en-US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9">
          <p15:clr>
            <a:srgbClr val="F26B43"/>
          </p15:clr>
        </p15:guide>
        <p15:guide id="2" pos="7491">
          <p15:clr>
            <a:srgbClr val="F26B43"/>
          </p15:clr>
        </p15:guide>
        <p15:guide id="3" orient="horz" pos="2160">
          <p15:clr>
            <a:srgbClr val="F26B43"/>
          </p15:clr>
        </p15:guide>
        <p15:guide id="4" orient="horz" pos="935">
          <p15:clr>
            <a:srgbClr val="F26B43"/>
          </p15:clr>
        </p15:guide>
        <p15:guide id="5" orient="horz" pos="3838">
          <p15:clr>
            <a:srgbClr val="F26B43"/>
          </p15:clr>
        </p15:guide>
        <p15:guide id="6" orient="horz" pos="822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131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80C0A7-697D-F449-8B50-EA505BBF7D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Global Platform ATF  </a:t>
            </a:r>
            <a:br>
              <a:rPr lang="fr-FR" dirty="0"/>
            </a:br>
            <a:r>
              <a:rPr lang="fr-FR" sz="2800" dirty="0"/>
              <a:t>GP JVC Applet for Automotive</a:t>
            </a:r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151CAE91-B09E-6C37-76D9-29A39FD5A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5015059"/>
            <a:ext cx="5795963" cy="1077764"/>
          </a:xfrm>
        </p:spPr>
        <p:txBody>
          <a:bodyPr vert="horz" lIns="91440" tIns="45720" rIns="90000" bIns="45720" rtlCol="0" anchor="t">
            <a:noAutofit/>
          </a:bodyPr>
          <a:lstStyle/>
          <a:p>
            <a:r>
              <a:rPr lang="fr-FR" dirty="0">
                <a:cs typeface="Arial"/>
              </a:rPr>
              <a:t>STMicroelectronics</a:t>
            </a:r>
          </a:p>
          <a:p>
            <a:br>
              <a:rPr lang="fr-FR" dirty="0">
                <a:cs typeface="Arial"/>
              </a:rPr>
            </a:br>
            <a:r>
              <a:rPr lang="fr-FR" dirty="0">
                <a:cs typeface="Arial"/>
              </a:rPr>
              <a:t>3rd of April 2025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515D45E-189B-E925-1E35-598BAD6C11E8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" r="62"/>
          <a:stretch>
            <a:fillRect/>
          </a:stretch>
        </p:blipFill>
        <p:spPr bwMode="auto">
          <a:xfrm>
            <a:off x="438150" y="0"/>
            <a:ext cx="62817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36914C-343B-4242-B3C2-512F16290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3F86A-38CD-85C2-F6F2-CFBB4B4DD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9990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55880-FCAE-16F5-2A3E-EDEA1E2C4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FC68B-1D25-33F2-9F45-BD8FA3E2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GP Automotive JVC Applet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935320-539F-C179-AF8C-19FE9A2AC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t>11</a:t>
            </a:fld>
            <a:endParaRPr lang="fr-F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FFB78C-EA17-CE5A-F841-51CD2696ACE2}"/>
              </a:ext>
            </a:extLst>
          </p:cNvPr>
          <p:cNvSpPr txBox="1"/>
          <p:nvPr/>
        </p:nvSpPr>
        <p:spPr>
          <a:xfrm>
            <a:off x="282804" y="1018664"/>
            <a:ext cx="952985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/>
          </a:p>
          <a:p>
            <a:pPr lvl="1"/>
            <a:r>
              <a:rPr lang="en-US" sz="2000" b="1" dirty="0"/>
              <a:t>Why </a:t>
            </a:r>
            <a:r>
              <a:rPr lang="en-US" sz="2000" b="1" dirty="0" err="1"/>
              <a:t>JavaCard</a:t>
            </a:r>
            <a:r>
              <a:rPr lang="en-US" sz="2000" b="1" dirty="0"/>
              <a:t> (JVC) and Cryptographic Service Provider (CSP) ? 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JVC is the well-known solution for eSE applications, and It can take also advantage of CSP </a:t>
            </a:r>
            <a:br>
              <a:rPr lang="en-US" sz="1400" dirty="0"/>
            </a:br>
            <a:r>
              <a:rPr lang="en-US" sz="1400" dirty="0" err="1"/>
              <a:t>CSP</a:t>
            </a:r>
            <a:r>
              <a:rPr lang="en-US" sz="1400" dirty="0"/>
              <a:t> (defined by the BSI) is the way to expose CSP-API that will offer some default useful services </a:t>
            </a:r>
            <a:br>
              <a:rPr lang="en-US" sz="1400" dirty="0"/>
            </a:br>
            <a:r>
              <a:rPr lang="en-US" sz="1400" dirty="0"/>
              <a:t>“</a:t>
            </a:r>
            <a:r>
              <a:rPr lang="en-US" sz="1400" b="1" dirty="0"/>
              <a:t>Applet on top of” will be “Business Logic only” : most of security guidance are included inside CSP API</a:t>
            </a:r>
            <a:br>
              <a:rPr lang="en-US" sz="1400" b="1" dirty="0"/>
            </a:br>
            <a:r>
              <a:rPr lang="en-US" sz="1400" b="1" dirty="0"/>
              <a:t>CSP prevents applet to be certified for each specific platform type and version they will be used on</a:t>
            </a:r>
            <a:br>
              <a:rPr lang="en-US" sz="1400" dirty="0"/>
            </a:br>
            <a:r>
              <a:rPr lang="en-US" sz="1400" dirty="0"/>
              <a:t>	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843D22E-E592-10F9-FAAE-8FABA9FFB0B6}"/>
              </a:ext>
            </a:extLst>
          </p:cNvPr>
          <p:cNvGrpSpPr/>
          <p:nvPr/>
        </p:nvGrpSpPr>
        <p:grpSpPr>
          <a:xfrm>
            <a:off x="6081703" y="3590190"/>
            <a:ext cx="5984361" cy="2706319"/>
            <a:chOff x="1805742" y="2646952"/>
            <a:chExt cx="5631838" cy="268189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6644A1D-BF38-248A-37EA-71AC4EC9E533}"/>
                </a:ext>
              </a:extLst>
            </p:cNvPr>
            <p:cNvGrpSpPr/>
            <p:nvPr/>
          </p:nvGrpSpPr>
          <p:grpSpPr>
            <a:xfrm>
              <a:off x="1805742" y="2646952"/>
              <a:ext cx="5631838" cy="2681890"/>
              <a:chOff x="308391" y="2685537"/>
              <a:chExt cx="4928951" cy="2281651"/>
            </a:xfrm>
            <a:solidFill>
              <a:schemeClr val="bg1"/>
            </a:solidFill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59DACFE-19BD-01F8-86E2-E2A587503363}"/>
                  </a:ext>
                </a:extLst>
              </p:cNvPr>
              <p:cNvSpPr/>
              <p:nvPr/>
            </p:nvSpPr>
            <p:spPr>
              <a:xfrm>
                <a:off x="308393" y="3978338"/>
                <a:ext cx="4928949" cy="48770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Java Card 3.x + GP 2.3 (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Amd</a:t>
                </a:r>
                <a:r>
                  <a:rPr lang="en-US" sz="1400" dirty="0">
                    <a:solidFill>
                      <a:schemeClr val="tx1"/>
                    </a:solidFill>
                  </a:rPr>
                  <a:t> CDEFH) 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0EF0975-35BC-718C-E2D3-D3F6E36532BA}"/>
                  </a:ext>
                </a:extLst>
              </p:cNvPr>
              <p:cNvSpPr/>
              <p:nvPr/>
            </p:nvSpPr>
            <p:spPr>
              <a:xfrm>
                <a:off x="308391" y="4578430"/>
                <a:ext cx="4928950" cy="38875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HW eSE ( GP T=1 SPI/I2C) EAL6+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4263900-F7DD-A5B7-5C4B-42B5156E2726}"/>
                  </a:ext>
                </a:extLst>
              </p:cNvPr>
              <p:cNvSpPr/>
              <p:nvPr/>
            </p:nvSpPr>
            <p:spPr>
              <a:xfrm>
                <a:off x="3906819" y="3409830"/>
                <a:ext cx="1330522" cy="479953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Complementary services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354932C-A92E-CA9D-5399-F906B74A9F7A}"/>
                  </a:ext>
                </a:extLst>
              </p:cNvPr>
              <p:cNvSpPr/>
              <p:nvPr/>
            </p:nvSpPr>
            <p:spPr>
              <a:xfrm>
                <a:off x="308391" y="2685537"/>
                <a:ext cx="4928949" cy="640591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GP Automotive  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Applet</a:t>
                </a:r>
                <a:r>
                  <a:rPr lang="en-US" sz="1400" dirty="0">
                    <a:solidFill>
                      <a:schemeClr val="tx1"/>
                    </a:solidFill>
                  </a:rPr>
                  <a:t> 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to be created with future standardized APIs</a:t>
                </a: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D29CB7A-1CB3-AC16-C79C-E4D1F873536C}"/>
                </a:ext>
              </a:extLst>
            </p:cNvPr>
            <p:cNvSpPr/>
            <p:nvPr/>
          </p:nvSpPr>
          <p:spPr>
            <a:xfrm>
              <a:off x="1805742" y="3482943"/>
              <a:ext cx="3999139" cy="57325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CSP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14D256A5-96C3-6EB4-95E3-7E4E565265E5}"/>
              </a:ext>
            </a:extLst>
          </p:cNvPr>
          <p:cNvSpPr/>
          <p:nvPr/>
        </p:nvSpPr>
        <p:spPr>
          <a:xfrm>
            <a:off x="6081705" y="2919816"/>
            <a:ext cx="5984358" cy="58425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USER APPLICATION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64151173-D6F7-FF99-30B0-4938A59C297A}"/>
              </a:ext>
            </a:extLst>
          </p:cNvPr>
          <p:cNvSpPr/>
          <p:nvPr/>
        </p:nvSpPr>
        <p:spPr>
          <a:xfrm>
            <a:off x="6186899" y="4183069"/>
            <a:ext cx="283221" cy="421359"/>
          </a:xfrm>
          <a:prstGeom prst="up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340F4F-AC3F-6B2F-1F94-32C4252FD9BB}"/>
              </a:ext>
            </a:extLst>
          </p:cNvPr>
          <p:cNvSpPr txBox="1"/>
          <p:nvPr/>
        </p:nvSpPr>
        <p:spPr>
          <a:xfrm>
            <a:off x="6023421" y="4532583"/>
            <a:ext cx="788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="1" i="1" dirty="0"/>
              <a:t>CSP API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6B196D-C47D-01DB-ACA9-C94E1FF69802}"/>
              </a:ext>
            </a:extLst>
          </p:cNvPr>
          <p:cNvSpPr txBox="1"/>
          <p:nvPr/>
        </p:nvSpPr>
        <p:spPr>
          <a:xfrm>
            <a:off x="261017" y="2639417"/>
            <a:ext cx="554109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pPr lvl="1"/>
            <a:r>
              <a:rPr lang="en-US" sz="1400" dirty="0"/>
              <a:t>CSP advantages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Mostly static, few code-changes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Requires EAL4+/VAN.5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Ensure critical operation are secure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Reuse existing mechanism (crypto-lib, GP mechanisms…)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Manage applications having different roles and access rules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CSP is offering services like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Securely store Keys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Provide Cryptographic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Key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Full crypto Protocols (</a:t>
            </a:r>
            <a:r>
              <a:rPr lang="en-US" sz="1400" dirty="0" err="1"/>
              <a:t>Authent</a:t>
            </a:r>
            <a:r>
              <a:rPr lang="en-US" sz="1400" dirty="0"/>
              <a:t>, signing, </a:t>
            </a:r>
            <a:r>
              <a:rPr lang="en-US" sz="1400" dirty="0" err="1"/>
              <a:t>etc</a:t>
            </a:r>
            <a:r>
              <a:rPr lang="en-US" sz="1400" dirty="0"/>
              <a:t>…)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Key-Provisioning for Protocols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079BEC-587C-F482-646B-31B9342DBAD6}"/>
              </a:ext>
            </a:extLst>
          </p:cNvPr>
          <p:cNvSpPr txBox="1"/>
          <p:nvPr/>
        </p:nvSpPr>
        <p:spPr>
          <a:xfrm rot="19904619">
            <a:off x="6693438" y="5923789"/>
            <a:ext cx="687111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l"/>
            <a:r>
              <a:rPr lang="en-US" sz="1200" dirty="0"/>
              <a:t>EAL 6+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ECD06E-C568-9731-BCD6-D3B0E94C4D0F}"/>
              </a:ext>
            </a:extLst>
          </p:cNvPr>
          <p:cNvSpPr txBox="1"/>
          <p:nvPr/>
        </p:nvSpPr>
        <p:spPr>
          <a:xfrm rot="19904619">
            <a:off x="6690216" y="5267430"/>
            <a:ext cx="687111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l"/>
            <a:r>
              <a:rPr lang="en-US" sz="1200" dirty="0"/>
              <a:t>EAL 4+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69314B-F28D-2E98-EBFB-69D99133793B}"/>
              </a:ext>
            </a:extLst>
          </p:cNvPr>
          <p:cNvSpPr txBox="1"/>
          <p:nvPr/>
        </p:nvSpPr>
        <p:spPr>
          <a:xfrm rot="19904619">
            <a:off x="6690216" y="4640871"/>
            <a:ext cx="687111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l"/>
            <a:r>
              <a:rPr lang="en-US" sz="1200" dirty="0"/>
              <a:t>EAL 4+</a:t>
            </a: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8D9F4F33-0DE9-622B-C500-F751CB9DB34E}"/>
              </a:ext>
            </a:extLst>
          </p:cNvPr>
          <p:cNvSpPr/>
          <p:nvPr/>
        </p:nvSpPr>
        <p:spPr>
          <a:xfrm>
            <a:off x="5735861" y="4433796"/>
            <a:ext cx="318194" cy="1805163"/>
          </a:xfrm>
          <a:prstGeom prst="leftBrac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0AF528-ACDC-BC55-108B-9D5D946D53EF}"/>
              </a:ext>
            </a:extLst>
          </p:cNvPr>
          <p:cNvSpPr txBox="1"/>
          <p:nvPr/>
        </p:nvSpPr>
        <p:spPr>
          <a:xfrm rot="16200000">
            <a:off x="4540037" y="4925130"/>
            <a:ext cx="2293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Composite certification</a:t>
            </a:r>
          </a:p>
        </p:txBody>
      </p:sp>
    </p:spTree>
    <p:extLst>
      <p:ext uri="{BB962C8B-B14F-4D97-AF65-F5344CB8AC3E}">
        <p14:creationId xmlns:p14="http://schemas.microsoft.com/office/powerpoint/2010/main" val="94370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295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classify security robustness?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t>2</a:t>
            </a:fld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0069DEE-9807-1D14-787E-A07CFAB40349}"/>
              </a:ext>
            </a:extLst>
          </p:cNvPr>
          <p:cNvSpPr txBox="1"/>
          <p:nvPr/>
        </p:nvSpPr>
        <p:spPr>
          <a:xfrm>
            <a:off x="3090574" y="5856593"/>
            <a:ext cx="3282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i="1" dirty="0"/>
              <a:t>Ex: </a:t>
            </a:r>
            <a:r>
              <a:rPr lang="fr-FR" sz="1200" i="1" dirty="0" err="1"/>
              <a:t>Side</a:t>
            </a:r>
            <a:r>
              <a:rPr lang="fr-FR" sz="1200" i="1" dirty="0"/>
              <a:t> </a:t>
            </a:r>
            <a:r>
              <a:rPr lang="fr-FR" sz="1200" i="1" dirty="0" err="1"/>
              <a:t>channel</a:t>
            </a:r>
            <a:r>
              <a:rPr lang="fr-FR" sz="1200" i="1" dirty="0"/>
              <a:t> 60 to 5k </a:t>
            </a:r>
            <a:r>
              <a:rPr lang="fr-FR" sz="1200" i="1" dirty="0" err="1"/>
              <a:t>curves</a:t>
            </a:r>
            <a:r>
              <a:rPr lang="fr-FR" sz="1200" i="1" dirty="0"/>
              <a:t> </a:t>
            </a:r>
            <a:r>
              <a:rPr lang="fr-FR" sz="1200" i="1" dirty="0" err="1"/>
              <a:t>robustness</a:t>
            </a:r>
            <a:br>
              <a:rPr lang="fr-FR" sz="1200" i="1" dirty="0"/>
            </a:br>
            <a:r>
              <a:rPr lang="fr-FR" sz="1200" i="1" dirty="0"/>
              <a:t>      =&gt; hacker in a garage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F09C4C1-CAEC-A87B-04F7-AE783E4AF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8691" y="858925"/>
            <a:ext cx="5825506" cy="742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403" tIns="32705" rIns="65403" bIns="32705" anchor="b"/>
          <a:lstStyle/>
          <a:p>
            <a:endParaRPr lang="en-US" sz="2399" b="1" dirty="0">
              <a:solidFill>
                <a:srgbClr val="00528E"/>
              </a:solidFill>
            </a:endParaRPr>
          </a:p>
        </p:txBody>
      </p:sp>
      <p:sp>
        <p:nvSpPr>
          <p:cNvPr id="5" name="Rounded Rectangle 31">
            <a:extLst>
              <a:ext uri="{FF2B5EF4-FFF2-40B4-BE49-F238E27FC236}">
                <a16:creationId xmlns:a16="http://schemas.microsoft.com/office/drawing/2014/main" id="{A6E61B09-5F03-CC0A-4C37-A2234E5F1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2057" y="3626275"/>
            <a:ext cx="2530366" cy="1433222"/>
          </a:xfrm>
          <a:prstGeom prst="rect">
            <a:avLst/>
          </a:prstGeom>
          <a:solidFill>
            <a:schemeClr val="bg1"/>
          </a:solidFill>
          <a:ln w="25402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anchor="ctr" anchorCtr="0"/>
          <a:lstStyle/>
          <a:p>
            <a:pPr>
              <a:buClr>
                <a:schemeClr val="accent1"/>
              </a:buClr>
            </a:pPr>
            <a:endParaRPr lang="en-US" sz="899" dirty="0">
              <a:solidFill>
                <a:schemeClr val="accent6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C51AF5-3214-14B3-FDE6-B863D8C0AE7C}"/>
              </a:ext>
            </a:extLst>
          </p:cNvPr>
          <p:cNvSpPr txBox="1"/>
          <p:nvPr/>
        </p:nvSpPr>
        <p:spPr>
          <a:xfrm>
            <a:off x="1335886" y="2736028"/>
            <a:ext cx="1085250" cy="299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49" dirty="0">
                <a:solidFill>
                  <a:schemeClr val="tx2"/>
                </a:solidFill>
                <a:latin typeface="Arial Narrow" panose="020B0606020202030204" pitchFamily="34" charset="0"/>
              </a:rPr>
              <a:t>Major attacks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A7D178-4055-16CE-80C7-B4ABE08A8240}"/>
              </a:ext>
            </a:extLst>
          </p:cNvPr>
          <p:cNvSpPr txBox="1"/>
          <p:nvPr/>
        </p:nvSpPr>
        <p:spPr>
          <a:xfrm>
            <a:off x="1242846" y="4096704"/>
            <a:ext cx="1271332" cy="438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  <a:latin typeface="Arial Narrow" panose="020B0606020202030204" pitchFamily="34" charset="0"/>
              </a:rPr>
              <a:t>Countermeasures</a:t>
            </a:r>
          </a:p>
          <a:p>
            <a:pPr algn="ctr"/>
            <a:r>
              <a:rPr lang="en-US" sz="1049" i="1" dirty="0">
                <a:solidFill>
                  <a:schemeClr val="tx2"/>
                </a:solidFill>
                <a:latin typeface="Arial Narrow" panose="020B0606020202030204" pitchFamily="34" charset="0"/>
              </a:rPr>
              <a:t>Hardware &amp; Software</a:t>
            </a:r>
          </a:p>
        </p:txBody>
      </p:sp>
      <p:sp>
        <p:nvSpPr>
          <p:cNvPr id="11" name="Rounded Rectangle 29">
            <a:extLst>
              <a:ext uri="{FF2B5EF4-FFF2-40B4-BE49-F238E27FC236}">
                <a16:creationId xmlns:a16="http://schemas.microsoft.com/office/drawing/2014/main" id="{0110E2A0-B0DA-E499-E9E1-ADDFD4251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239" y="3626275"/>
            <a:ext cx="2530366" cy="1433222"/>
          </a:xfrm>
          <a:prstGeom prst="rect">
            <a:avLst/>
          </a:prstGeom>
          <a:solidFill>
            <a:schemeClr val="bg1"/>
          </a:solidFill>
          <a:ln w="25402">
            <a:solidFill>
              <a:schemeClr val="accent2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Physical Shield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Lock-step EDC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Glue Logic Layout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Bus &amp; Memory Scrambling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Bus &amp; Memory Encryption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Anti-reverse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Advanced Lithography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sz="1049" dirty="0">
              <a:solidFill>
                <a:schemeClr val="accent6"/>
              </a:solidFill>
              <a:latin typeface="Arial Narrow" panose="020B0606020202030204" pitchFamily="34" charset="0"/>
            </a:endParaRP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1049" dirty="0">
              <a:solidFill>
                <a:schemeClr val="accent6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Down Arrow 1">
            <a:extLst>
              <a:ext uri="{FF2B5EF4-FFF2-40B4-BE49-F238E27FC236}">
                <a16:creationId xmlns:a16="http://schemas.microsoft.com/office/drawing/2014/main" id="{F1818625-3FDC-C85F-5F99-CF346B237474}"/>
              </a:ext>
            </a:extLst>
          </p:cNvPr>
          <p:cNvSpPr/>
          <p:nvPr/>
        </p:nvSpPr>
        <p:spPr>
          <a:xfrm>
            <a:off x="8730995" y="3427033"/>
            <a:ext cx="488855" cy="188305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99" dirty="0">
              <a:latin typeface="Arial Narrow" panose="020B0606020202030204" pitchFamily="34" charset="0"/>
            </a:endParaRPr>
          </a:p>
        </p:txBody>
      </p:sp>
      <p:sp>
        <p:nvSpPr>
          <p:cNvPr id="14" name="Down Arrow 43">
            <a:extLst>
              <a:ext uri="{FF2B5EF4-FFF2-40B4-BE49-F238E27FC236}">
                <a16:creationId xmlns:a16="http://schemas.microsoft.com/office/drawing/2014/main" id="{0C60CC66-D1EA-82ED-8E99-E554FDB7CEB6}"/>
              </a:ext>
            </a:extLst>
          </p:cNvPr>
          <p:cNvSpPr/>
          <p:nvPr/>
        </p:nvSpPr>
        <p:spPr>
          <a:xfrm>
            <a:off x="6132814" y="3427033"/>
            <a:ext cx="488855" cy="18830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99" dirty="0">
              <a:latin typeface="Arial Narrow" panose="020B0606020202030204" pitchFamily="34" charset="0"/>
            </a:endParaRPr>
          </a:p>
        </p:txBody>
      </p:sp>
      <p:sp>
        <p:nvSpPr>
          <p:cNvPr id="15" name="Rounded Rectangle 30">
            <a:extLst>
              <a:ext uri="{FF2B5EF4-FFF2-40B4-BE49-F238E27FC236}">
                <a16:creationId xmlns:a16="http://schemas.microsoft.com/office/drawing/2014/main" id="{4167D1C6-FEDA-6DED-1DB5-E36A0B02E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176" y="3626275"/>
            <a:ext cx="2530366" cy="1433222"/>
          </a:xfrm>
          <a:prstGeom prst="rect">
            <a:avLst/>
          </a:prstGeom>
          <a:solidFill>
            <a:schemeClr val="bg1"/>
          </a:solidFill>
          <a:ln w="25402">
            <a:solidFill>
              <a:schemeClr val="accent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anchor="ctr" anchorCtr="0"/>
          <a:lstStyle/>
          <a:p>
            <a:pPr marL="128472" indent="-128472">
              <a:spcBef>
                <a:spcPts val="45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No external debug interface</a:t>
            </a:r>
          </a:p>
          <a:p>
            <a:pPr marL="128472" indent="-128472">
              <a:spcBef>
                <a:spcPts val="45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Hardware secure crypto fast computing</a:t>
            </a:r>
          </a:p>
          <a:p>
            <a:pPr marL="128472" indent="-128472">
              <a:spcBef>
                <a:spcPts val="45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Enhanced security of MCU with physical isolation of security toolbox (secure key storage, secure &amp; trusted execution in secure element)</a:t>
            </a:r>
          </a:p>
        </p:txBody>
      </p:sp>
      <p:sp>
        <p:nvSpPr>
          <p:cNvPr id="16" name="Down Arrow 44">
            <a:extLst>
              <a:ext uri="{FF2B5EF4-FFF2-40B4-BE49-F238E27FC236}">
                <a16:creationId xmlns:a16="http://schemas.microsoft.com/office/drawing/2014/main" id="{F85267D9-BA8E-E5DA-BEAB-E969D7C382AC}"/>
              </a:ext>
            </a:extLst>
          </p:cNvPr>
          <p:cNvSpPr/>
          <p:nvPr/>
        </p:nvSpPr>
        <p:spPr>
          <a:xfrm>
            <a:off x="3534934" y="3427033"/>
            <a:ext cx="488855" cy="188305"/>
          </a:xfrm>
          <a:prstGeom prst="downArrow">
            <a:avLst/>
          </a:prstGeom>
          <a:solidFill>
            <a:schemeClr val="accent2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99" dirty="0">
              <a:latin typeface="Arial Narrow" panose="020B0606020202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3879C85-01C3-52AB-542E-774D65DFD997}"/>
              </a:ext>
            </a:extLst>
          </p:cNvPr>
          <p:cNvGrpSpPr/>
          <p:nvPr/>
        </p:nvGrpSpPr>
        <p:grpSpPr>
          <a:xfrm>
            <a:off x="2514176" y="1856144"/>
            <a:ext cx="2530366" cy="1478446"/>
            <a:chOff x="2371751" y="1903588"/>
            <a:chExt cx="2825130" cy="1973001"/>
          </a:xfrm>
        </p:grpSpPr>
        <p:sp>
          <p:nvSpPr>
            <p:cNvPr id="18" name="Rounded Rectangle 15">
              <a:extLst>
                <a:ext uri="{FF2B5EF4-FFF2-40B4-BE49-F238E27FC236}">
                  <a16:creationId xmlns:a16="http://schemas.microsoft.com/office/drawing/2014/main" id="{E2763795-A530-9EB3-C719-E166E7BEF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752" y="2665587"/>
              <a:ext cx="2825128" cy="121100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B9C4CA"/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 anchorCtr="0"/>
            <a:lstStyle/>
            <a:p>
              <a:pPr marL="128472" indent="-128472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Network protocols weakness </a:t>
              </a:r>
              <a:br>
                <a:rPr lang="en-US" sz="1100" dirty="0">
                  <a:solidFill>
                    <a:schemeClr val="tx1"/>
                  </a:solidFill>
                  <a:latin typeface="Arial Narrow" panose="020B0606020202030204" pitchFamily="34" charset="0"/>
                </a:rPr>
              </a:br>
              <a:r>
                <a:rPr lang="en-US" sz="11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(weak ciphers, short keys,…) </a:t>
              </a:r>
            </a:p>
            <a:p>
              <a:pPr marL="128472" indent="-128472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Flaws in software design / implementation, buffer overflows</a:t>
              </a:r>
            </a:p>
            <a:p>
              <a:pPr marL="128472" indent="-128472">
                <a:buFont typeface="Arial" panose="020B0604020202020204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Debug interfaces, gaining admin rights</a:t>
              </a:r>
              <a:endParaRPr lang="en-US" sz="20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06731E5-C4D7-CED3-B447-736339AC94A4}"/>
                </a:ext>
              </a:extLst>
            </p:cNvPr>
            <p:cNvGrpSpPr/>
            <p:nvPr/>
          </p:nvGrpSpPr>
          <p:grpSpPr>
            <a:xfrm>
              <a:off x="2371751" y="1903588"/>
              <a:ext cx="2825130" cy="745672"/>
              <a:chOff x="2371751" y="1922634"/>
              <a:chExt cx="2825130" cy="745672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83929FA-383F-E006-B9B7-96C6AFF20FE1}"/>
                  </a:ext>
                </a:extLst>
              </p:cNvPr>
              <p:cNvSpPr/>
              <p:nvPr/>
            </p:nvSpPr>
            <p:spPr>
              <a:xfrm>
                <a:off x="2371751" y="1922634"/>
                <a:ext cx="2825130" cy="745672"/>
              </a:xfrm>
              <a:prstGeom prst="rect">
                <a:avLst/>
              </a:prstGeom>
              <a:solidFill>
                <a:srgbClr val="B9C4CA"/>
              </a:solidFill>
              <a:ln>
                <a:solidFill>
                  <a:srgbClr val="B9C4C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93090" rtlCol="0" anchor="ctr">
                <a:noAutofit/>
              </a:bodyPr>
              <a:lstStyle/>
              <a:p>
                <a:pPr marL="274073"/>
                <a:r>
                  <a:rPr lang="en-US" sz="1349" dirty="0">
                    <a:latin typeface="Arial Narrow" panose="020B0606020202030204" pitchFamily="34" charset="0"/>
                  </a:rPr>
                  <a:t>Software </a:t>
                </a:r>
                <a:br>
                  <a:rPr lang="en-US" sz="1349" dirty="0">
                    <a:latin typeface="Arial Narrow" panose="020B0606020202030204" pitchFamily="34" charset="0"/>
                  </a:rPr>
                </a:br>
                <a:r>
                  <a:rPr lang="en-US" sz="1349" dirty="0">
                    <a:latin typeface="Arial Narrow" panose="020B0606020202030204" pitchFamily="34" charset="0"/>
                  </a:rPr>
                  <a:t>attack</a:t>
                </a:r>
              </a:p>
            </p:txBody>
          </p:sp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2E0CC4CD-7971-9F04-8034-B22ED9E4F2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480980" y="2036760"/>
                <a:ext cx="735298" cy="524943"/>
              </a:xfrm>
              <a:prstGeom prst="rect">
                <a:avLst/>
              </a:prstGeom>
            </p:spPr>
          </p:pic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3D58B6B-A902-D5AF-791E-90759445A68D}"/>
              </a:ext>
            </a:extLst>
          </p:cNvPr>
          <p:cNvGrpSpPr/>
          <p:nvPr/>
        </p:nvGrpSpPr>
        <p:grpSpPr>
          <a:xfrm>
            <a:off x="2457077" y="3401955"/>
            <a:ext cx="287626" cy="287626"/>
            <a:chOff x="5332573" y="2917885"/>
            <a:chExt cx="1800000" cy="1800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FFEE447-6FDF-20C8-AE02-7A4B89C94084}"/>
                </a:ext>
              </a:extLst>
            </p:cNvPr>
            <p:cNvSpPr/>
            <p:nvPr/>
          </p:nvSpPr>
          <p:spPr>
            <a:xfrm>
              <a:off x="5332573" y="2917885"/>
              <a:ext cx="1800000" cy="1800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Autofit/>
            </a:bodyPr>
            <a:lstStyle/>
            <a:p>
              <a:pPr algn="ctr"/>
              <a:endParaRPr lang="en-US" sz="1799" dirty="0">
                <a:solidFill>
                  <a:schemeClr val="accent4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091C0552-CB4F-760E-FA41-5722BB0F37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66781" y="3191580"/>
              <a:ext cx="1131584" cy="1131584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7690F60-9355-CAA4-A2A4-FB266415E62A}"/>
              </a:ext>
            </a:extLst>
          </p:cNvPr>
          <p:cNvGrpSpPr/>
          <p:nvPr/>
        </p:nvGrpSpPr>
        <p:grpSpPr>
          <a:xfrm>
            <a:off x="5112058" y="1856143"/>
            <a:ext cx="2530667" cy="1475320"/>
            <a:chOff x="5496025" y="1916650"/>
            <a:chExt cx="2826043" cy="1968829"/>
          </a:xfrm>
        </p:grpSpPr>
        <p:sp>
          <p:nvSpPr>
            <p:cNvPr id="26" name="Rounded Rectangle 14">
              <a:extLst>
                <a:ext uri="{FF2B5EF4-FFF2-40B4-BE49-F238E27FC236}">
                  <a16:creationId xmlns:a16="http://schemas.microsoft.com/office/drawing/2014/main" id="{3E7B2661-92CC-EB3D-F6E0-71CA051B0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6025" y="2665587"/>
              <a:ext cx="2826043" cy="1219892"/>
            </a:xfrm>
            <a:prstGeom prst="rect">
              <a:avLst/>
            </a:prstGeom>
            <a:solidFill>
              <a:schemeClr val="bg1"/>
            </a:solidFill>
            <a:ln w="25402">
              <a:solidFill>
                <a:srgbClr val="90989E"/>
              </a:solidFill>
              <a:miter lim="800000"/>
              <a:headEnd/>
              <a:tailEnd/>
            </a:ln>
          </p:spPr>
          <p:txBody>
            <a:bodyPr anchor="ctr" anchorCtr="0"/>
            <a:lstStyle/>
            <a:p>
              <a:pPr marL="128472" indent="-128472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rial Narrow" panose="020B0606020202030204" pitchFamily="34" charset="0"/>
                </a:rPr>
                <a:t>SPA / DPA Power analysis, emission analysis, timing analysis</a:t>
              </a:r>
            </a:p>
            <a:p>
              <a:pPr marL="128472" indent="-128472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rial Narrow" panose="020B0606020202030204" pitchFamily="34" charset="0"/>
                </a:rPr>
                <a:t>Fault injection: glitches, laser, light, UV, X-rays, Electro-Magnetic</a:t>
              </a:r>
            </a:p>
            <a:p>
              <a:pPr marL="128472" indent="-128472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rial Narrow" panose="020B0606020202030204" pitchFamily="34" charset="0"/>
                </a:rPr>
                <a:t>Memory probing</a:t>
              </a:r>
              <a:endParaRPr lang="en-US" sz="2000" dirty="0">
                <a:latin typeface="Arial Narrow" panose="020B0606020202030204" pitchFamily="34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703EDD1-F1CE-5022-7703-D5B3996F9CEA}"/>
                </a:ext>
              </a:extLst>
            </p:cNvPr>
            <p:cNvGrpSpPr/>
            <p:nvPr/>
          </p:nvGrpSpPr>
          <p:grpSpPr>
            <a:xfrm>
              <a:off x="5496025" y="1916650"/>
              <a:ext cx="2826000" cy="736782"/>
              <a:chOff x="5496025" y="1935696"/>
              <a:chExt cx="2826000" cy="736782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57060F2-93B1-B303-FB68-CF0F07082E72}"/>
                  </a:ext>
                </a:extLst>
              </p:cNvPr>
              <p:cNvSpPr/>
              <p:nvPr/>
            </p:nvSpPr>
            <p:spPr>
              <a:xfrm>
                <a:off x="5496025" y="1935696"/>
                <a:ext cx="2826000" cy="736782"/>
              </a:xfrm>
              <a:prstGeom prst="rect">
                <a:avLst/>
              </a:prstGeom>
              <a:solidFill>
                <a:srgbClr val="90989E"/>
              </a:solidFill>
              <a:ln>
                <a:solidFill>
                  <a:srgbClr val="90989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93477" rtlCol="0" anchor="ctr">
                <a:noAutofit/>
              </a:bodyPr>
              <a:lstStyle/>
              <a:p>
                <a:pPr marL="134879"/>
                <a:r>
                  <a:rPr lang="en-US" sz="1349" dirty="0">
                    <a:latin typeface="Arial Narrow" panose="020B0606020202030204" pitchFamily="34" charset="0"/>
                  </a:rPr>
                  <a:t>Board-level</a:t>
                </a:r>
                <a:br>
                  <a:rPr lang="en-US" sz="1349" dirty="0">
                    <a:latin typeface="Arial Narrow" panose="020B0606020202030204" pitchFamily="34" charset="0"/>
                  </a:rPr>
                </a:br>
                <a:r>
                  <a:rPr lang="en-US" sz="1349" dirty="0">
                    <a:latin typeface="Arial Narrow" panose="020B0606020202030204" pitchFamily="34" charset="0"/>
                  </a:rPr>
                  <a:t>attack</a:t>
                </a:r>
              </a:p>
            </p:txBody>
          </p:sp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88289642-2C27-01FB-AE31-18D7F59A0C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99638" y="1981189"/>
                <a:ext cx="640270" cy="640270"/>
              </a:xfrm>
              <a:prstGeom prst="rect">
                <a:avLst/>
              </a:prstGeom>
            </p:spPr>
          </p:pic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8286EA0-3762-AC60-AFF8-A1D61E75E0E1}"/>
              </a:ext>
            </a:extLst>
          </p:cNvPr>
          <p:cNvGrpSpPr/>
          <p:nvPr/>
        </p:nvGrpSpPr>
        <p:grpSpPr>
          <a:xfrm>
            <a:off x="7710239" y="1856144"/>
            <a:ext cx="2530366" cy="1487060"/>
            <a:chOff x="8614881" y="1903587"/>
            <a:chExt cx="2826000" cy="1984497"/>
          </a:xfrm>
        </p:grpSpPr>
        <p:sp>
          <p:nvSpPr>
            <p:cNvPr id="31" name="Rounded Rectangle 10">
              <a:extLst>
                <a:ext uri="{FF2B5EF4-FFF2-40B4-BE49-F238E27FC236}">
                  <a16:creationId xmlns:a16="http://schemas.microsoft.com/office/drawing/2014/main" id="{0A2D0E7E-EF3B-662D-AEE9-3003CBBA1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4881" y="2665587"/>
              <a:ext cx="2826000" cy="1222497"/>
            </a:xfrm>
            <a:prstGeom prst="rect">
              <a:avLst/>
            </a:prstGeom>
            <a:solidFill>
              <a:schemeClr val="bg1"/>
            </a:solidFill>
            <a:ln w="25402">
              <a:solidFill>
                <a:srgbClr val="42480C"/>
              </a:solidFill>
              <a:miter lim="800000"/>
              <a:headEnd/>
              <a:tailEnd/>
            </a:ln>
          </p:spPr>
          <p:txBody>
            <a:bodyPr anchor="ctr" anchorCtr="0"/>
            <a:lstStyle/>
            <a:p>
              <a:pPr marL="128472" indent="-128472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rial Narrow" panose="020B0606020202030204" pitchFamily="34" charset="0"/>
                </a:rPr>
                <a:t>Device delayering, circuit reverse engineering, micro-probing</a:t>
              </a:r>
            </a:p>
            <a:p>
              <a:pPr marL="128472" indent="-128472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rial Narrow" panose="020B0606020202030204" pitchFamily="34" charset="0"/>
                </a:rPr>
                <a:t>Fault injection: Focused Ion Beam</a:t>
              </a:r>
            </a:p>
            <a:p>
              <a:pPr marL="128472" indent="-128472">
                <a:buFont typeface="Arial" panose="020B0604020202020204" pitchFamily="34" charset="0"/>
                <a:buChar char="•"/>
              </a:pPr>
              <a:r>
                <a:rPr lang="en-US" sz="1100" dirty="0">
                  <a:latin typeface="Arial Narrow" panose="020B0606020202030204" pitchFamily="34" charset="0"/>
                </a:rPr>
                <a:t>Advanced microscopy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882FBBD-98CE-F4C5-6141-10A35D0FD786}"/>
                </a:ext>
              </a:extLst>
            </p:cNvPr>
            <p:cNvGrpSpPr/>
            <p:nvPr/>
          </p:nvGrpSpPr>
          <p:grpSpPr>
            <a:xfrm>
              <a:off x="8614881" y="1903587"/>
              <a:ext cx="2826000" cy="745673"/>
              <a:chOff x="8151019" y="1854953"/>
              <a:chExt cx="2826000" cy="745673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B88B2BD-A4C7-EF6D-4682-F991A4A3B2DE}"/>
                  </a:ext>
                </a:extLst>
              </p:cNvPr>
              <p:cNvSpPr/>
              <p:nvPr/>
            </p:nvSpPr>
            <p:spPr>
              <a:xfrm>
                <a:off x="8151019" y="1854953"/>
                <a:ext cx="2826000" cy="745673"/>
              </a:xfrm>
              <a:prstGeom prst="rect">
                <a:avLst/>
              </a:prstGeom>
              <a:solidFill>
                <a:srgbClr val="4F5251"/>
              </a:solidFill>
              <a:ln>
                <a:solidFill>
                  <a:srgbClr val="4F525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93477" rtlCol="0" anchor="ctr">
                <a:noAutofit/>
              </a:bodyPr>
              <a:lstStyle/>
              <a:p>
                <a:pPr marL="134879"/>
                <a:r>
                  <a:rPr lang="en-US" sz="1349" dirty="0">
                    <a:latin typeface="Arial Narrow" panose="020B0606020202030204" pitchFamily="34" charset="0"/>
                  </a:rPr>
                  <a:t>Silicon-level </a:t>
                </a:r>
              </a:p>
              <a:p>
                <a:pPr marL="134879"/>
                <a:r>
                  <a:rPr lang="en-US" sz="1349" dirty="0">
                    <a:latin typeface="Arial Narrow" panose="020B0606020202030204" pitchFamily="34" charset="0"/>
                  </a:rPr>
                  <a:t>attack</a:t>
                </a:r>
              </a:p>
            </p:txBody>
          </p:sp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3E07BF93-A65C-94D5-0CC4-1A5CAEFF4E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30122" y="2007646"/>
                <a:ext cx="531692" cy="531692"/>
              </a:xfrm>
              <a:prstGeom prst="rect">
                <a:avLst/>
              </a:prstGeom>
              <a:ln>
                <a:solidFill>
                  <a:srgbClr val="42480C"/>
                </a:solidFill>
              </a:ln>
            </p:spPr>
          </p:pic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D8E21F7-91A3-8E9B-D498-7A3B2AF648CA}"/>
              </a:ext>
            </a:extLst>
          </p:cNvPr>
          <p:cNvGrpSpPr/>
          <p:nvPr/>
        </p:nvGrpSpPr>
        <p:grpSpPr>
          <a:xfrm>
            <a:off x="5054957" y="3401955"/>
            <a:ext cx="287626" cy="287626"/>
            <a:chOff x="5332573" y="2917885"/>
            <a:chExt cx="1800000" cy="180000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52B5C3A-1BA1-7F66-7E6F-4765C24E027B}"/>
                </a:ext>
              </a:extLst>
            </p:cNvPr>
            <p:cNvSpPr/>
            <p:nvPr/>
          </p:nvSpPr>
          <p:spPr>
            <a:xfrm>
              <a:off x="5332573" y="2917885"/>
              <a:ext cx="1800000" cy="1800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Autofit/>
            </a:bodyPr>
            <a:lstStyle/>
            <a:p>
              <a:pPr algn="ctr"/>
              <a:endParaRPr lang="en-US" sz="1799" dirty="0">
                <a:solidFill>
                  <a:schemeClr val="accent4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B0C4A5A8-F23B-42FD-A21B-A33492C2D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66781" y="3191580"/>
              <a:ext cx="1131584" cy="1131584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54F1727-B500-6BE7-69F5-5732E6FCE451}"/>
              </a:ext>
            </a:extLst>
          </p:cNvPr>
          <p:cNvGrpSpPr/>
          <p:nvPr/>
        </p:nvGrpSpPr>
        <p:grpSpPr>
          <a:xfrm>
            <a:off x="7653139" y="3401955"/>
            <a:ext cx="287626" cy="287626"/>
            <a:chOff x="5332573" y="2917885"/>
            <a:chExt cx="1800000" cy="18000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14B32EA-EFAC-ABE7-FFAC-C68F9DB1AD06}"/>
                </a:ext>
              </a:extLst>
            </p:cNvPr>
            <p:cNvSpPr/>
            <p:nvPr/>
          </p:nvSpPr>
          <p:spPr>
            <a:xfrm>
              <a:off x="5332573" y="2917885"/>
              <a:ext cx="1800000" cy="18000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Autofit/>
            </a:bodyPr>
            <a:lstStyle/>
            <a:p>
              <a:pPr algn="ctr"/>
              <a:endParaRPr lang="en-US" sz="1799" dirty="0">
                <a:solidFill>
                  <a:schemeClr val="accent4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B6890064-25B0-2753-1A50-02983C084D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66781" y="3191580"/>
              <a:ext cx="1131584" cy="1131584"/>
            </a:xfrm>
            <a:prstGeom prst="rect">
              <a:avLst/>
            </a:prstGeom>
          </p:spPr>
        </p:pic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499AFA9E-7E82-4B39-C9C8-B392AD87FBE3}"/>
              </a:ext>
            </a:extLst>
          </p:cNvPr>
          <p:cNvSpPr/>
          <p:nvPr/>
        </p:nvSpPr>
        <p:spPr>
          <a:xfrm>
            <a:off x="6486743" y="3687455"/>
            <a:ext cx="1223496" cy="738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OS features (MPU)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Jittered Clocks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Data whitening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3F759C1-D57A-28A5-B9C6-A43F17E1024E}"/>
              </a:ext>
            </a:extLst>
          </p:cNvPr>
          <p:cNvSpPr/>
          <p:nvPr/>
        </p:nvSpPr>
        <p:spPr>
          <a:xfrm>
            <a:off x="5097934" y="3687455"/>
            <a:ext cx="1561672" cy="738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Randomization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Secured crypto-engines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Design Flow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Power </a:t>
            </a:r>
            <a:r>
              <a:rPr lang="fr-FR" sz="1049" dirty="0" err="1">
                <a:solidFill>
                  <a:schemeClr val="accent6"/>
                </a:solidFill>
                <a:latin typeface="Arial Narrow" panose="020B0606020202030204" pitchFamily="34" charset="0"/>
              </a:rPr>
              <a:t>regulation</a:t>
            </a:r>
            <a:endParaRPr lang="en-US" sz="1049" dirty="0">
              <a:solidFill>
                <a:schemeClr val="accent6"/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FDCB8C9-C525-9729-EAD2-725980A564DF}"/>
              </a:ext>
            </a:extLst>
          </p:cNvPr>
          <p:cNvSpPr/>
          <p:nvPr/>
        </p:nvSpPr>
        <p:spPr>
          <a:xfrm>
            <a:off x="5097933" y="4324792"/>
            <a:ext cx="1405916" cy="738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Environment Sensors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Integrity checkers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Code Signature</a:t>
            </a:r>
          </a:p>
          <a:p>
            <a:pPr marL="128472" indent="-12847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049" dirty="0">
                <a:solidFill>
                  <a:schemeClr val="accent6"/>
                </a:solidFill>
                <a:latin typeface="Arial Narrow" panose="020B0606020202030204" pitchFamily="34" charset="0"/>
              </a:rPr>
              <a:t>Internal Clock Integrity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1B4E25A-AB92-D11A-14A0-7E0FD3B42B50}"/>
              </a:ext>
            </a:extLst>
          </p:cNvPr>
          <p:cNvSpPr/>
          <p:nvPr/>
        </p:nvSpPr>
        <p:spPr>
          <a:xfrm>
            <a:off x="1252940" y="1412675"/>
            <a:ext cx="9126686" cy="37743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98" dirty="0">
                <a:solidFill>
                  <a:schemeClr val="bg1"/>
                </a:solidFill>
                <a:latin typeface="Arial Narrow" panose="020B0606020202030204" pitchFamily="34" charset="0"/>
              </a:rPr>
              <a:t>A complete set of Hardware &amp; Software countermeasures + certification</a:t>
            </a:r>
          </a:p>
        </p:txBody>
      </p:sp>
      <p:sp>
        <p:nvSpPr>
          <p:cNvPr id="50" name="Right Triangle 49">
            <a:extLst>
              <a:ext uri="{FF2B5EF4-FFF2-40B4-BE49-F238E27FC236}">
                <a16:creationId xmlns:a16="http://schemas.microsoft.com/office/drawing/2014/main" id="{DFA866FD-A4AF-8942-8EAA-76459393E79E}"/>
              </a:ext>
            </a:extLst>
          </p:cNvPr>
          <p:cNvSpPr/>
          <p:nvPr/>
        </p:nvSpPr>
        <p:spPr>
          <a:xfrm flipH="1">
            <a:off x="2497430" y="4596954"/>
            <a:ext cx="7754617" cy="95769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/>
              <a:t>                             </a:t>
            </a:r>
            <a:endParaRPr lang="en-US" sz="1500" dirty="0" err="1"/>
          </a:p>
        </p:txBody>
      </p:sp>
      <p:sp>
        <p:nvSpPr>
          <p:cNvPr id="53" name="Right Triangle 52">
            <a:extLst>
              <a:ext uri="{FF2B5EF4-FFF2-40B4-BE49-F238E27FC236}">
                <a16:creationId xmlns:a16="http://schemas.microsoft.com/office/drawing/2014/main" id="{FCD14460-2444-C548-939B-934E2A050CCD}"/>
              </a:ext>
            </a:extLst>
          </p:cNvPr>
          <p:cNvSpPr/>
          <p:nvPr/>
        </p:nvSpPr>
        <p:spPr>
          <a:xfrm flipH="1">
            <a:off x="2442330" y="5030486"/>
            <a:ext cx="4343847" cy="524159"/>
          </a:xfrm>
          <a:prstGeom prst="rtTriangle">
            <a:avLst/>
          </a:prstGeom>
          <a:gradFill>
            <a:gsLst>
              <a:gs pos="14000">
                <a:srgbClr val="C00000"/>
              </a:gs>
              <a:gs pos="9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 err="1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27A9A1C-21B5-72BA-7D23-C7014AB29F48}"/>
              </a:ext>
            </a:extLst>
          </p:cNvPr>
          <p:cNvSpPr txBox="1"/>
          <p:nvPr/>
        </p:nvSpPr>
        <p:spPr>
          <a:xfrm>
            <a:off x="8844020" y="5027946"/>
            <a:ext cx="1249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eSE</a:t>
            </a:r>
            <a:r>
              <a:rPr lang="fr-FR" sz="1600" dirty="0">
                <a:solidFill>
                  <a:schemeClr val="bg1"/>
                </a:solidFill>
              </a:rPr>
              <a:t> EAL6+</a:t>
            </a:r>
            <a:br>
              <a:rPr lang="fr-FR" sz="1600" dirty="0">
                <a:solidFill>
                  <a:schemeClr val="bg1"/>
                </a:solidFill>
              </a:rPr>
            </a:br>
            <a:r>
              <a:rPr lang="fr-FR" sz="1600" b="1" dirty="0">
                <a:solidFill>
                  <a:schemeClr val="bg1"/>
                </a:solidFill>
              </a:rPr>
              <a:t>AVA VAN 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70AD9B0-FFC9-57D9-839E-8E00E04F20B1}"/>
              </a:ext>
            </a:extLst>
          </p:cNvPr>
          <p:cNvSpPr txBox="1"/>
          <p:nvPr/>
        </p:nvSpPr>
        <p:spPr>
          <a:xfrm>
            <a:off x="3635522" y="5318484"/>
            <a:ext cx="156324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350" b="1" dirty="0">
                <a:solidFill>
                  <a:schemeClr val="bg1"/>
                </a:solidFill>
              </a:rPr>
              <a:t>HSM</a:t>
            </a:r>
            <a:r>
              <a:rPr lang="fr-FR" sz="1350" dirty="0">
                <a:solidFill>
                  <a:schemeClr val="bg1"/>
                </a:solidFill>
              </a:rPr>
              <a:t> EAL up to 3</a:t>
            </a:r>
            <a:endParaRPr lang="en-US" sz="1350" dirty="0">
              <a:solidFill>
                <a:schemeClr val="bg1"/>
              </a:solidFill>
            </a:endParaRPr>
          </a:p>
        </p:txBody>
      </p:sp>
      <p:pic>
        <p:nvPicPr>
          <p:cNvPr id="56" name="Picture 4" descr="http://www.mobile.si/images/articles-11333.gif">
            <a:extLst>
              <a:ext uri="{FF2B5EF4-FFF2-40B4-BE49-F238E27FC236}">
                <a16:creationId xmlns:a16="http://schemas.microsoft.com/office/drawing/2014/main" id="{73A68727-3EE1-7A90-4C41-D14088662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467" y="4770728"/>
            <a:ext cx="1138123" cy="35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Up Arrow 18">
            <a:extLst>
              <a:ext uri="{FF2B5EF4-FFF2-40B4-BE49-F238E27FC236}">
                <a16:creationId xmlns:a16="http://schemas.microsoft.com/office/drawing/2014/main" id="{655F3328-F388-494A-6CA2-C832DBA98839}"/>
              </a:ext>
            </a:extLst>
          </p:cNvPr>
          <p:cNvSpPr/>
          <p:nvPr/>
        </p:nvSpPr>
        <p:spPr>
          <a:xfrm>
            <a:off x="10030755" y="4598571"/>
            <a:ext cx="312782" cy="949076"/>
          </a:xfrm>
          <a:prstGeom prst="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 err="1"/>
          </a:p>
        </p:txBody>
      </p:sp>
      <p:sp>
        <p:nvSpPr>
          <p:cNvPr id="58" name="Up Arrow 68">
            <a:extLst>
              <a:ext uri="{FF2B5EF4-FFF2-40B4-BE49-F238E27FC236}">
                <a16:creationId xmlns:a16="http://schemas.microsoft.com/office/drawing/2014/main" id="{00002185-E0FF-C7C0-4575-3D7F3DB27C4B}"/>
              </a:ext>
            </a:extLst>
          </p:cNvPr>
          <p:cNvSpPr/>
          <p:nvPr/>
        </p:nvSpPr>
        <p:spPr>
          <a:xfrm>
            <a:off x="5083392" y="5229346"/>
            <a:ext cx="312782" cy="370189"/>
          </a:xfrm>
          <a:prstGeom prst="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dirty="0" err="1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FD5B5BA-6F4D-339D-D99B-415E996E1D1A}"/>
              </a:ext>
            </a:extLst>
          </p:cNvPr>
          <p:cNvSpPr txBox="1"/>
          <p:nvPr/>
        </p:nvSpPr>
        <p:spPr>
          <a:xfrm rot="5400000">
            <a:off x="9771555" y="5003470"/>
            <a:ext cx="8738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C00000"/>
                </a:solidFill>
              </a:rPr>
              <a:t>Security </a:t>
            </a:r>
            <a:r>
              <a:rPr lang="fr-FR" sz="900" dirty="0" err="1">
                <a:solidFill>
                  <a:srgbClr val="C00000"/>
                </a:solidFill>
              </a:rPr>
              <a:t>level</a:t>
            </a:r>
            <a:endParaRPr lang="en-US" sz="900" dirty="0">
              <a:solidFill>
                <a:srgbClr val="C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F209F66-DEE1-21E2-7E41-5A2A5FEAC6F7}"/>
              </a:ext>
            </a:extLst>
          </p:cNvPr>
          <p:cNvSpPr txBox="1"/>
          <p:nvPr/>
        </p:nvSpPr>
        <p:spPr>
          <a:xfrm>
            <a:off x="3779359" y="5600639"/>
            <a:ext cx="1340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b="1" i="1" dirty="0"/>
              <a:t>~SESIP 2 or 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7E0631-A737-D121-9970-0BD9F9ACBE1A}"/>
              </a:ext>
            </a:extLst>
          </p:cNvPr>
          <p:cNvSpPr txBox="1"/>
          <p:nvPr/>
        </p:nvSpPr>
        <p:spPr>
          <a:xfrm>
            <a:off x="8628014" y="5582285"/>
            <a:ext cx="1563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i="1" dirty="0"/>
              <a:t>~SESIP 4 or 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B0CBB54-539E-B16F-3A6F-3505A7B31D03}"/>
              </a:ext>
            </a:extLst>
          </p:cNvPr>
          <p:cNvSpPr txBox="1"/>
          <p:nvPr/>
        </p:nvSpPr>
        <p:spPr>
          <a:xfrm>
            <a:off x="7796952" y="5862842"/>
            <a:ext cx="304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i="1" dirty="0"/>
              <a:t>Ex: </a:t>
            </a:r>
            <a:r>
              <a:rPr lang="fr-FR" sz="1200" i="1" dirty="0" err="1"/>
              <a:t>Side</a:t>
            </a:r>
            <a:r>
              <a:rPr lang="fr-FR" sz="1200" i="1" dirty="0"/>
              <a:t> </a:t>
            </a:r>
            <a:r>
              <a:rPr lang="fr-FR" sz="1200" i="1" dirty="0" err="1"/>
              <a:t>channel</a:t>
            </a:r>
            <a:r>
              <a:rPr lang="fr-FR" sz="1200" i="1" dirty="0"/>
              <a:t> &gt;1M </a:t>
            </a:r>
            <a:r>
              <a:rPr lang="fr-FR" sz="1200" i="1" dirty="0" err="1"/>
              <a:t>curves</a:t>
            </a:r>
            <a:r>
              <a:rPr lang="fr-FR" sz="1200" i="1" dirty="0"/>
              <a:t> </a:t>
            </a:r>
            <a:r>
              <a:rPr lang="fr-FR" sz="1200" i="1" dirty="0" err="1"/>
              <a:t>robustness</a:t>
            </a:r>
            <a:br>
              <a:rPr lang="fr-FR" sz="1200" i="1" dirty="0"/>
            </a:br>
            <a:r>
              <a:rPr lang="fr-FR" sz="1200" i="1" dirty="0"/>
              <a:t>      =&gt; BSI or expert </a:t>
            </a:r>
            <a:r>
              <a:rPr lang="fr-FR" sz="1200" i="1" dirty="0" err="1"/>
              <a:t>lab</a:t>
            </a:r>
            <a:r>
              <a:rPr lang="fr-FR" sz="12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667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ISO21434 and TARA analysis : </a:t>
            </a:r>
            <a:br>
              <a:rPr lang="en-US" dirty="0"/>
            </a:br>
            <a:r>
              <a:rPr lang="en-US" dirty="0"/>
              <a:t>where is executed my function?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t>3</a:t>
            </a:fld>
            <a:endParaRPr lang="fr-FR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F09C4C1-CAEC-A87B-04F7-AE783E4AF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963" y="858925"/>
            <a:ext cx="5825506" cy="742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403" tIns="32705" rIns="65403" bIns="32705" anchor="b"/>
          <a:lstStyle/>
          <a:p>
            <a:endParaRPr lang="en-US" sz="2399" b="1" dirty="0">
              <a:solidFill>
                <a:srgbClr val="00528E"/>
              </a:solidFill>
            </a:endParaRP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5C5CF7F4-6BF6-560B-F5C1-12A61978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750" y="1601391"/>
            <a:ext cx="6850956" cy="4208690"/>
          </a:xfrm>
          <a:prstGeom prst="rect">
            <a:avLst/>
          </a:prstGeom>
        </p:spPr>
      </p:pic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BE993A92-E845-34DE-4942-1AEAA48AF4FE}"/>
              </a:ext>
            </a:extLst>
          </p:cNvPr>
          <p:cNvSpPr/>
          <p:nvPr/>
        </p:nvSpPr>
        <p:spPr>
          <a:xfrm>
            <a:off x="2568963" y="4899589"/>
            <a:ext cx="2508531" cy="587505"/>
          </a:xfrm>
          <a:prstGeom prst="flowChartAlternateProcess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233773-E661-47B3-3475-3A3008BA731C}"/>
              </a:ext>
            </a:extLst>
          </p:cNvPr>
          <p:cNvSpPr txBox="1"/>
          <p:nvPr/>
        </p:nvSpPr>
        <p:spPr>
          <a:xfrm>
            <a:off x="7331385" y="2220647"/>
            <a:ext cx="468988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400" b="1" dirty="0"/>
              <a:t>How </a:t>
            </a:r>
            <a:r>
              <a:rPr lang="fr-FR" sz="1400" b="1" dirty="0" err="1"/>
              <a:t>is</a:t>
            </a:r>
            <a:r>
              <a:rPr lang="fr-FR" sz="1400" b="1" dirty="0"/>
              <a:t> </a:t>
            </a:r>
            <a:r>
              <a:rPr lang="fr-FR" sz="1400" b="1" dirty="0" err="1"/>
              <a:t>it</a:t>
            </a:r>
            <a:r>
              <a:rPr lang="fr-FR" sz="1400" b="1" dirty="0"/>
              <a:t> possible to </a:t>
            </a:r>
            <a:r>
              <a:rPr lang="fr-FR" sz="1400" b="1" dirty="0" err="1"/>
              <a:t>cope</a:t>
            </a:r>
            <a:r>
              <a:rPr lang="fr-FR" sz="1400" b="1" dirty="0"/>
              <a:t> </a:t>
            </a:r>
            <a:r>
              <a:rPr lang="fr-FR" sz="1400" b="1" dirty="0" err="1"/>
              <a:t>with</a:t>
            </a:r>
            <a:r>
              <a:rPr lang="fr-FR" sz="1400" b="1" dirty="0"/>
              <a:t> </a:t>
            </a:r>
            <a:br>
              <a:rPr lang="fr-FR" sz="1400" b="1" dirty="0"/>
            </a:br>
            <a:r>
              <a:rPr lang="fr-FR" sz="1400" b="1" dirty="0" err="1"/>
              <a:t>security</a:t>
            </a:r>
            <a:r>
              <a:rPr lang="fr-FR" sz="1400" b="1" dirty="0"/>
              <a:t> </a:t>
            </a:r>
            <a:r>
              <a:rPr lang="fr-FR" sz="1400" b="1" dirty="0" err="1"/>
              <a:t>functions</a:t>
            </a:r>
            <a:r>
              <a:rPr lang="fr-FR" sz="1400" b="1" dirty="0"/>
              <a:t> </a:t>
            </a:r>
            <a:r>
              <a:rPr lang="fr-FR" sz="1400" b="1" dirty="0" err="1"/>
              <a:t>execution</a:t>
            </a:r>
            <a:r>
              <a:rPr lang="fr-FR" sz="1400" b="1" dirty="0"/>
              <a:t> place </a:t>
            </a:r>
            <a:r>
              <a:rPr lang="fr-FR" sz="1400" b="1" dirty="0" err="1"/>
              <a:t>uncertainty</a:t>
            </a:r>
            <a:r>
              <a:rPr lang="fr-FR" sz="1400" b="1" dirty="0"/>
              <a:t>: </a:t>
            </a:r>
            <a:br>
              <a:rPr lang="fr-FR" sz="1400" b="1" dirty="0"/>
            </a:br>
            <a:r>
              <a:rPr lang="fr-FR" sz="1400" b="1" dirty="0"/>
              <a:t>HSM HW or CPU ?</a:t>
            </a:r>
            <a:br>
              <a:rPr lang="fr-FR" sz="1400" dirty="0"/>
            </a:br>
            <a:br>
              <a:rPr lang="fr-FR" sz="1400" dirty="0"/>
            </a:br>
            <a:r>
              <a:rPr lang="fr-FR" sz="1400" dirty="0"/>
              <a:t>There </a:t>
            </a:r>
            <a:r>
              <a:rPr lang="fr-FR" sz="1400" dirty="0" err="1"/>
              <a:t>is</a:t>
            </a:r>
            <a:r>
              <a:rPr lang="fr-FR" sz="1400" dirty="0"/>
              <a:t> a </a:t>
            </a:r>
            <a:r>
              <a:rPr lang="fr-FR" sz="1400" dirty="0" err="1"/>
              <a:t>fundamental</a:t>
            </a:r>
            <a:r>
              <a:rPr lang="fr-FR" sz="1400" dirty="0"/>
              <a:t> </a:t>
            </a:r>
            <a:r>
              <a:rPr lang="fr-FR" sz="1400" dirty="0" err="1"/>
              <a:t>need</a:t>
            </a:r>
            <a:r>
              <a:rPr lang="fr-FR" sz="1400" dirty="0"/>
              <a:t> to </a:t>
            </a:r>
            <a:r>
              <a:rPr lang="fr-FR" sz="1400" dirty="0" err="1"/>
              <a:t>identify</a:t>
            </a:r>
            <a:br>
              <a:rPr lang="fr-FR" sz="1400" dirty="0"/>
            </a:br>
            <a:r>
              <a:rPr lang="fr-FR" sz="1400" dirty="0"/>
              <a:t>the real </a:t>
            </a:r>
            <a:r>
              <a:rPr lang="fr-FR" sz="1400" dirty="0" err="1"/>
              <a:t>level</a:t>
            </a:r>
            <a:r>
              <a:rPr lang="fr-FR" sz="1400" dirty="0"/>
              <a:t> of </a:t>
            </a:r>
            <a:r>
              <a:rPr lang="fr-FR" sz="1400" dirty="0" err="1"/>
              <a:t>security</a:t>
            </a:r>
            <a:r>
              <a:rPr lang="fr-FR" sz="1400" dirty="0"/>
              <a:t> </a:t>
            </a:r>
            <a:r>
              <a:rPr lang="fr-FR" sz="1400" dirty="0" err="1"/>
              <a:t>robustness</a:t>
            </a:r>
            <a:r>
              <a:rPr lang="fr-FR" sz="1400" dirty="0"/>
              <a:t> </a:t>
            </a:r>
            <a:r>
              <a:rPr lang="fr-FR" sz="1400" dirty="0" err="1"/>
              <a:t>needed</a:t>
            </a:r>
            <a:r>
              <a:rPr lang="fr-FR" sz="1400" dirty="0"/>
              <a:t> to </a:t>
            </a:r>
            <a:r>
              <a:rPr lang="fr-FR" sz="1400" dirty="0" err="1"/>
              <a:t>be</a:t>
            </a:r>
            <a:r>
              <a:rPr lang="fr-FR" sz="1400" dirty="0"/>
              <a:t> </a:t>
            </a:r>
            <a:r>
              <a:rPr lang="fr-FR" sz="1400" dirty="0" err="1"/>
              <a:t>reach</a:t>
            </a:r>
            <a:br>
              <a:rPr lang="fr-FR" sz="1400" dirty="0"/>
            </a:br>
            <a:br>
              <a:rPr lang="fr-FR" sz="1400" dirty="0"/>
            </a:br>
            <a:r>
              <a:rPr lang="fr-FR" sz="1400" dirty="0" err="1"/>
              <a:t>Which</a:t>
            </a:r>
            <a:r>
              <a:rPr lang="fr-FR" sz="1400" dirty="0"/>
              <a:t> </a:t>
            </a:r>
            <a:r>
              <a:rPr lang="fr-FR" sz="1400" dirty="0" err="1"/>
              <a:t>functions</a:t>
            </a:r>
            <a:r>
              <a:rPr lang="fr-FR" sz="1400" dirty="0"/>
              <a:t> have to </a:t>
            </a:r>
            <a:r>
              <a:rPr lang="fr-FR" sz="1400" dirty="0" err="1"/>
              <a:t>be</a:t>
            </a:r>
            <a:r>
              <a:rPr lang="fr-FR" sz="1400" dirty="0"/>
              <a:t> </a:t>
            </a:r>
            <a:r>
              <a:rPr lang="fr-FR" sz="1400" b="1" dirty="0" err="1"/>
              <a:t>bake</a:t>
            </a:r>
            <a:r>
              <a:rPr lang="fr-FR" sz="1400" b="1" dirty="0"/>
              <a:t> or </a:t>
            </a:r>
            <a:r>
              <a:rPr lang="fr-FR" sz="1400" b="1" dirty="0" err="1"/>
              <a:t>harden</a:t>
            </a:r>
            <a:r>
              <a:rPr lang="fr-FR" sz="1400" dirty="0"/>
              <a:t> </a:t>
            </a:r>
            <a:r>
              <a:rPr lang="fr-FR" sz="1400" dirty="0" err="1"/>
              <a:t>from</a:t>
            </a:r>
            <a:r>
              <a:rPr lang="fr-FR" sz="1400" dirty="0"/>
              <a:t> </a:t>
            </a:r>
            <a:r>
              <a:rPr lang="fr-FR" sz="1400" dirty="0" err="1"/>
              <a:t>security</a:t>
            </a:r>
            <a:r>
              <a:rPr lang="fr-FR" sz="1400" dirty="0"/>
              <a:t> point of </a:t>
            </a:r>
            <a:r>
              <a:rPr lang="fr-FR" sz="1400" dirty="0" err="1"/>
              <a:t>view</a:t>
            </a:r>
            <a:r>
              <a:rPr lang="fr-FR" sz="1400" dirty="0"/>
              <a:t> ? </a:t>
            </a:r>
            <a:br>
              <a:rPr lang="fr-FR" sz="1400" dirty="0"/>
            </a:br>
            <a:br>
              <a:rPr lang="fr-FR" sz="1400" dirty="0"/>
            </a:br>
            <a:r>
              <a:rPr lang="fr-FR" sz="1400" dirty="0"/>
              <a:t>For exemple, </a:t>
            </a:r>
            <a:r>
              <a:rPr lang="fr-FR" sz="1400" dirty="0" err="1"/>
              <a:t>could</a:t>
            </a:r>
            <a:r>
              <a:rPr lang="fr-FR" sz="1400" dirty="0"/>
              <a:t> </a:t>
            </a:r>
            <a:r>
              <a:rPr lang="fr-FR" sz="1400" dirty="0" err="1"/>
              <a:t>you</a:t>
            </a:r>
            <a:r>
              <a:rPr lang="fr-FR" sz="1400" dirty="0"/>
              <a:t> </a:t>
            </a:r>
            <a:r>
              <a:rPr lang="fr-FR" sz="1400" dirty="0" err="1"/>
              <a:t>accept</a:t>
            </a:r>
            <a:r>
              <a:rPr lang="fr-FR" sz="1400" dirty="0"/>
              <a:t> an ECDSA-256 signature </a:t>
            </a:r>
            <a:r>
              <a:rPr lang="fr-FR" sz="1400" dirty="0" err="1"/>
              <a:t>generation</a:t>
            </a:r>
            <a:r>
              <a:rPr lang="fr-FR" sz="1400" dirty="0"/>
              <a:t> </a:t>
            </a:r>
            <a:r>
              <a:rPr lang="fr-FR" sz="1400" dirty="0" err="1"/>
              <a:t>perfomed</a:t>
            </a:r>
            <a:r>
              <a:rPr lang="fr-FR" sz="1400" dirty="0"/>
              <a:t> on a standard CPU (</a:t>
            </a:r>
            <a:r>
              <a:rPr lang="fr-FR" sz="1400" dirty="0" err="1"/>
              <a:t>without</a:t>
            </a:r>
            <a:r>
              <a:rPr lang="fr-FR" sz="1400" dirty="0"/>
              <a:t> </a:t>
            </a:r>
            <a:r>
              <a:rPr lang="fr-FR" sz="1400" dirty="0" err="1"/>
              <a:t>demonstrated</a:t>
            </a:r>
            <a:r>
              <a:rPr lang="fr-FR" sz="1400" dirty="0"/>
              <a:t> </a:t>
            </a:r>
            <a:r>
              <a:rPr lang="fr-FR" sz="1400" dirty="0" err="1"/>
              <a:t>robustness</a:t>
            </a:r>
            <a:r>
              <a:rPr lang="fr-FR" sz="1400" dirty="0"/>
              <a:t>) ?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A836A81-B399-BC6A-54E7-2601F97C3510}"/>
              </a:ext>
            </a:extLst>
          </p:cNvPr>
          <p:cNvSpPr/>
          <p:nvPr/>
        </p:nvSpPr>
        <p:spPr>
          <a:xfrm>
            <a:off x="60432" y="5073431"/>
            <a:ext cx="2508531" cy="239822"/>
          </a:xfrm>
          <a:prstGeom prst="rightArrow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16325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GP Automotive security convergence for MCU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t>4</a:t>
            </a:fld>
            <a:endParaRPr lang="fr-FR"/>
          </a:p>
        </p:txBody>
      </p:sp>
      <p:sp>
        <p:nvSpPr>
          <p:cNvPr id="48" name="Rounded Rectangle 41">
            <a:extLst>
              <a:ext uri="{FF2B5EF4-FFF2-40B4-BE49-F238E27FC236}">
                <a16:creationId xmlns:a16="http://schemas.microsoft.com/office/drawing/2014/main" id="{C73DCDF2-6667-489E-A0A2-FBCDB8C3D431}"/>
              </a:ext>
            </a:extLst>
          </p:cNvPr>
          <p:cNvSpPr/>
          <p:nvPr/>
        </p:nvSpPr>
        <p:spPr>
          <a:xfrm>
            <a:off x="1038687" y="2900903"/>
            <a:ext cx="2060197" cy="68140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HSM or</a:t>
            </a:r>
            <a:br>
              <a:rPr lang="en-US" dirty="0"/>
            </a:br>
            <a:r>
              <a:rPr lang="en-US" dirty="0"/>
              <a:t>Secure Enclave</a:t>
            </a:r>
          </a:p>
        </p:txBody>
      </p:sp>
      <p:sp>
        <p:nvSpPr>
          <p:cNvPr id="51" name="Rounded Rectangle 41">
            <a:extLst>
              <a:ext uri="{FF2B5EF4-FFF2-40B4-BE49-F238E27FC236}">
                <a16:creationId xmlns:a16="http://schemas.microsoft.com/office/drawing/2014/main" id="{51A067A0-84E4-0D64-5315-2C4A6F7A1DA8}"/>
              </a:ext>
            </a:extLst>
          </p:cNvPr>
          <p:cNvSpPr/>
          <p:nvPr/>
        </p:nvSpPr>
        <p:spPr>
          <a:xfrm>
            <a:off x="1038686" y="3721318"/>
            <a:ext cx="2060197" cy="73186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+ eSE on top of</a:t>
            </a:r>
          </a:p>
        </p:txBody>
      </p:sp>
      <p:sp>
        <p:nvSpPr>
          <p:cNvPr id="4" name="Callout: Right Arrow 3">
            <a:extLst>
              <a:ext uri="{FF2B5EF4-FFF2-40B4-BE49-F238E27FC236}">
                <a16:creationId xmlns:a16="http://schemas.microsoft.com/office/drawing/2014/main" id="{8EE5A0B1-5D80-4CEC-F466-FDF6B5B01A53}"/>
              </a:ext>
            </a:extLst>
          </p:cNvPr>
          <p:cNvSpPr/>
          <p:nvPr/>
        </p:nvSpPr>
        <p:spPr>
          <a:xfrm>
            <a:off x="3373175" y="3034512"/>
            <a:ext cx="723900" cy="1418667"/>
          </a:xfrm>
          <a:prstGeom prst="rightArrowCallou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5" name="Callout: Right Arrow 4">
            <a:extLst>
              <a:ext uri="{FF2B5EF4-FFF2-40B4-BE49-F238E27FC236}">
                <a16:creationId xmlns:a16="http://schemas.microsoft.com/office/drawing/2014/main" id="{97E0D665-3B2F-B37C-E48F-2B3BDB0674D4}"/>
              </a:ext>
            </a:extLst>
          </p:cNvPr>
          <p:cNvSpPr/>
          <p:nvPr/>
        </p:nvSpPr>
        <p:spPr>
          <a:xfrm>
            <a:off x="7925048" y="2900903"/>
            <a:ext cx="723900" cy="1531644"/>
          </a:xfrm>
          <a:prstGeom prst="rightArrowCallou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9" name="Rounded Rectangle 41">
            <a:extLst>
              <a:ext uri="{FF2B5EF4-FFF2-40B4-BE49-F238E27FC236}">
                <a16:creationId xmlns:a16="http://schemas.microsoft.com/office/drawing/2014/main" id="{489E6FB7-76CF-2B05-76E6-5E7B317722FE}"/>
              </a:ext>
            </a:extLst>
          </p:cNvPr>
          <p:cNvSpPr/>
          <p:nvPr/>
        </p:nvSpPr>
        <p:spPr>
          <a:xfrm>
            <a:off x="4191674" y="3034512"/>
            <a:ext cx="3632105" cy="1418668"/>
          </a:xfrm>
          <a:prstGeom prst="roundRect">
            <a:avLst/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</a:schemeClr>
              </a:gs>
              <a:gs pos="78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GP JVC Automotive applet</a:t>
            </a:r>
            <a:br>
              <a:rPr lang="en-US" sz="2000" dirty="0"/>
            </a:br>
            <a:br>
              <a:rPr lang="en-US" sz="1600" dirty="0"/>
            </a:br>
            <a:r>
              <a:rPr lang="en-US" sz="1600" dirty="0"/>
              <a:t>security APIs, functions &amp; services</a:t>
            </a:r>
          </a:p>
          <a:p>
            <a:pPr algn="ctr"/>
            <a:br>
              <a:rPr lang="en-US" sz="2000" dirty="0"/>
            </a:br>
            <a:r>
              <a:rPr lang="en-US" sz="2000" dirty="0"/>
              <a:t>+ </a:t>
            </a:r>
            <a:r>
              <a:rPr lang="en-US" sz="1600" i="1" dirty="0" err="1"/>
              <a:t>testsuite</a:t>
            </a:r>
            <a:r>
              <a:rPr lang="en-US" sz="1600" i="1" dirty="0"/>
              <a:t> compliancy</a:t>
            </a:r>
            <a:endParaRPr lang="en-US" sz="2000" i="1" dirty="0"/>
          </a:p>
        </p:txBody>
      </p:sp>
      <p:sp>
        <p:nvSpPr>
          <p:cNvPr id="10" name="Rounded Rectangle 41">
            <a:extLst>
              <a:ext uri="{FF2B5EF4-FFF2-40B4-BE49-F238E27FC236}">
                <a16:creationId xmlns:a16="http://schemas.microsoft.com/office/drawing/2014/main" id="{F2639A95-80B4-DAB9-FA7B-C200A71948E8}"/>
              </a:ext>
            </a:extLst>
          </p:cNvPr>
          <p:cNvSpPr/>
          <p:nvPr/>
        </p:nvSpPr>
        <p:spPr>
          <a:xfrm>
            <a:off x="8821971" y="2900903"/>
            <a:ext cx="2227029" cy="1568280"/>
          </a:xfrm>
          <a:prstGeom prst="roundRect">
            <a:avLst/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</a:schemeClr>
              </a:gs>
              <a:gs pos="8000">
                <a:schemeClr val="accent4">
                  <a:lumMod val="105000"/>
                  <a:satMod val="103000"/>
                  <a:tint val="73000"/>
                </a:schemeClr>
              </a:gs>
              <a:gs pos="12000">
                <a:schemeClr val="accent4">
                  <a:satMod val="109000"/>
                  <a:tint val="81000"/>
                  <a:alpha val="0"/>
                  <a:lumMod val="0"/>
                  <a:lumOff val="100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ANY APPLICATION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96B4E11B-ACE5-91A0-1B78-6CDF34D73933}"/>
              </a:ext>
            </a:extLst>
          </p:cNvPr>
          <p:cNvSpPr/>
          <p:nvPr/>
        </p:nvSpPr>
        <p:spPr>
          <a:xfrm>
            <a:off x="5484012" y="2287445"/>
            <a:ext cx="1054100" cy="727076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11A5CA-A10F-B06A-C84E-2CAFF4A4D55B}"/>
              </a:ext>
            </a:extLst>
          </p:cNvPr>
          <p:cNvSpPr txBox="1"/>
          <p:nvPr/>
        </p:nvSpPr>
        <p:spPr>
          <a:xfrm>
            <a:off x="1033504" y="4920433"/>
            <a:ext cx="9948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HSM to </a:t>
            </a:r>
            <a:r>
              <a:rPr lang="fr-FR" b="1" dirty="0" err="1"/>
              <a:t>remain</a:t>
            </a:r>
            <a:r>
              <a:rPr lang="fr-FR" b="1" dirty="0"/>
              <a:t> the solution </a:t>
            </a:r>
            <a:r>
              <a:rPr lang="fr-FR" b="1" dirty="0" err="1"/>
              <a:t>when</a:t>
            </a:r>
            <a:r>
              <a:rPr lang="fr-FR" b="1" dirty="0"/>
              <a:t> </a:t>
            </a:r>
            <a:r>
              <a:rPr lang="fr-FR" b="1" dirty="0" err="1"/>
              <a:t>priority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</a:t>
            </a:r>
            <a:r>
              <a:rPr lang="fr-FR" b="1" dirty="0" err="1"/>
              <a:t>given</a:t>
            </a:r>
            <a:r>
              <a:rPr lang="fr-FR" b="1" dirty="0"/>
              <a:t> to performances</a:t>
            </a:r>
          </a:p>
          <a:p>
            <a:pPr algn="ctr"/>
            <a:r>
              <a:rPr lang="fr-FR" b="1" dirty="0"/>
              <a:t>eSE on top of HSM (</a:t>
            </a:r>
            <a:r>
              <a:rPr lang="fr-FR" b="1" dirty="0" err="1"/>
              <a:t>with</a:t>
            </a:r>
            <a:r>
              <a:rPr lang="fr-FR" b="1" dirty="0"/>
              <a:t> GP JVC Automotive Applet) </a:t>
            </a:r>
            <a:br>
              <a:rPr lang="fr-FR" b="1" dirty="0"/>
            </a:br>
            <a:r>
              <a:rPr lang="fr-FR" b="1" dirty="0"/>
              <a:t>as a proxy to </a:t>
            </a:r>
            <a:r>
              <a:rPr lang="fr-FR" b="1" dirty="0" err="1"/>
              <a:t>extend</a:t>
            </a:r>
            <a:r>
              <a:rPr lang="fr-FR" b="1" dirty="0"/>
              <a:t> HSM </a:t>
            </a:r>
            <a:r>
              <a:rPr lang="fr-FR" b="1" dirty="0" err="1"/>
              <a:t>capabilities</a:t>
            </a:r>
            <a:endParaRPr lang="fr-FR" b="1" dirty="0"/>
          </a:p>
        </p:txBody>
      </p:sp>
      <p:sp>
        <p:nvSpPr>
          <p:cNvPr id="15" name="Rounded Rectangle 41">
            <a:extLst>
              <a:ext uri="{FF2B5EF4-FFF2-40B4-BE49-F238E27FC236}">
                <a16:creationId xmlns:a16="http://schemas.microsoft.com/office/drawing/2014/main" id="{67709A3D-D7DE-C79A-D966-2D946EB93D8E}"/>
              </a:ext>
            </a:extLst>
          </p:cNvPr>
          <p:cNvSpPr/>
          <p:nvPr/>
        </p:nvSpPr>
        <p:spPr>
          <a:xfrm rot="10800000" flipV="1">
            <a:off x="4207605" y="1903916"/>
            <a:ext cx="3461039" cy="223604"/>
          </a:xfrm>
          <a:prstGeom prst="roundRect">
            <a:avLst/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</a:schemeClr>
              </a:gs>
              <a:gs pos="78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i="1" dirty="0"/>
              <a:t>Use cases </a:t>
            </a:r>
            <a:r>
              <a:rPr lang="fr-FR" sz="1400" b="1" i="1" dirty="0" err="1"/>
              <a:t>functions</a:t>
            </a:r>
            <a:r>
              <a:rPr lang="fr-FR" sz="1400" b="1" i="1" dirty="0"/>
              <a:t> convergence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261254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79E35-7791-A1B9-CC03-77FB256FF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0953-EAD8-442A-BB49-562863905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GP Automotive JVC Applet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8BAE95-820B-6D5C-9A96-8F8CFC81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t>5</a:t>
            </a:fld>
            <a:endParaRPr lang="fr-F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F7DB9F-FBCF-F233-FAE5-8FBDD744D82D}"/>
              </a:ext>
            </a:extLst>
          </p:cNvPr>
          <p:cNvSpPr txBox="1"/>
          <p:nvPr/>
        </p:nvSpPr>
        <p:spPr>
          <a:xfrm>
            <a:off x="1003176" y="1228397"/>
            <a:ext cx="9252276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US" sz="1400" dirty="0"/>
          </a:p>
          <a:p>
            <a:pPr algn="l"/>
            <a:r>
              <a:rPr lang="en-US" sz="1400" dirty="0"/>
              <a:t>Automotive ECUs are more and more challenged to address risks with higher level of security robustness</a:t>
            </a:r>
            <a:br>
              <a:rPr lang="en-US" sz="1400" dirty="0"/>
            </a:br>
            <a:r>
              <a:rPr lang="en-US" sz="1400" dirty="0"/>
              <a:t>with sometimes unclear visibility about strategy to setup and how to maintain it “state of the art” over a decade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/>
              <a:t>ECUs can rely on AUTOSAR CSM APIs to answer most of cybersecurity challenges</a:t>
            </a:r>
            <a:br>
              <a:rPr lang="en-US" sz="1400" dirty="0"/>
            </a:br>
            <a:r>
              <a:rPr lang="en-US" sz="1400" b="1" dirty="0"/>
              <a:t>BUT</a:t>
            </a:r>
            <a:r>
              <a:rPr lang="en-US" sz="1400" dirty="0"/>
              <a:t> higher level of security (&gt;SESIP 3 or EAL4+/5+) is sometimes required 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/>
              <a:t>eSE must be understood as a </a:t>
            </a:r>
            <a:r>
              <a:rPr lang="en-US" sz="1400" b="1" dirty="0"/>
              <a:t>complementary</a:t>
            </a:r>
            <a:r>
              <a:rPr lang="en-US" sz="1400" dirty="0"/>
              <a:t> </a:t>
            </a:r>
            <a:r>
              <a:rPr lang="en-US" sz="1400" b="1" dirty="0"/>
              <a:t>solution</a:t>
            </a:r>
            <a:r>
              <a:rPr lang="en-US" sz="1400" dirty="0"/>
              <a:t> </a:t>
            </a:r>
            <a:r>
              <a:rPr lang="en-US" sz="1400" b="1" dirty="0"/>
              <a:t>on top of ECU HSM used in AUTOSAR with CSM APIs</a:t>
            </a:r>
            <a:br>
              <a:rPr lang="en-US" sz="1400" dirty="0"/>
            </a:br>
            <a:r>
              <a:rPr lang="en-US" sz="1400" dirty="0"/>
              <a:t>Any customer who wants to keep going using AUTOSAR for practical and legacy reason </a:t>
            </a:r>
            <a:br>
              <a:rPr lang="en-US" sz="1400" dirty="0"/>
            </a:br>
            <a:r>
              <a:rPr lang="en-US" sz="1400" dirty="0"/>
              <a:t>and just delegate specific tasks to eSE as a companion chip.</a:t>
            </a:r>
          </a:p>
          <a:p>
            <a:pPr marL="285750" indent="-285750" algn="l">
              <a:buFontTx/>
              <a:buChar char="-"/>
            </a:pPr>
            <a:endParaRPr lang="en-US" sz="1400" dirty="0"/>
          </a:p>
          <a:p>
            <a:pPr algn="l"/>
            <a:r>
              <a:rPr lang="en-US" sz="1400" dirty="0"/>
              <a:t>eSE standardized APIs is likely to address generic services :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Key management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Secure Storage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Certificates management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Complementary crypto services (if some could miss, or if some could require higher security)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Remote provisioning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Possible ROT improvement scheme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Capability to maintain state of the art security robustness on the field </a:t>
            </a:r>
          </a:p>
        </p:txBody>
      </p:sp>
    </p:spTree>
    <p:extLst>
      <p:ext uri="{BB962C8B-B14F-4D97-AF65-F5344CB8AC3E}">
        <p14:creationId xmlns:p14="http://schemas.microsoft.com/office/powerpoint/2010/main" val="315873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DF166-B54D-2455-6DEC-858F91FA4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DD7C9-CB81-57C0-C1B1-2A656F06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GP Automotive JVC Applet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F1E277-453A-B823-6717-678712EDD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t>6</a:t>
            </a:fld>
            <a:endParaRPr lang="fr-F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DA1ACC-9A65-0697-DE0E-685D85EE74AC}"/>
              </a:ext>
            </a:extLst>
          </p:cNvPr>
          <p:cNvSpPr txBox="1"/>
          <p:nvPr/>
        </p:nvSpPr>
        <p:spPr>
          <a:xfrm>
            <a:off x="1003176" y="1228397"/>
            <a:ext cx="7486345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dirty="0"/>
              <a:t>Many cars are already equipped at least with on eSE for DigitalKey, </a:t>
            </a:r>
            <a:br>
              <a:rPr lang="en-US" sz="1400" dirty="0"/>
            </a:br>
            <a:r>
              <a:rPr lang="en-US" sz="1400" dirty="0"/>
              <a:t>and most the eSE used for DK could propose additional room for complementary use cases:</a:t>
            </a:r>
            <a:br>
              <a:rPr lang="en-US" sz="1400" dirty="0"/>
            </a:br>
            <a:endParaRPr lang="en-US" sz="1400" dirty="0"/>
          </a:p>
          <a:p>
            <a:pPr marL="285750" indent="-285750" algn="l">
              <a:buFontTx/>
              <a:buChar char="-"/>
            </a:pPr>
            <a:r>
              <a:rPr lang="en-US" sz="1400" dirty="0"/>
              <a:t>Qi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Car BlackBox </a:t>
            </a:r>
          </a:p>
          <a:p>
            <a:pPr marL="285750" indent="-285750" algn="l">
              <a:buFontTx/>
              <a:buChar char="-"/>
            </a:pPr>
            <a:r>
              <a:rPr lang="en-US" sz="1400" dirty="0"/>
              <a:t>Specific parts serial number check </a:t>
            </a:r>
          </a:p>
          <a:p>
            <a:pPr marL="285750" indent="-285750" algn="l">
              <a:buFontTx/>
              <a:buChar char="-"/>
            </a:pPr>
            <a:r>
              <a:rPr lang="en-US" sz="1400" dirty="0"/>
              <a:t>Specifics car settings check</a:t>
            </a:r>
          </a:p>
          <a:p>
            <a:pPr algn="l"/>
            <a:r>
              <a:rPr lang="en-US" sz="1400" dirty="0"/>
              <a:t>-    Driver Biometrics credentials management</a:t>
            </a:r>
            <a:br>
              <a:rPr lang="en-US" sz="1400" dirty="0"/>
            </a:br>
            <a:r>
              <a:rPr lang="en-US" sz="1400" dirty="0"/>
              <a:t>-    Car driver preference settings record</a:t>
            </a:r>
          </a:p>
          <a:p>
            <a:pPr marL="285750" indent="-285750" algn="l">
              <a:buFontTx/>
              <a:buChar char="-"/>
            </a:pPr>
            <a:r>
              <a:rPr lang="en-US" sz="1400" dirty="0"/>
              <a:t>User applicative and dynamic rights management </a:t>
            </a:r>
          </a:p>
          <a:p>
            <a:pPr marL="285750" indent="-285750" algn="l">
              <a:buFontTx/>
              <a:buChar char="-"/>
            </a:pPr>
            <a:endParaRPr lang="en-US" sz="1400" dirty="0"/>
          </a:p>
          <a:p>
            <a:pPr algn="l"/>
            <a:r>
              <a:rPr lang="en-US" sz="1400" dirty="0"/>
              <a:t>=&gt;  All these use cases can be addressed by classic HSM integration approach ….</a:t>
            </a:r>
            <a:br>
              <a:rPr lang="en-US" sz="1400" dirty="0"/>
            </a:br>
            <a:r>
              <a:rPr lang="en-US" sz="1400" dirty="0"/>
              <a:t>      But could take benefit of eSE with GP JVC applet to reinforce it</a:t>
            </a:r>
          </a:p>
        </p:txBody>
      </p:sp>
    </p:spTree>
    <p:extLst>
      <p:ext uri="{BB962C8B-B14F-4D97-AF65-F5344CB8AC3E}">
        <p14:creationId xmlns:p14="http://schemas.microsoft.com/office/powerpoint/2010/main" val="58779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A9006-3630-1EE5-79C4-6744397DC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941A0-9AE4-DC34-272C-34DA5277D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GP Automotive JVC Applet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BD54E4-F5EF-DE99-44D5-070479BB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9E4-8E4D-4C86-BFD7-412B282B373B}" type="slidenum">
              <a:rPr lang="fr-FR" smtClean="0"/>
              <a:t>7</a:t>
            </a:fld>
            <a:endParaRPr lang="fr-F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04B8CE-A245-F7B0-DEC7-7E0CE8A20503}"/>
              </a:ext>
            </a:extLst>
          </p:cNvPr>
          <p:cNvSpPr txBox="1"/>
          <p:nvPr/>
        </p:nvSpPr>
        <p:spPr>
          <a:xfrm>
            <a:off x="76183" y="1107651"/>
            <a:ext cx="12148647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/>
          </a:p>
          <a:p>
            <a:pPr lvl="1"/>
            <a:r>
              <a:rPr lang="en-US" sz="2000" b="1" dirty="0"/>
              <a:t>Why does not already exist today ?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Today eSE are mainly used with </a:t>
            </a:r>
            <a:r>
              <a:rPr lang="en-US" sz="1400" b="1" dirty="0"/>
              <a:t>proprietary</a:t>
            </a:r>
            <a:r>
              <a:rPr lang="en-US" sz="1400" dirty="0"/>
              <a:t> </a:t>
            </a:r>
            <a:r>
              <a:rPr lang="en-US" sz="1400" b="1" dirty="0"/>
              <a:t>solutions</a:t>
            </a:r>
            <a:r>
              <a:rPr lang="en-US" sz="1400" dirty="0"/>
              <a:t> that is a </a:t>
            </a:r>
            <a:r>
              <a:rPr lang="en-US" sz="1400" b="1" dirty="0"/>
              <a:t>mainstream adoption drawback</a:t>
            </a:r>
            <a:br>
              <a:rPr lang="en-US" sz="1400" b="1" dirty="0"/>
            </a:br>
            <a:br>
              <a:rPr lang="en-US" sz="1400" dirty="0"/>
            </a:br>
            <a:r>
              <a:rPr lang="en-US" sz="1400" dirty="0"/>
              <a:t>So even if some eSE are used for a specific use cases (Digital Key, Qi …) It is not easy to extend it for generic services, especially for AUTOSAR</a:t>
            </a:r>
          </a:p>
          <a:p>
            <a:pPr lvl="1"/>
            <a:r>
              <a:rPr lang="en-US" sz="1400" dirty="0"/>
              <a:t>GP could be the way to develop  such “Applet” offering a generic a set of standardized APIs to be run on top of an “eSE with JVC OS”</a:t>
            </a:r>
          </a:p>
          <a:p>
            <a:pPr lvl="1"/>
            <a:endParaRPr lang="en-US" sz="1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AA0E53-001E-B642-8311-668C3AD2DF09}"/>
              </a:ext>
            </a:extLst>
          </p:cNvPr>
          <p:cNvGrpSpPr/>
          <p:nvPr/>
        </p:nvGrpSpPr>
        <p:grpSpPr>
          <a:xfrm>
            <a:off x="2582883" y="3841200"/>
            <a:ext cx="5984361" cy="2706319"/>
            <a:chOff x="1805742" y="2646952"/>
            <a:chExt cx="5631838" cy="268189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2949DDD-B5C3-C0B9-1DC7-CE0354A88F86}"/>
                </a:ext>
              </a:extLst>
            </p:cNvPr>
            <p:cNvGrpSpPr/>
            <p:nvPr/>
          </p:nvGrpSpPr>
          <p:grpSpPr>
            <a:xfrm>
              <a:off x="1805742" y="2646952"/>
              <a:ext cx="5631838" cy="2681890"/>
              <a:chOff x="308391" y="2685537"/>
              <a:chExt cx="4928951" cy="2281651"/>
            </a:xfrm>
            <a:solidFill>
              <a:schemeClr val="bg1"/>
            </a:solidFill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D6B7966-7F15-458C-5DB3-E1C5932BE9C0}"/>
                  </a:ext>
                </a:extLst>
              </p:cNvPr>
              <p:cNvSpPr/>
              <p:nvPr/>
            </p:nvSpPr>
            <p:spPr>
              <a:xfrm>
                <a:off x="308393" y="3978338"/>
                <a:ext cx="4928949" cy="48770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Java Card 3.x + GP 2.3 (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Amd</a:t>
                </a:r>
                <a:r>
                  <a:rPr lang="en-US" sz="1400" dirty="0">
                    <a:solidFill>
                      <a:schemeClr val="tx1"/>
                    </a:solidFill>
                  </a:rPr>
                  <a:t> CDEFH) 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EA55732-7F49-DC73-3D5E-6785E104328F}"/>
                  </a:ext>
                </a:extLst>
              </p:cNvPr>
              <p:cNvSpPr/>
              <p:nvPr/>
            </p:nvSpPr>
            <p:spPr>
              <a:xfrm>
                <a:off x="308391" y="4578430"/>
                <a:ext cx="4928950" cy="38875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HW eSE ( GP T=1 SPI/I2C) EAL6+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F684985-3B4A-AD3A-7750-44D41AE8A3B3}"/>
                  </a:ext>
                </a:extLst>
              </p:cNvPr>
              <p:cNvSpPr/>
              <p:nvPr/>
            </p:nvSpPr>
            <p:spPr>
              <a:xfrm>
                <a:off x="3906819" y="3396766"/>
                <a:ext cx="1330522" cy="493017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Complementary services 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56FBF84-5824-DEB2-00B9-D8E917D963D9}"/>
                  </a:ext>
                </a:extLst>
              </p:cNvPr>
              <p:cNvSpPr/>
              <p:nvPr/>
            </p:nvSpPr>
            <p:spPr>
              <a:xfrm>
                <a:off x="308391" y="2685537"/>
                <a:ext cx="4928949" cy="640591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GP Automotive  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Applet</a:t>
                </a:r>
                <a:r>
                  <a:rPr lang="en-US" sz="1400" dirty="0">
                    <a:solidFill>
                      <a:schemeClr val="tx1"/>
                    </a:solidFill>
                  </a:rPr>
                  <a:t> 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to be created with future standardized APIs</a:t>
                </a: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676BD9E-14A7-FA8D-565E-FB357B45ABAC}"/>
                </a:ext>
              </a:extLst>
            </p:cNvPr>
            <p:cNvSpPr/>
            <p:nvPr/>
          </p:nvSpPr>
          <p:spPr>
            <a:xfrm>
              <a:off x="1805742" y="3482943"/>
              <a:ext cx="3999139" cy="57325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CSP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34493B7-F0ED-F64F-BCE6-C168D0463CAE}"/>
              </a:ext>
            </a:extLst>
          </p:cNvPr>
          <p:cNvSpPr/>
          <p:nvPr/>
        </p:nvSpPr>
        <p:spPr>
          <a:xfrm>
            <a:off x="2582885" y="3099652"/>
            <a:ext cx="5984358" cy="6577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USER APPLICATION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CECEB45B-31D4-A47E-519B-7E36DBB0E69A}"/>
              </a:ext>
            </a:extLst>
          </p:cNvPr>
          <p:cNvSpPr/>
          <p:nvPr/>
        </p:nvSpPr>
        <p:spPr>
          <a:xfrm>
            <a:off x="1390511" y="3841200"/>
            <a:ext cx="1072896" cy="75982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30380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EB234-B071-09BD-EF18-3EA3EA339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50098ECB-068C-993D-B1B6-1AC860AA663F}"/>
              </a:ext>
            </a:extLst>
          </p:cNvPr>
          <p:cNvSpPr/>
          <p:nvPr/>
        </p:nvSpPr>
        <p:spPr>
          <a:xfrm>
            <a:off x="4349130" y="5050722"/>
            <a:ext cx="2523278" cy="82990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3C519C-3ED1-FF12-429A-4CA2B36A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possible step 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331B27-9DBB-A236-BB8C-50772764662D}"/>
              </a:ext>
            </a:extLst>
          </p:cNvPr>
          <p:cNvSpPr txBox="1"/>
          <p:nvPr/>
        </p:nvSpPr>
        <p:spPr>
          <a:xfrm>
            <a:off x="780692" y="1304924"/>
            <a:ext cx="1112850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pPr lvl="1"/>
            <a:r>
              <a:rPr lang="en-US" sz="2000" b="1" dirty="0"/>
              <a:t>Valuable solution having  CSM APIs + CSM APIs “bake” ? </a:t>
            </a:r>
            <a:br>
              <a:rPr lang="en-US" sz="1400" dirty="0"/>
            </a:br>
            <a:br>
              <a:rPr lang="en-US" sz="1400" dirty="0"/>
            </a:br>
            <a:r>
              <a:rPr lang="en-US" sz="1600" dirty="0"/>
              <a:t>Mainstream APIs to keep on going with today CMS APIs executed by HSM </a:t>
            </a:r>
            <a:br>
              <a:rPr lang="en-US" sz="1400" dirty="0"/>
            </a:br>
            <a:r>
              <a:rPr lang="en-US" sz="1400" dirty="0"/>
              <a:t>BUT…sometimes TARA could identify some potential opportunities to reinforce the security (or to use eSE) </a:t>
            </a:r>
            <a:br>
              <a:rPr lang="en-US" sz="1400" dirty="0"/>
            </a:br>
            <a:r>
              <a:rPr lang="en-US" sz="1400" dirty="0"/>
              <a:t>eSE could propose on top of HSM same APIs but more “robust” from security point of view.</a:t>
            </a:r>
          </a:p>
          <a:p>
            <a:pPr lvl="1"/>
            <a:r>
              <a:rPr lang="en-US" sz="1400" b="1" dirty="0"/>
              <a:t>Having inside AUTOSAR “CSM APIs ” (executed by HSM) and “</a:t>
            </a:r>
            <a:r>
              <a:rPr lang="en-US" sz="1400" b="1" dirty="0" err="1"/>
              <a:t>CSM_bake</a:t>
            </a:r>
            <a:r>
              <a:rPr lang="en-US" sz="1400" b="1" dirty="0"/>
              <a:t> APIs”  (executed by eSE) could be valuable 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br>
              <a:rPr lang="en-US" sz="1400" dirty="0"/>
            </a:br>
            <a:br>
              <a:rPr lang="en-US" sz="1400" dirty="0"/>
            </a:br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37777B-17E3-B622-2DB0-15EDC0075FF7}"/>
              </a:ext>
            </a:extLst>
          </p:cNvPr>
          <p:cNvSpPr/>
          <p:nvPr/>
        </p:nvSpPr>
        <p:spPr>
          <a:xfrm>
            <a:off x="1772532" y="5061501"/>
            <a:ext cx="2523278" cy="82990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EB1032-0103-E116-DA13-3312F2247D65}"/>
              </a:ext>
            </a:extLst>
          </p:cNvPr>
          <p:cNvSpPr/>
          <p:nvPr/>
        </p:nvSpPr>
        <p:spPr>
          <a:xfrm>
            <a:off x="2468084" y="3283937"/>
            <a:ext cx="3437908" cy="41665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r>
              <a:rPr lang="en-US" sz="1400" dirty="0"/>
              <a:t>AUTOSAR top services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CAB0F40-3DDE-F682-8ECC-473B890C2CF6}"/>
              </a:ext>
            </a:extLst>
          </p:cNvPr>
          <p:cNvSpPr/>
          <p:nvPr/>
        </p:nvSpPr>
        <p:spPr>
          <a:xfrm>
            <a:off x="6764840" y="6018461"/>
            <a:ext cx="2275793" cy="61028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r>
              <a:rPr lang="en-US" sz="1600" dirty="0"/>
              <a:t>Crypto functions execution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822F840-6013-6698-4F77-A37EFA12A844}"/>
              </a:ext>
            </a:extLst>
          </p:cNvPr>
          <p:cNvSpPr/>
          <p:nvPr/>
        </p:nvSpPr>
        <p:spPr>
          <a:xfrm>
            <a:off x="2487627" y="3928686"/>
            <a:ext cx="3437908" cy="573765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r>
              <a:rPr lang="en-US" sz="1600" dirty="0"/>
              <a:t>CSM + (</a:t>
            </a:r>
            <a:r>
              <a:rPr lang="en-US" sz="1600" dirty="0" err="1"/>
              <a:t>CSM_Bake</a:t>
            </a:r>
            <a:r>
              <a:rPr lang="en-US" sz="1600" dirty="0"/>
              <a:t>) APIs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3F22C373-3FF7-1A49-624E-238A0183A28B}"/>
              </a:ext>
            </a:extLst>
          </p:cNvPr>
          <p:cNvCxnSpPr>
            <a:cxnSpLocks/>
          </p:cNvCxnSpPr>
          <p:nvPr/>
        </p:nvCxnSpPr>
        <p:spPr>
          <a:xfrm>
            <a:off x="4986619" y="5736887"/>
            <a:ext cx="1778221" cy="522118"/>
          </a:xfrm>
          <a:prstGeom prst="bentConnector3">
            <a:avLst>
              <a:gd name="adj1" fmla="val 50000"/>
            </a:avLst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22E3460-09AD-D9DA-B0D3-B8503838255F}"/>
              </a:ext>
            </a:extLst>
          </p:cNvPr>
          <p:cNvSpPr/>
          <p:nvPr/>
        </p:nvSpPr>
        <p:spPr>
          <a:xfrm>
            <a:off x="1839368" y="5104960"/>
            <a:ext cx="2393906" cy="73947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r>
              <a:rPr lang="en-US" sz="1400" dirty="0"/>
              <a:t>Classic HSM execution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3A5EB05-8531-CA1E-BE67-2703A8A63712}"/>
              </a:ext>
            </a:extLst>
          </p:cNvPr>
          <p:cNvSpPr/>
          <p:nvPr/>
        </p:nvSpPr>
        <p:spPr>
          <a:xfrm>
            <a:off x="4395422" y="5094496"/>
            <a:ext cx="2393906" cy="739471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r>
              <a:rPr lang="en-US" sz="1400" dirty="0"/>
              <a:t>Harden by eSE execution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F04F48EA-4C10-4507-AE2F-3384B51F4BC7}"/>
              </a:ext>
            </a:extLst>
          </p:cNvPr>
          <p:cNvCxnSpPr>
            <a:cxnSpLocks/>
          </p:cNvCxnSpPr>
          <p:nvPr/>
        </p:nvCxnSpPr>
        <p:spPr>
          <a:xfrm rot="16200000" flipH="1">
            <a:off x="4597416" y="4091581"/>
            <a:ext cx="566974" cy="3767874"/>
          </a:xfrm>
          <a:prstGeom prst="bentConnector2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row: Down 13">
            <a:extLst>
              <a:ext uri="{FF2B5EF4-FFF2-40B4-BE49-F238E27FC236}">
                <a16:creationId xmlns:a16="http://schemas.microsoft.com/office/drawing/2014/main" id="{6CB785D4-23FB-5A9A-3655-E11E4BE088EF}"/>
              </a:ext>
            </a:extLst>
          </p:cNvPr>
          <p:cNvSpPr/>
          <p:nvPr/>
        </p:nvSpPr>
        <p:spPr>
          <a:xfrm>
            <a:off x="4173892" y="3104527"/>
            <a:ext cx="82163" cy="17943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6EE1DCC-33E3-2C70-2D05-655430395FBC}"/>
              </a:ext>
            </a:extLst>
          </p:cNvPr>
          <p:cNvCxnSpPr>
            <a:cxnSpLocks/>
          </p:cNvCxnSpPr>
          <p:nvPr/>
        </p:nvCxnSpPr>
        <p:spPr>
          <a:xfrm rot="5400000">
            <a:off x="3300797" y="4254833"/>
            <a:ext cx="641308" cy="1170260"/>
          </a:xfrm>
          <a:prstGeom prst="bentConnector3">
            <a:avLst>
              <a:gd name="adj1" fmla="val 50000"/>
            </a:avLst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4D250BE2-18F7-4FC3-FFE2-67271E2055A2}"/>
              </a:ext>
            </a:extLst>
          </p:cNvPr>
          <p:cNvCxnSpPr>
            <a:cxnSpLocks/>
          </p:cNvCxnSpPr>
          <p:nvPr/>
        </p:nvCxnSpPr>
        <p:spPr>
          <a:xfrm rot="16200000" flipH="1">
            <a:off x="4674860" y="4153128"/>
            <a:ext cx="449236" cy="1385794"/>
          </a:xfrm>
          <a:prstGeom prst="bentConnector3">
            <a:avLst/>
          </a:prstGeom>
          <a:ln w="22225">
            <a:headEnd type="none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row: Down 17">
            <a:extLst>
              <a:ext uri="{FF2B5EF4-FFF2-40B4-BE49-F238E27FC236}">
                <a16:creationId xmlns:a16="http://schemas.microsoft.com/office/drawing/2014/main" id="{2289DEB7-5311-DBF0-A2EC-B524C0C9DB5A}"/>
              </a:ext>
            </a:extLst>
          </p:cNvPr>
          <p:cNvSpPr/>
          <p:nvPr/>
        </p:nvSpPr>
        <p:spPr>
          <a:xfrm>
            <a:off x="4167269" y="3709087"/>
            <a:ext cx="82163" cy="17943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dirty="0" err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565913-A31F-4199-7A27-F36695192757}"/>
              </a:ext>
            </a:extLst>
          </p:cNvPr>
          <p:cNvSpPr txBox="1"/>
          <p:nvPr/>
        </p:nvSpPr>
        <p:spPr>
          <a:xfrm>
            <a:off x="4389284" y="4527655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“Bake” attribute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B37B52-EEEE-CD75-EFF0-77DC40731D05}"/>
              </a:ext>
            </a:extLst>
          </p:cNvPr>
          <p:cNvSpPr txBox="1"/>
          <p:nvPr/>
        </p:nvSpPr>
        <p:spPr>
          <a:xfrm>
            <a:off x="3116978" y="4518847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Legacy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35D92DF-96F2-C3CE-3D23-DEBD0998AA7E}"/>
              </a:ext>
            </a:extLst>
          </p:cNvPr>
          <p:cNvSpPr txBox="1"/>
          <p:nvPr/>
        </p:nvSpPr>
        <p:spPr>
          <a:xfrm>
            <a:off x="6079011" y="4552970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i="1" dirty="0"/>
              <a:t>Slower </a:t>
            </a:r>
            <a:br>
              <a:rPr lang="en-US" sz="1200" i="1" dirty="0"/>
            </a:br>
            <a:r>
              <a:rPr lang="en-US" sz="1200" i="1" dirty="0"/>
              <a:t>but EAL5+ </a:t>
            </a:r>
          </a:p>
        </p:txBody>
      </p:sp>
    </p:spTree>
    <p:extLst>
      <p:ext uri="{BB962C8B-B14F-4D97-AF65-F5344CB8AC3E}">
        <p14:creationId xmlns:p14="http://schemas.microsoft.com/office/powerpoint/2010/main" val="101436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5E197-A263-0423-9BAA-BD8F5273D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CF3FF-5656-77E1-358E-6AEA491AB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Autosar</a:t>
            </a:r>
            <a:r>
              <a:rPr lang="en-US" dirty="0"/>
              <a:t> CSM-extended HSM + eSE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9ABDE3-00AC-B33A-D0DF-B01B6D4A8D4F}"/>
              </a:ext>
            </a:extLst>
          </p:cNvPr>
          <p:cNvSpPr txBox="1"/>
          <p:nvPr/>
        </p:nvSpPr>
        <p:spPr>
          <a:xfrm>
            <a:off x="780692" y="1304924"/>
            <a:ext cx="1112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pPr lvl="1"/>
            <a:r>
              <a:rPr lang="en-US" sz="2000" b="1" dirty="0"/>
              <a:t>Improve AUTOSAR CSM APIs “used today” using HSM </a:t>
            </a:r>
            <a:br>
              <a:rPr lang="en-US" sz="2000" b="1" dirty="0"/>
            </a:br>
            <a:r>
              <a:rPr lang="en-US" sz="2000" b="1" dirty="0"/>
              <a:t>with extended and harden capability (from security robustness point of view)</a:t>
            </a:r>
            <a:br>
              <a:rPr lang="en-US" sz="2000" b="1" dirty="0"/>
            </a:br>
            <a:r>
              <a:rPr lang="en-US" sz="2000" b="1" dirty="0"/>
              <a:t>to address all the use cases and security robustness challenges</a:t>
            </a:r>
            <a:endParaRPr lang="en-US" sz="1400" dirty="0"/>
          </a:p>
          <a:p>
            <a:pPr lvl="1"/>
            <a:endParaRPr lang="en-US" sz="1400" dirty="0"/>
          </a:p>
          <a:p>
            <a:pPr lvl="1"/>
            <a:br>
              <a:rPr lang="en-US" sz="1400" dirty="0"/>
            </a:br>
            <a:br>
              <a:rPr lang="en-US" sz="1400" dirty="0"/>
            </a:br>
            <a:endParaRPr lang="en-US" sz="1400" dirty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1303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 PowerPoint Template 16x9">
  <a:themeElements>
    <a:clrScheme name="STMicroelectronics 2021">
      <a:dk1>
        <a:srgbClr val="03234B"/>
      </a:dk1>
      <a:lt1>
        <a:srgbClr val="FFFFFF"/>
      </a:lt1>
      <a:dk2>
        <a:srgbClr val="464650"/>
      </a:dk2>
      <a:lt2>
        <a:srgbClr val="E8E8E9"/>
      </a:lt2>
      <a:accent1>
        <a:srgbClr val="03234B"/>
      </a:accent1>
      <a:accent2>
        <a:srgbClr val="E6007E"/>
      </a:accent2>
      <a:accent3>
        <a:srgbClr val="3CB4E6"/>
      </a:accent3>
      <a:accent4>
        <a:srgbClr val="FFD200"/>
      </a:accent4>
      <a:accent5>
        <a:srgbClr val="49B170"/>
      </a:accent5>
      <a:accent6>
        <a:srgbClr val="8C0078"/>
      </a:accent6>
      <a:hlink>
        <a:srgbClr val="3CB4E6"/>
      </a:hlink>
      <a:folHlink>
        <a:srgbClr val="3CB4E6"/>
      </a:folHlink>
    </a:clrScheme>
    <a:fontScheme name="ST BRAND 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buClr>
            <a:schemeClr val="bg1"/>
          </a:buClr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headEnd type="none" w="lg" len="lg"/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T_Template_[16-9].potx" id="{CD5ACC94-6E44-41CD-AD84-5EC23CEA07C9}" vid="{AE223C04-3F7D-4337-AA9C-E9D20F57FF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D6B3C6E37A54E8C32452C1A24B578" ma:contentTypeVersion="13" ma:contentTypeDescription="Create a new document." ma:contentTypeScope="" ma:versionID="e58063f3d42c16f7ae81f7be38fa36b9">
  <xsd:schema xmlns:xsd="http://www.w3.org/2001/XMLSchema" xmlns:xs="http://www.w3.org/2001/XMLSchema" xmlns:p="http://schemas.microsoft.com/office/2006/metadata/properties" xmlns:ns2="daf42ac6-9e93-4de9-9a72-10f913041ca1" xmlns:ns3="dba31755-6864-4b8c-9e87-d0ce55a9ddc2" targetNamespace="http://schemas.microsoft.com/office/2006/metadata/properties" ma:root="true" ma:fieldsID="03704d65d3f8dd8c088dd9048ae752ff" ns2:_="" ns3:_="">
    <xsd:import namespace="daf42ac6-9e93-4de9-9a72-10f913041ca1"/>
    <xsd:import namespace="dba31755-6864-4b8c-9e87-d0ce55a9dd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f42ac6-9e93-4de9-9a72-10f913041c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f781aa3-eb08-4e80-b5cd-4604a4ade6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31755-6864-4b8c-9e87-d0ce55a9ddc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6f277a9-21bd-48a5-a7b2-29c823437733}" ma:internalName="TaxCatchAll" ma:showField="CatchAllData" ma:web="dba31755-6864-4b8c-9e87-d0ce55a9dd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a31755-6864-4b8c-9e87-d0ce55a9ddc2" xsi:nil="true"/>
    <lcf76f155ced4ddcb4097134ff3c332f xmlns="daf42ac6-9e93-4de9-9a72-10f913041ca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BBAAB9-E058-4D97-96F8-7AEA9C6CFE4C}"/>
</file>

<file path=customXml/itemProps2.xml><?xml version="1.0" encoding="utf-8"?>
<ds:datastoreItem xmlns:ds="http://schemas.openxmlformats.org/officeDocument/2006/customXml" ds:itemID="{A6142FA9-D133-46BE-8B26-874774CC0621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0003735c-76f4-40ec-a554-2e49bfb20257"/>
    <ds:schemaRef ds:uri="e4e8b862-15e6-4e43-a653-c595c72fe1c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5b34f25-530a-450b-a3bc-7fcf399fd634"/>
  </ds:schemaRefs>
</ds:datastoreItem>
</file>

<file path=customXml/itemProps3.xml><?xml version="1.0" encoding="utf-8"?>
<ds:datastoreItem xmlns:ds="http://schemas.openxmlformats.org/officeDocument/2006/customXml" ds:itemID="{8D29066E-0203-48B4-803B-2964BA17278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f8c7287-838c-46dd-b281-b1140229e67a}" enabled="1" method="Privileged" siteId="{75e027c9-20d5-47d5-b82f-77d7cd041e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15292</TotalTime>
  <Words>1217</Words>
  <Application>Microsoft Office PowerPoint</Application>
  <PresentationFormat>Widescreen</PresentationFormat>
  <Paragraphs>166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Narrow</vt:lpstr>
      <vt:lpstr>Calibri</vt:lpstr>
      <vt:lpstr>ST PowerPoint Template 16x9</vt:lpstr>
      <vt:lpstr>Global Platform ATF   GP JVC Applet for Automotive</vt:lpstr>
      <vt:lpstr>How to classify security robustness?</vt:lpstr>
      <vt:lpstr>ISO21434 and TARA analysis :  where is executed my function?   </vt:lpstr>
      <vt:lpstr>GP Automotive security convergence for MCU</vt:lpstr>
      <vt:lpstr>GP Automotive JVC Applet</vt:lpstr>
      <vt:lpstr>GP Automotive JVC Applet</vt:lpstr>
      <vt:lpstr>GP Automotive JVC Applet</vt:lpstr>
      <vt:lpstr>Next possible step ?</vt:lpstr>
      <vt:lpstr>Autosar CSM-extended HSM + eSE</vt:lpstr>
      <vt:lpstr>BACKUP SLIDES</vt:lpstr>
      <vt:lpstr>GP Automotive JVC Applet</vt:lpstr>
      <vt:lpstr>PowerPoint Presentation</vt:lpstr>
    </vt:vector>
  </TitlesOfParts>
  <Manager/>
  <Company>STMicroelectronics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Symposium WG4 – Car Security</dc:title>
  <dc:creator>William ORLANDO</dc:creator>
  <cp:keywords>Template v1.19</cp:keywords>
  <cp:lastModifiedBy>Laurent TABARIES</cp:lastModifiedBy>
  <cp:revision>37</cp:revision>
  <dcterms:created xsi:type="dcterms:W3CDTF">2023-05-24T14:42:22Z</dcterms:created>
  <dcterms:modified xsi:type="dcterms:W3CDTF">2025-05-22T07:46:05Z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add6c0-cfdb-4bb9-b90f-bf23b83aa6c0_Enabled">
    <vt:lpwstr>true</vt:lpwstr>
  </property>
  <property fmtid="{D5CDD505-2E9C-101B-9397-08002B2CF9AE}" pid="3" name="MSIP_Label_23add6c0-cfdb-4bb9-b90f-bf23b83aa6c0_SetDate">
    <vt:lpwstr>2023-05-24T16:40:47Z</vt:lpwstr>
  </property>
  <property fmtid="{D5CDD505-2E9C-101B-9397-08002B2CF9AE}" pid="4" name="MSIP_Label_23add6c0-cfdb-4bb9-b90f-bf23b83aa6c0_Method">
    <vt:lpwstr>Privileged</vt:lpwstr>
  </property>
  <property fmtid="{D5CDD505-2E9C-101B-9397-08002B2CF9AE}" pid="5" name="MSIP_Label_23add6c0-cfdb-4bb9-b90f-bf23b83aa6c0_Name">
    <vt:lpwstr>23add6c0-cfdb-4bb9-b90f-bf23b83aa6c0</vt:lpwstr>
  </property>
  <property fmtid="{D5CDD505-2E9C-101B-9397-08002B2CF9AE}" pid="6" name="MSIP_Label_23add6c0-cfdb-4bb9-b90f-bf23b83aa6c0_SiteId">
    <vt:lpwstr>75e027c9-20d5-47d5-b82f-77d7cd041e8f</vt:lpwstr>
  </property>
  <property fmtid="{D5CDD505-2E9C-101B-9397-08002B2CF9AE}" pid="7" name="MSIP_Label_23add6c0-cfdb-4bb9-b90f-bf23b83aa6c0_ActionId">
    <vt:lpwstr>9b06aa05-691a-42a9-b8db-e8bf20cc0dcf</vt:lpwstr>
  </property>
  <property fmtid="{D5CDD505-2E9C-101B-9397-08002B2CF9AE}" pid="8" name="MSIP_Label_23add6c0-cfdb-4bb9-b90f-bf23b83aa6c0_ContentBits">
    <vt:lpwstr>2</vt:lpwstr>
  </property>
  <property fmtid="{D5CDD505-2E9C-101B-9397-08002B2CF9AE}" pid="9" name="ContentTypeId">
    <vt:lpwstr>0x010100485D6B3C6E37A54E8C32452C1A24B578</vt:lpwstr>
  </property>
  <property fmtid="{D5CDD505-2E9C-101B-9397-08002B2CF9AE}" pid="10" name="MediaServiceImageTags">
    <vt:lpwstr/>
  </property>
</Properties>
</file>