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5"/>
    <p:sldMasterId id="2147483663" r:id="rId6"/>
  </p:sldMasterIdLst>
  <p:notesMasterIdLst>
    <p:notesMasterId r:id="rId27"/>
  </p:notesMasterIdLst>
  <p:handoutMasterIdLst>
    <p:handoutMasterId r:id="rId28"/>
  </p:handoutMasterIdLst>
  <p:sldIdLst>
    <p:sldId id="832" r:id="rId7"/>
    <p:sldId id="2147476957" r:id="rId8"/>
    <p:sldId id="858" r:id="rId9"/>
    <p:sldId id="853" r:id="rId10"/>
    <p:sldId id="854" r:id="rId11"/>
    <p:sldId id="856" r:id="rId12"/>
    <p:sldId id="859" r:id="rId13"/>
    <p:sldId id="855" r:id="rId14"/>
    <p:sldId id="860" r:id="rId15"/>
    <p:sldId id="861" r:id="rId16"/>
    <p:sldId id="878" r:id="rId17"/>
    <p:sldId id="2147476927" r:id="rId18"/>
    <p:sldId id="2147476944" r:id="rId19"/>
    <p:sldId id="2147476945" r:id="rId20"/>
    <p:sldId id="2147476946" r:id="rId21"/>
    <p:sldId id="2147476956" r:id="rId22"/>
    <p:sldId id="2147476959" r:id="rId23"/>
    <p:sldId id="2147476958" r:id="rId24"/>
    <p:sldId id="2147476955" r:id="rId25"/>
    <p:sldId id="851" r:id="rId2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3108" userDrawn="1">
          <p15:clr>
            <a:srgbClr val="A4A3A4"/>
          </p15:clr>
        </p15:guide>
        <p15:guide id="7"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E7EA4B-B3C9-83BF-A02B-F123E19A7C8D}" name="Uppala, Raj" initials="UR" userId="S::auppala@rambus.com::0f1641ed-8f05-49ae-8b82-8ce1ddbcc3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azuba, Paul" initials="KP" lastIdx="2" clrIdx="0">
    <p:extLst>
      <p:ext uri="{19B8F6BF-5375-455C-9EA6-DF929625EA0E}">
        <p15:presenceInfo xmlns:p15="http://schemas.microsoft.com/office/powerpoint/2012/main" userId="S::pkarazuba@rambus.com::86809628-03b9-43fe-afff-950d742647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C15"/>
    <a:srgbClr val="29334C"/>
    <a:srgbClr val="2C2D2C"/>
    <a:srgbClr val="565859"/>
    <a:srgbClr val="9EA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343CC-27FC-C44F-A0CA-3D978BC93E57}" v="7" dt="2025-05-14T09:10:12.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80"/>
    <p:restoredTop sz="83239"/>
  </p:normalViewPr>
  <p:slideViewPr>
    <p:cSldViewPr snapToGrid="0">
      <p:cViewPr varScale="1">
        <p:scale>
          <a:sx n="130" d="100"/>
          <a:sy n="130" d="100"/>
        </p:scale>
        <p:origin x="624" y="176"/>
      </p:cViewPr>
      <p:guideLst>
        <p:guide orient="horz" pos="310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32" Type="http://schemas.openxmlformats.org/officeDocument/2006/relationships/theme" Target="theme/theme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915F09-CE03-2747-B3C3-14CF8B6398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0363E9-9F4C-7D43-9F02-F96A617FBC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9D64D6-C797-6343-809D-CADB8C26472A}" type="datetimeFigureOut">
              <a:rPr lang="en-US" smtClean="0"/>
              <a:t>5/20/25</a:t>
            </a:fld>
            <a:endParaRPr lang="en-US"/>
          </a:p>
        </p:txBody>
      </p:sp>
      <p:sp>
        <p:nvSpPr>
          <p:cNvPr id="4" name="Footer Placeholder 3">
            <a:extLst>
              <a:ext uri="{FF2B5EF4-FFF2-40B4-BE49-F238E27FC236}">
                <a16:creationId xmlns:a16="http://schemas.microsoft.com/office/drawing/2014/main" id="{C960100B-E0D6-7441-BEB2-6002B38187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82E94B-33E3-D448-B4CD-CC09E3DA49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B59A8B-DA5F-FA4F-89CF-BCAA262B1636}" type="slidenum">
              <a:rPr lang="en-US" smtClean="0"/>
              <a:t>‹#›</a:t>
            </a:fld>
            <a:endParaRPr lang="en-US"/>
          </a:p>
        </p:txBody>
      </p:sp>
    </p:spTree>
    <p:extLst>
      <p:ext uri="{BB962C8B-B14F-4D97-AF65-F5344CB8AC3E}">
        <p14:creationId xmlns:p14="http://schemas.microsoft.com/office/powerpoint/2010/main" val="2683865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771E0-2B2C-A149-A2EE-CA789A69857B}" type="datetimeFigureOut">
              <a:rPr lang="en-US" smtClean="0"/>
              <a:t>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43810-F97F-AD4C-834C-2AF960426E8B}" type="slidenum">
              <a:rPr lang="en-US" smtClean="0"/>
              <a:t>‹#›</a:t>
            </a:fld>
            <a:endParaRPr lang="en-US"/>
          </a:p>
        </p:txBody>
      </p:sp>
    </p:spTree>
    <p:extLst>
      <p:ext uri="{BB962C8B-B14F-4D97-AF65-F5344CB8AC3E}">
        <p14:creationId xmlns:p14="http://schemas.microsoft.com/office/powerpoint/2010/main" val="347443209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o.rambus.com/etas-rambus-ihsm-64x-family-product-brie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ja-JP" altLang="en-US" b="0" i="0">
                <a:solidFill>
                  <a:srgbClr val="000000"/>
                </a:solidFill>
                <a:effectLst/>
                <a:latin typeface="Times New Roman" panose="02020603050405020304" pitchFamily="18" charset="0"/>
              </a:rPr>
              <a:t>自動車業界は、従来のハードウェア中心の孤立した車両から、高度に接続された顧客志向のソフトウェア定義型車両へと変革の途上にあります。</a:t>
            </a:r>
          </a:p>
          <a:p>
            <a:pPr algn="l"/>
            <a:r>
              <a:rPr lang="ja-JP" altLang="en-US" b="0" i="0">
                <a:solidFill>
                  <a:srgbClr val="000000"/>
                </a:solidFill>
                <a:effectLst/>
                <a:latin typeface="Times New Roman" panose="02020603050405020304" pitchFamily="18" charset="0"/>
              </a:rPr>
              <a:t>ソフトウェア定義型車両への移行は、ソフトウェアの役割を強調し、ドライバーと車両のインタラクションやその感情的な体験を再定義することになります。</a:t>
            </a:r>
          </a:p>
          <a:p>
            <a:pPr algn="l"/>
            <a:r>
              <a:rPr lang="ja-JP" altLang="en-US" b="0" i="0">
                <a:solidFill>
                  <a:srgbClr val="000000"/>
                </a:solidFill>
                <a:effectLst/>
                <a:latin typeface="Times New Roman" panose="02020603050405020304" pitchFamily="18" charset="0"/>
              </a:rPr>
              <a:t>従来の自動車の機能や性能は購入時に固定されていました。 各機能は専用の</a:t>
            </a:r>
            <a:r>
              <a:rPr lang="en-US" b="0" i="0" dirty="0">
                <a:solidFill>
                  <a:srgbClr val="000000"/>
                </a:solidFill>
                <a:effectLst/>
                <a:latin typeface="Times New Roman" panose="02020603050405020304" pitchFamily="18" charset="0"/>
              </a:rPr>
              <a:t>ECU（</a:t>
            </a:r>
            <a:r>
              <a:rPr lang="ja-JP" altLang="en-US" b="0" i="0">
                <a:solidFill>
                  <a:srgbClr val="000000"/>
                </a:solidFill>
                <a:effectLst/>
                <a:latin typeface="Times New Roman" panose="02020603050405020304" pitchFamily="18" charset="0"/>
              </a:rPr>
              <a:t>電子制御ユニット）で実装されており、ハードウェアとソフトウェアが密接に結び付いていました。そのため、アップグレードには実際にガレージへ行き、ハードウェアの交換を行う必要がありました。</a:t>
            </a:r>
          </a:p>
          <a:p>
            <a:pPr algn="l"/>
            <a:r>
              <a:rPr lang="ja-JP" altLang="en-US" b="0" i="0">
                <a:solidFill>
                  <a:srgbClr val="000000"/>
                </a:solidFill>
                <a:effectLst/>
                <a:latin typeface="Times New Roman" panose="02020603050405020304" pitchFamily="18" charset="0"/>
              </a:rPr>
              <a:t>しかし、電動化、自動運転、デジタルコックピットなどの技術革新により、ソフトウェア定義型の機能へと移行し、個々のユーザーに合わせたパーソナライズやカスタマイズされた機能をオンデマンドで更新・アップグレードできるようになりました。 これらの機能は、</a:t>
            </a:r>
            <a:r>
              <a:rPr lang="en-US" b="0" i="0" dirty="0" err="1">
                <a:solidFill>
                  <a:srgbClr val="000000"/>
                </a:solidFill>
                <a:effectLst/>
                <a:latin typeface="Times New Roman" panose="02020603050405020304" pitchFamily="18" charset="0"/>
              </a:rPr>
              <a:t>OTA（Over-the-Air</a:t>
            </a:r>
            <a:r>
              <a:rPr lang="en-US" b="0" i="0" dirty="0">
                <a:solidFill>
                  <a:srgbClr val="000000"/>
                </a:solidFill>
                <a:effectLst/>
                <a:latin typeface="Times New Roman" panose="02020603050405020304" pitchFamily="18" charset="0"/>
              </a:rPr>
              <a:t>）</a:t>
            </a:r>
            <a:r>
              <a:rPr lang="ja-JP" altLang="en-US" b="0" i="0">
                <a:solidFill>
                  <a:srgbClr val="000000"/>
                </a:solidFill>
                <a:effectLst/>
                <a:latin typeface="Times New Roman" panose="02020603050405020304" pitchFamily="18" charset="0"/>
              </a:rPr>
              <a:t>アップデートによって提供され、購入後何年経ってもドライビング体験を向上させ、車両の価値を高めることができます。</a:t>
            </a:r>
          </a:p>
          <a:p>
            <a:pPr algn="l"/>
            <a:r>
              <a:rPr lang="ja-JP" altLang="en-US" b="0" i="0">
                <a:solidFill>
                  <a:srgbClr val="000000"/>
                </a:solidFill>
                <a:effectLst/>
                <a:latin typeface="Times New Roman" panose="02020603050405020304" pitchFamily="18" charset="0"/>
              </a:rPr>
              <a:t>また、この変革により、ハードウェアの交換にかかるコストを削減できるだけでなく、 継続的な監視、脆弱性管理、ソフトウェア修正・更新を実施することで、車両のサイバーセキュリティを強化し、ドライバーと歩行者の安全性を向上させることが可能になります。</a:t>
            </a:r>
          </a:p>
          <a:p>
            <a:pPr algn="l"/>
            <a:br>
              <a:rPr lang="en-US" b="0" i="0" dirty="0">
                <a:solidFill>
                  <a:srgbClr val="000000"/>
                </a:solidFill>
                <a:effectLst/>
                <a:latin typeface="Times New Roman" panose="02020603050405020304" pitchFamily="18" charset="0"/>
              </a:rPr>
            </a:br>
            <a:r>
              <a:rPr lang="en-US" b="0" i="0" dirty="0">
                <a:solidFill>
                  <a:srgbClr val="000000"/>
                </a:solidFill>
                <a:effectLst/>
                <a:latin typeface="Times New Roman" panose="02020603050405020304" pitchFamily="18" charset="0"/>
              </a:rPr>
              <a:t>The automotive industry is going through a transformational journey, shifting from isolated, hardware-centric vehicles to highly connected, customer-focused, software-defined vehicles.</a:t>
            </a:r>
          </a:p>
          <a:p>
            <a:pPr algn="l"/>
            <a:r>
              <a:rPr lang="en-US" b="0" i="0" dirty="0">
                <a:solidFill>
                  <a:srgbClr val="000000"/>
                </a:solidFill>
                <a:effectLst/>
                <a:latin typeface="Times New Roman" panose="02020603050405020304" pitchFamily="18" charset="0"/>
              </a:rPr>
              <a:t>This shift towards software-defined vehicles will emphasize the role of software in redefining driver interaction with their cars and their emotional experience.</a:t>
            </a:r>
          </a:p>
          <a:p>
            <a:pPr algn="l"/>
            <a:r>
              <a:rPr lang="en-US" b="0" i="0" dirty="0">
                <a:solidFill>
                  <a:srgbClr val="000000"/>
                </a:solidFill>
                <a:effectLst/>
                <a:latin typeface="Times New Roman" panose="02020603050405020304" pitchFamily="18" charset="0"/>
              </a:rPr>
              <a:t>The features and capabilities of traditional cars were fixed at purchase.</a:t>
            </a:r>
          </a:p>
          <a:p>
            <a:pPr algn="l"/>
            <a:r>
              <a:rPr lang="en-US" b="0" i="0" dirty="0">
                <a:solidFill>
                  <a:srgbClr val="000000"/>
                </a:solidFill>
                <a:effectLst/>
                <a:latin typeface="Times New Roman" panose="02020603050405020304" pitchFamily="18" charset="0"/>
              </a:rPr>
              <a:t>Each feature is implemented by a dedicated ECU, that implements a tightly coupled HW and SW. Upgrades were not available without an actual visit to a garage for hardware replacement.</a:t>
            </a:r>
          </a:p>
          <a:p>
            <a:pPr algn="l"/>
            <a:r>
              <a:rPr lang="en-US" b="0" i="0" dirty="0">
                <a:solidFill>
                  <a:srgbClr val="000000"/>
                </a:solidFill>
                <a:effectLst/>
                <a:latin typeface="Times New Roman" panose="02020603050405020304" pitchFamily="18" charset="0"/>
              </a:rPr>
              <a:t>With the shift towards software defined features, enabled by technological advancements in electrification, automated driving, and digital cockpit, personalized and customized features can now be updated and upgraded, on demand, through over-the-air update capabilities,</a:t>
            </a:r>
          </a:p>
          <a:p>
            <a:pPr algn="l"/>
            <a:r>
              <a:rPr lang="en-US" b="0" i="0" dirty="0">
                <a:solidFill>
                  <a:srgbClr val="000000"/>
                </a:solidFill>
                <a:effectLst/>
                <a:latin typeface="Times New Roman" panose="02020603050405020304" pitchFamily="18" charset="0"/>
              </a:rPr>
              <a:t>which will enhance the driving experience and increase the value of the vehicle even years after the purchase.</a:t>
            </a:r>
          </a:p>
          <a:p>
            <a:pPr algn="l"/>
            <a:r>
              <a:rPr lang="en-US" b="0" i="0" dirty="0">
                <a:solidFill>
                  <a:srgbClr val="000000"/>
                </a:solidFill>
                <a:effectLst/>
                <a:latin typeface="Times New Roman" panose="02020603050405020304" pitchFamily="18" charset="0"/>
              </a:rPr>
              <a:t>It will reduce the cost related to HW replacement.</a:t>
            </a:r>
          </a:p>
          <a:p>
            <a:pPr algn="l"/>
            <a:r>
              <a:rPr lang="en-US" b="0" i="0" dirty="0">
                <a:solidFill>
                  <a:srgbClr val="000000"/>
                </a:solidFill>
                <a:effectLst/>
                <a:latin typeface="Times New Roman" panose="02020603050405020304" pitchFamily="18" charset="0"/>
              </a:rPr>
              <a:t>And it will enhance the vehicle's cybersecurity by implementing continuous monitoring, vulnerability management, SW fixes and updates, thereby improving the safety of both drivers and pedestrians.</a:t>
            </a:r>
          </a:p>
          <a:p>
            <a:endParaRPr lang="en-US" dirty="0"/>
          </a:p>
        </p:txBody>
      </p:sp>
      <p:sp>
        <p:nvSpPr>
          <p:cNvPr id="4" name="Slide Number Placeholder 3"/>
          <p:cNvSpPr>
            <a:spLocks noGrp="1"/>
          </p:cNvSpPr>
          <p:nvPr>
            <p:ph type="sldNum" sz="quarter" idx="5"/>
          </p:nvPr>
        </p:nvSpPr>
        <p:spPr/>
        <p:txBody>
          <a:bodyPr/>
          <a:lstStyle/>
          <a:p>
            <a:fld id="{60C43810-F97F-AD4C-834C-2AF960426E8B}" type="slidenum">
              <a:rPr lang="en-US" smtClean="0"/>
              <a:t>4</a:t>
            </a:fld>
            <a:endParaRPr lang="en-US"/>
          </a:p>
        </p:txBody>
      </p:sp>
    </p:spTree>
    <p:extLst>
      <p:ext uri="{BB962C8B-B14F-4D97-AF65-F5344CB8AC3E}">
        <p14:creationId xmlns:p14="http://schemas.microsoft.com/office/powerpoint/2010/main" val="285038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84A05-7B3D-6C46-1F84-C4829D998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72DC4-5666-A92E-F226-AF299B294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A7E23-7BA4-2BCE-CF26-67B6D729EE98}"/>
              </a:ext>
            </a:extLst>
          </p:cNvPr>
          <p:cNvSpPr>
            <a:spLocks noGrp="1"/>
          </p:cNvSpPr>
          <p:nvPr>
            <p:ph type="body" idx="1"/>
          </p:nvPr>
        </p:nvSpPr>
        <p:spPr/>
        <p:txBody>
          <a:bodyPr/>
          <a:lstStyle/>
          <a:p>
            <a:endParaRPr lang="en-US" b="0" i="0">
              <a:solidFill>
                <a:srgbClr val="333333"/>
              </a:solidFill>
              <a:effectLst/>
              <a:latin typeface="Inter"/>
            </a:endParaRPr>
          </a:p>
        </p:txBody>
      </p:sp>
      <p:sp>
        <p:nvSpPr>
          <p:cNvPr id="4" name="Slide Number Placeholder 3">
            <a:extLst>
              <a:ext uri="{FF2B5EF4-FFF2-40B4-BE49-F238E27FC236}">
                <a16:creationId xmlns:a16="http://schemas.microsoft.com/office/drawing/2014/main" id="{4ED30AA1-D9CC-E3E8-F0B0-057B42D2FB50}"/>
              </a:ext>
            </a:extLst>
          </p:cNvPr>
          <p:cNvSpPr>
            <a:spLocks noGrp="1"/>
          </p:cNvSpPr>
          <p:nvPr>
            <p:ph type="sldNum" sz="quarter" idx="5"/>
          </p:nvPr>
        </p:nvSpPr>
        <p:spPr/>
        <p:txBody>
          <a:bodyPr/>
          <a:lstStyle/>
          <a:p>
            <a:fld id="{60C43810-F97F-AD4C-834C-2AF960426E8B}" type="slidenum">
              <a:rPr lang="en-US" smtClean="0"/>
              <a:t>16</a:t>
            </a:fld>
            <a:endParaRPr lang="en-US"/>
          </a:p>
        </p:txBody>
      </p:sp>
    </p:spTree>
    <p:extLst>
      <p:ext uri="{BB962C8B-B14F-4D97-AF65-F5344CB8AC3E}">
        <p14:creationId xmlns:p14="http://schemas.microsoft.com/office/powerpoint/2010/main" val="325969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500E5-B4DC-C333-CD58-7C9937D68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0F1F5-73EB-948F-FD31-C68B20353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9F887-5FE5-158D-D3C0-C61AEF3DA466}"/>
              </a:ext>
            </a:extLst>
          </p:cNvPr>
          <p:cNvSpPr>
            <a:spLocks noGrp="1"/>
          </p:cNvSpPr>
          <p:nvPr>
            <p:ph type="body" idx="1"/>
          </p:nvPr>
        </p:nvSpPr>
        <p:spPr/>
        <p:txBody>
          <a:bodyPr/>
          <a:lstStyle/>
          <a:p>
            <a:endParaRPr lang="en-US" b="0" i="0">
              <a:solidFill>
                <a:srgbClr val="333333"/>
              </a:solidFill>
              <a:effectLst/>
              <a:latin typeface="Inter"/>
            </a:endParaRPr>
          </a:p>
        </p:txBody>
      </p:sp>
      <p:sp>
        <p:nvSpPr>
          <p:cNvPr id="4" name="Slide Number Placeholder 3">
            <a:extLst>
              <a:ext uri="{FF2B5EF4-FFF2-40B4-BE49-F238E27FC236}">
                <a16:creationId xmlns:a16="http://schemas.microsoft.com/office/drawing/2014/main" id="{84B5844E-D816-A2BC-E1C9-DDE957CA3D3C}"/>
              </a:ext>
            </a:extLst>
          </p:cNvPr>
          <p:cNvSpPr>
            <a:spLocks noGrp="1"/>
          </p:cNvSpPr>
          <p:nvPr>
            <p:ph type="sldNum" sz="quarter" idx="5"/>
          </p:nvPr>
        </p:nvSpPr>
        <p:spPr/>
        <p:txBody>
          <a:bodyPr/>
          <a:lstStyle/>
          <a:p>
            <a:fld id="{60C43810-F97F-AD4C-834C-2AF960426E8B}" type="slidenum">
              <a:rPr lang="en-US" smtClean="0"/>
              <a:t>18</a:t>
            </a:fld>
            <a:endParaRPr lang="en-US"/>
          </a:p>
        </p:txBody>
      </p:sp>
    </p:spTree>
    <p:extLst>
      <p:ext uri="{BB962C8B-B14F-4D97-AF65-F5344CB8AC3E}">
        <p14:creationId xmlns:p14="http://schemas.microsoft.com/office/powerpoint/2010/main" val="89451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EB4B7-3687-1D83-5B7D-6BBA65934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83F95-54AA-82DF-E1DF-41B49671B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FBE35C-10DC-5B55-49CB-322F91C38985}"/>
              </a:ext>
            </a:extLst>
          </p:cNvPr>
          <p:cNvSpPr>
            <a:spLocks noGrp="1"/>
          </p:cNvSpPr>
          <p:nvPr>
            <p:ph type="body" idx="1"/>
          </p:nvPr>
        </p:nvSpPr>
        <p:spPr/>
        <p:txBody>
          <a:bodyPr/>
          <a:lstStyle/>
          <a:p>
            <a:endParaRPr lang="en-US" b="0" i="0">
              <a:solidFill>
                <a:srgbClr val="333333"/>
              </a:solidFill>
              <a:effectLst/>
              <a:latin typeface="Inter"/>
            </a:endParaRPr>
          </a:p>
        </p:txBody>
      </p:sp>
      <p:sp>
        <p:nvSpPr>
          <p:cNvPr id="4" name="Slide Number Placeholder 3">
            <a:extLst>
              <a:ext uri="{FF2B5EF4-FFF2-40B4-BE49-F238E27FC236}">
                <a16:creationId xmlns:a16="http://schemas.microsoft.com/office/drawing/2014/main" id="{441AC809-C686-0666-75DD-A4424AD6A1A1}"/>
              </a:ext>
            </a:extLst>
          </p:cNvPr>
          <p:cNvSpPr>
            <a:spLocks noGrp="1"/>
          </p:cNvSpPr>
          <p:nvPr>
            <p:ph type="sldNum" sz="quarter" idx="5"/>
          </p:nvPr>
        </p:nvSpPr>
        <p:spPr/>
        <p:txBody>
          <a:bodyPr/>
          <a:lstStyle/>
          <a:p>
            <a:fld id="{60C43810-F97F-AD4C-834C-2AF960426E8B}" type="slidenum">
              <a:rPr lang="en-US" smtClean="0"/>
              <a:t>19</a:t>
            </a:fld>
            <a:endParaRPr lang="en-US"/>
          </a:p>
        </p:txBody>
      </p:sp>
    </p:spTree>
    <p:extLst>
      <p:ext uri="{BB962C8B-B14F-4D97-AF65-F5344CB8AC3E}">
        <p14:creationId xmlns:p14="http://schemas.microsoft.com/office/powerpoint/2010/main" val="75632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ja-JP" altLang="en-US" b="0" i="0">
                <a:solidFill>
                  <a:srgbClr val="000000"/>
                </a:solidFill>
                <a:effectLst/>
                <a:latin typeface="Times New Roman" panose="02020603050405020304" pitchFamily="18" charset="0"/>
              </a:rPr>
              <a:t>車両は常に変革の旅を続けており、その原動力となるのは規制、技術革新、そして顧客の期待です。そして、その変革の中心には、電気・電子（</a:t>
            </a:r>
            <a:r>
              <a:rPr lang="en-US" b="0" i="0" dirty="0">
                <a:solidFill>
                  <a:srgbClr val="000000"/>
                </a:solidFill>
                <a:effectLst/>
                <a:latin typeface="Times New Roman" panose="02020603050405020304" pitchFamily="18" charset="0"/>
              </a:rPr>
              <a:t>E/E）</a:t>
            </a:r>
            <a:r>
              <a:rPr lang="ja-JP" altLang="en-US" b="0" i="0">
                <a:solidFill>
                  <a:srgbClr val="000000"/>
                </a:solidFill>
                <a:effectLst/>
                <a:latin typeface="Times New Roman" panose="02020603050405020304" pitchFamily="18" charset="0"/>
              </a:rPr>
              <a:t>アーキテクチャの進化があります。</a:t>
            </a:r>
          </a:p>
          <a:p>
            <a:pPr algn="l"/>
            <a:r>
              <a:rPr lang="ja-JP" altLang="en-US" b="0" i="0">
                <a:solidFill>
                  <a:srgbClr val="000000"/>
                </a:solidFill>
                <a:effectLst/>
                <a:latin typeface="Times New Roman" panose="02020603050405020304" pitchFamily="18" charset="0"/>
              </a:rPr>
              <a:t>時間の経過とともに、車両の機能、特徴、センサーの数が増加し、</a:t>
            </a:r>
            <a:r>
              <a:rPr lang="en-US" b="0" i="0" dirty="0">
                <a:solidFill>
                  <a:srgbClr val="000000"/>
                </a:solidFill>
                <a:effectLst/>
                <a:latin typeface="Times New Roman" panose="02020603050405020304" pitchFamily="18" charset="0"/>
              </a:rPr>
              <a:t>E/E</a:t>
            </a:r>
            <a:r>
              <a:rPr lang="ja-JP" altLang="en-US" b="0" i="0">
                <a:solidFill>
                  <a:srgbClr val="000000"/>
                </a:solidFill>
                <a:effectLst/>
                <a:latin typeface="Times New Roman" panose="02020603050405020304" pitchFamily="18" charset="0"/>
              </a:rPr>
              <a:t>アーキテクチャは、わずかなマイクロコントローラー搭載</a:t>
            </a:r>
            <a:r>
              <a:rPr lang="en-US" b="0" i="0" dirty="0">
                <a:solidFill>
                  <a:srgbClr val="000000"/>
                </a:solidFill>
                <a:effectLst/>
                <a:latin typeface="Times New Roman" panose="02020603050405020304" pitchFamily="18" charset="0"/>
              </a:rPr>
              <a:t>ECU</a:t>
            </a:r>
            <a:r>
              <a:rPr lang="ja-JP" altLang="en-US" b="0" i="0">
                <a:solidFill>
                  <a:srgbClr val="000000"/>
                </a:solidFill>
                <a:effectLst/>
                <a:latin typeface="Times New Roman" panose="02020603050405020304" pitchFamily="18" charset="0"/>
              </a:rPr>
              <a:t>による「フラットアーキテクチャ」から、</a:t>
            </a:r>
            <a:r>
              <a:rPr lang="en-US" altLang="ja-JP" b="0" i="0" dirty="0">
                <a:solidFill>
                  <a:srgbClr val="000000"/>
                </a:solidFill>
                <a:effectLst/>
                <a:latin typeface="Times New Roman" panose="02020603050405020304" pitchFamily="18" charset="0"/>
              </a:rPr>
              <a:t>100</a:t>
            </a:r>
            <a:r>
              <a:rPr lang="ja-JP" altLang="en-US" b="0" i="0">
                <a:solidFill>
                  <a:srgbClr val="000000"/>
                </a:solidFill>
                <a:effectLst/>
                <a:latin typeface="Times New Roman" panose="02020603050405020304" pitchFamily="18" charset="0"/>
              </a:rPr>
              <a:t>を超える高度な</a:t>
            </a:r>
            <a:r>
              <a:rPr lang="en-US" b="0" i="0" dirty="0">
                <a:solidFill>
                  <a:srgbClr val="000000"/>
                </a:solidFill>
                <a:effectLst/>
                <a:latin typeface="Times New Roman" panose="02020603050405020304" pitchFamily="18" charset="0"/>
              </a:rPr>
              <a:t>ECU</a:t>
            </a:r>
            <a:r>
              <a:rPr lang="ja-JP" altLang="en-US" b="0" i="0">
                <a:solidFill>
                  <a:srgbClr val="000000"/>
                </a:solidFill>
                <a:effectLst/>
                <a:latin typeface="Times New Roman" panose="02020603050405020304" pitchFamily="18" charset="0"/>
              </a:rPr>
              <a:t>を備えた高度なドメイン指向</a:t>
            </a:r>
            <a:r>
              <a:rPr lang="en-US" b="0" i="0" dirty="0">
                <a:solidFill>
                  <a:srgbClr val="000000"/>
                </a:solidFill>
                <a:effectLst/>
                <a:latin typeface="Times New Roman" panose="02020603050405020304" pitchFamily="18" charset="0"/>
              </a:rPr>
              <a:t>E/E</a:t>
            </a:r>
            <a:r>
              <a:rPr lang="ja-JP" altLang="en-US" b="0" i="0">
                <a:solidFill>
                  <a:srgbClr val="000000"/>
                </a:solidFill>
                <a:effectLst/>
                <a:latin typeface="Times New Roman" panose="02020603050405020304" pitchFamily="18" charset="0"/>
              </a:rPr>
              <a:t>プラットフォームへと進化しました。このドメイン指向の</a:t>
            </a:r>
            <a:r>
              <a:rPr lang="en-US" b="0" i="0" dirty="0">
                <a:solidFill>
                  <a:srgbClr val="000000"/>
                </a:solidFill>
                <a:effectLst/>
                <a:latin typeface="Times New Roman" panose="02020603050405020304" pitchFamily="18" charset="0"/>
              </a:rPr>
              <a:t>E/E</a:t>
            </a:r>
            <a:r>
              <a:rPr lang="ja-JP" altLang="en-US" b="0" i="0">
                <a:solidFill>
                  <a:srgbClr val="000000"/>
                </a:solidFill>
                <a:effectLst/>
                <a:latin typeface="Times New Roman" panose="02020603050405020304" pitchFamily="18" charset="0"/>
              </a:rPr>
              <a:t>アーキテクチャには、専用の機能を実装する強力な制御および計算ユニットが備わっています。同様の範囲や機能を持つ</a:t>
            </a:r>
            <a:r>
              <a:rPr lang="en-US" b="0" i="0" dirty="0">
                <a:solidFill>
                  <a:srgbClr val="000000"/>
                </a:solidFill>
                <a:effectLst/>
                <a:latin typeface="Times New Roman" panose="02020603050405020304" pitchFamily="18" charset="0"/>
              </a:rPr>
              <a:t>ECU</a:t>
            </a:r>
            <a:r>
              <a:rPr lang="ja-JP" altLang="en-US" b="0" i="0">
                <a:solidFill>
                  <a:srgbClr val="000000"/>
                </a:solidFill>
                <a:effectLst/>
                <a:latin typeface="Times New Roman" panose="02020603050405020304" pitchFamily="18" charset="0"/>
              </a:rPr>
              <a:t>は、インフォテインメント、コネクティビティ、</a:t>
            </a:r>
            <a:r>
              <a:rPr lang="en-US" b="0" i="0" dirty="0">
                <a:solidFill>
                  <a:srgbClr val="000000"/>
                </a:solidFill>
                <a:effectLst/>
                <a:latin typeface="Times New Roman" panose="02020603050405020304" pitchFamily="18" charset="0"/>
              </a:rPr>
              <a:t>ADAS（</a:t>
            </a:r>
            <a:r>
              <a:rPr lang="ja-JP" altLang="en-US" b="0" i="0">
                <a:solidFill>
                  <a:srgbClr val="000000"/>
                </a:solidFill>
                <a:effectLst/>
                <a:latin typeface="Times New Roman" panose="02020603050405020304" pitchFamily="18" charset="0"/>
              </a:rPr>
              <a:t>先進運転支援システム）、ボディといった専用のドメインに分類・集約されます。</a:t>
            </a:r>
          </a:p>
          <a:p>
            <a:pPr algn="l"/>
            <a:r>
              <a:rPr lang="ja-JP" altLang="en-US" b="0" i="0">
                <a:solidFill>
                  <a:srgbClr val="000000"/>
                </a:solidFill>
                <a:effectLst/>
                <a:latin typeface="Times New Roman" panose="02020603050405020304" pitchFamily="18" charset="0"/>
              </a:rPr>
              <a:t>このドメイン集中型のアプローチにより、論理的な最適化と</a:t>
            </a:r>
            <a:r>
              <a:rPr lang="en-US" b="0" i="0" dirty="0">
                <a:solidFill>
                  <a:srgbClr val="000000"/>
                </a:solidFill>
                <a:effectLst/>
                <a:latin typeface="Times New Roman" panose="02020603050405020304" pitchFamily="18" charset="0"/>
              </a:rPr>
              <a:t>ECU</a:t>
            </a:r>
            <a:r>
              <a:rPr lang="ja-JP" altLang="en-US" b="0" i="0">
                <a:solidFill>
                  <a:srgbClr val="000000"/>
                </a:solidFill>
                <a:effectLst/>
                <a:latin typeface="Times New Roman" panose="02020603050405020304" pitchFamily="18" charset="0"/>
              </a:rPr>
              <a:t>の統合が可能となり、ハードウェアコンポーネントや配線の削減につながります。しかし、最大の課題は、機能が依然としてハードウェアとして定義されており、オンデマンドでのカスタム機能の更新やアップグレードが制限されている点です。また、各機能ドメイン内の</a:t>
            </a:r>
            <a:r>
              <a:rPr lang="en-US" b="0" i="0" dirty="0">
                <a:solidFill>
                  <a:srgbClr val="000000"/>
                </a:solidFill>
                <a:effectLst/>
                <a:latin typeface="Times New Roman" panose="02020603050405020304" pitchFamily="18" charset="0"/>
              </a:rPr>
              <a:t>ECU</a:t>
            </a:r>
            <a:r>
              <a:rPr lang="ja-JP" altLang="en-US" b="0" i="0">
                <a:solidFill>
                  <a:srgbClr val="000000"/>
                </a:solidFill>
                <a:effectLst/>
                <a:latin typeface="Times New Roman" panose="02020603050405020304" pitchFamily="18" charset="0"/>
              </a:rPr>
              <a:t>は依然として車両全体に分散されているため、物理的スペースの制約やケーブルの長さなど、拡張性に関する課題も生じています。</a:t>
            </a:r>
          </a:p>
          <a:p>
            <a:pPr algn="l"/>
            <a:r>
              <a:rPr lang="ja-JP" altLang="en-US" b="0" i="0">
                <a:solidFill>
                  <a:srgbClr val="000000"/>
                </a:solidFill>
                <a:effectLst/>
                <a:latin typeface="Times New Roman" panose="02020603050405020304" pitchFamily="18" charset="0"/>
              </a:rPr>
              <a:t>今後の</a:t>
            </a:r>
            <a:r>
              <a:rPr lang="en-US" b="0" i="0" dirty="0">
                <a:solidFill>
                  <a:srgbClr val="000000"/>
                </a:solidFill>
                <a:effectLst/>
                <a:latin typeface="Times New Roman" panose="02020603050405020304" pitchFamily="18" charset="0"/>
              </a:rPr>
              <a:t>E/E</a:t>
            </a:r>
            <a:r>
              <a:rPr lang="ja-JP" altLang="en-US" b="0" i="0">
                <a:solidFill>
                  <a:srgbClr val="000000"/>
                </a:solidFill>
                <a:effectLst/>
                <a:latin typeface="Times New Roman" panose="02020603050405020304" pitchFamily="18" charset="0"/>
              </a:rPr>
              <a:t>アーキテクチャは、中央計算ユニットを組み込んだゾーンベースのプラットフォームへと移行していきます。このアプローチにより、ドメイン指向システムの少なくとも</a:t>
            </a:r>
            <a:r>
              <a:rPr lang="en-US" altLang="ja-JP" b="0" i="0" dirty="0">
                <a:solidFill>
                  <a:srgbClr val="000000"/>
                </a:solidFill>
                <a:effectLst/>
                <a:latin typeface="Times New Roman" panose="02020603050405020304" pitchFamily="18" charset="0"/>
              </a:rPr>
              <a:t>2</a:t>
            </a:r>
            <a:r>
              <a:rPr lang="ja-JP" altLang="en-US" b="0" i="0">
                <a:solidFill>
                  <a:srgbClr val="000000"/>
                </a:solidFill>
                <a:effectLst/>
                <a:latin typeface="Times New Roman" panose="02020603050405020304" pitchFamily="18" charset="0"/>
              </a:rPr>
              <a:t>つの欠点が解決されます。</a:t>
            </a:r>
          </a:p>
          <a:p>
            <a:pPr algn="l"/>
            <a:r>
              <a:rPr lang="ja-JP" altLang="en-US" b="0" i="0">
                <a:solidFill>
                  <a:srgbClr val="000000"/>
                </a:solidFill>
                <a:effectLst/>
                <a:latin typeface="Times New Roman" panose="02020603050405020304" pitchFamily="18" charset="0"/>
              </a:rPr>
              <a:t>ゾーンベースの</a:t>
            </a:r>
            <a:r>
              <a:rPr lang="en-US" b="0" i="0" dirty="0">
                <a:solidFill>
                  <a:srgbClr val="000000"/>
                </a:solidFill>
                <a:effectLst/>
                <a:latin typeface="Times New Roman" panose="02020603050405020304" pitchFamily="18" charset="0"/>
              </a:rPr>
              <a:t>E/E</a:t>
            </a:r>
            <a:r>
              <a:rPr lang="ja-JP" altLang="en-US" b="0" i="0">
                <a:solidFill>
                  <a:srgbClr val="000000"/>
                </a:solidFill>
                <a:effectLst/>
                <a:latin typeface="Times New Roman" panose="02020603050405020304" pitchFamily="18" charset="0"/>
              </a:rPr>
              <a:t>アーキテクチャでは、</a:t>
            </a:r>
            <a:r>
              <a:rPr lang="en-US" b="0" i="0" dirty="0">
                <a:solidFill>
                  <a:srgbClr val="000000"/>
                </a:solidFill>
                <a:effectLst/>
                <a:latin typeface="Times New Roman" panose="02020603050405020304" pitchFamily="18" charset="0"/>
              </a:rPr>
              <a:t>ECU</a:t>
            </a:r>
            <a:r>
              <a:rPr lang="ja-JP" altLang="en-US" b="0" i="0">
                <a:solidFill>
                  <a:srgbClr val="000000"/>
                </a:solidFill>
                <a:effectLst/>
                <a:latin typeface="Times New Roman" panose="02020603050405020304" pitchFamily="18" charset="0"/>
              </a:rPr>
              <a:t>はその機能ではなく物理的な配置に基づいてグループ化されます。機能に関係なく、物理的に近接している</a:t>
            </a:r>
            <a:r>
              <a:rPr lang="en-US" b="0" i="0" dirty="0">
                <a:solidFill>
                  <a:srgbClr val="000000"/>
                </a:solidFill>
                <a:effectLst/>
                <a:latin typeface="Times New Roman" panose="02020603050405020304" pitchFamily="18" charset="0"/>
              </a:rPr>
              <a:t>ECU</a:t>
            </a:r>
            <a:r>
              <a:rPr lang="ja-JP" altLang="en-US" b="0" i="0">
                <a:solidFill>
                  <a:srgbClr val="000000"/>
                </a:solidFill>
                <a:effectLst/>
                <a:latin typeface="Times New Roman" panose="02020603050405020304" pitchFamily="18" charset="0"/>
              </a:rPr>
              <a:t>が</a:t>
            </a:r>
            <a:r>
              <a:rPr lang="en-US" altLang="ja-JP" b="0" i="0" dirty="0">
                <a:solidFill>
                  <a:srgbClr val="000000"/>
                </a:solidFill>
                <a:effectLst/>
                <a:latin typeface="Times New Roman" panose="02020603050405020304" pitchFamily="18" charset="0"/>
              </a:rPr>
              <a:t>1</a:t>
            </a:r>
            <a:r>
              <a:rPr lang="ja-JP" altLang="en-US" b="0" i="0">
                <a:solidFill>
                  <a:srgbClr val="000000"/>
                </a:solidFill>
                <a:effectLst/>
                <a:latin typeface="Times New Roman" panose="02020603050405020304" pitchFamily="18" charset="0"/>
              </a:rPr>
              <a:t>つの強力なゾーンコントローラーの下に集約されます。このアプローチにより、論理的な最適化だけでなく物理的な最適化も可能となり、</a:t>
            </a:r>
            <a:r>
              <a:rPr lang="en-US" b="0" i="0" dirty="0">
                <a:solidFill>
                  <a:srgbClr val="000000"/>
                </a:solidFill>
                <a:effectLst/>
                <a:latin typeface="Times New Roman" panose="02020603050405020304" pitchFamily="18" charset="0"/>
              </a:rPr>
              <a:t>ECU</a:t>
            </a:r>
            <a:r>
              <a:rPr lang="ja-JP" altLang="en-US" b="0" i="0">
                <a:solidFill>
                  <a:srgbClr val="000000"/>
                </a:solidFill>
                <a:effectLst/>
                <a:latin typeface="Times New Roman" panose="02020603050405020304" pitchFamily="18" charset="0"/>
              </a:rPr>
              <a:t>のさらなる統合を促進し、配線、重量、コンポーネントの削減につながります。</a:t>
            </a:r>
          </a:p>
          <a:p>
            <a:pPr algn="l"/>
            <a:r>
              <a:rPr lang="ja-JP" altLang="en-US" b="0" i="0">
                <a:solidFill>
                  <a:srgbClr val="000000"/>
                </a:solidFill>
                <a:effectLst/>
                <a:latin typeface="Times New Roman" panose="02020603050405020304" pitchFamily="18" charset="0"/>
              </a:rPr>
              <a:t>ゾーンベースの</a:t>
            </a:r>
            <a:r>
              <a:rPr lang="en-US" b="0" i="0" dirty="0">
                <a:solidFill>
                  <a:srgbClr val="000000"/>
                </a:solidFill>
                <a:effectLst/>
                <a:latin typeface="Times New Roman" panose="02020603050405020304" pitchFamily="18" charset="0"/>
              </a:rPr>
              <a:t>E/E</a:t>
            </a:r>
            <a:r>
              <a:rPr lang="ja-JP" altLang="en-US" b="0" i="0">
                <a:solidFill>
                  <a:srgbClr val="000000"/>
                </a:solidFill>
                <a:effectLst/>
                <a:latin typeface="Times New Roman" panose="02020603050405020304" pitchFamily="18" charset="0"/>
              </a:rPr>
              <a:t>アーキテクチャのもう一つの主要な特長は、中央計算ユニット、すなわち車両の「頭脳」が備わっていることです。このユニットは、スケーラブルでアップグレード可能な集中型ソフトウェアを運用します。このソフトウェアは、基盤となるハードウェアプラットフォームから切り離されており、</a:t>
            </a:r>
            <a:r>
              <a:rPr lang="en-US" b="0" i="0" dirty="0">
                <a:solidFill>
                  <a:srgbClr val="000000"/>
                </a:solidFill>
                <a:effectLst/>
                <a:latin typeface="Times New Roman" panose="02020603050405020304" pitchFamily="18" charset="0"/>
              </a:rPr>
              <a:t>ADAS、</a:t>
            </a:r>
            <a:r>
              <a:rPr lang="ja-JP" altLang="en-US" b="0" i="0">
                <a:solidFill>
                  <a:srgbClr val="000000"/>
                </a:solidFill>
                <a:effectLst/>
                <a:latin typeface="Times New Roman" panose="02020603050405020304" pitchFamily="18" charset="0"/>
              </a:rPr>
              <a:t>コックピット、インフォテインメントのソフトウェアアプリケーションや機能を実行します。これにより、車両の機能がソフトウェアによって定義されるようになります。</a:t>
            </a:r>
          </a:p>
          <a:p>
            <a:pPr algn="l"/>
            <a:r>
              <a:rPr lang="ja-JP" altLang="en-US" b="0" i="0">
                <a:solidFill>
                  <a:srgbClr val="000000"/>
                </a:solidFill>
                <a:effectLst/>
                <a:latin typeface="Times New Roman" panose="02020603050405020304" pitchFamily="18" charset="0"/>
              </a:rPr>
              <a:t>つまり、集中型</a:t>
            </a:r>
            <a:r>
              <a:rPr lang="en-US" b="0" i="0" dirty="0">
                <a:solidFill>
                  <a:srgbClr val="000000"/>
                </a:solidFill>
                <a:effectLst/>
                <a:latin typeface="Times New Roman" panose="02020603050405020304" pitchFamily="18" charset="0"/>
              </a:rPr>
              <a:t>E/E</a:t>
            </a:r>
            <a:r>
              <a:rPr lang="ja-JP" altLang="en-US" b="0" i="0">
                <a:solidFill>
                  <a:srgbClr val="000000"/>
                </a:solidFill>
                <a:effectLst/>
                <a:latin typeface="Times New Roman" panose="02020603050405020304" pitchFamily="18" charset="0"/>
              </a:rPr>
              <a:t>アーキテクチャは、ソフトウェアアプリケーションと</a:t>
            </a:r>
            <a:r>
              <a:rPr lang="en-US" b="0" i="0" dirty="0" err="1">
                <a:solidFill>
                  <a:srgbClr val="000000"/>
                </a:solidFill>
                <a:effectLst/>
                <a:latin typeface="Times New Roman" panose="02020603050405020304" pitchFamily="18" charset="0"/>
              </a:rPr>
              <a:t>OTA（Over-the-Air</a:t>
            </a:r>
            <a:r>
              <a:rPr lang="en-US" b="0" i="0" dirty="0">
                <a:solidFill>
                  <a:srgbClr val="000000"/>
                </a:solidFill>
                <a:effectLst/>
                <a:latin typeface="Times New Roman" panose="02020603050405020304" pitchFamily="18" charset="0"/>
              </a:rPr>
              <a:t>）</a:t>
            </a:r>
            <a:r>
              <a:rPr lang="ja-JP" altLang="en-US" b="0" i="0">
                <a:solidFill>
                  <a:srgbClr val="000000"/>
                </a:solidFill>
                <a:effectLst/>
                <a:latin typeface="Times New Roman" panose="02020603050405020304" pitchFamily="18" charset="0"/>
              </a:rPr>
              <a:t>アップデート機能によって推進される車両の革新を加速するための基盤を築くものなのです。</a:t>
            </a:r>
          </a:p>
          <a:p>
            <a:pPr algn="l"/>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The vehicle has always been on a transformational journey driven by regulations, technological breakthroughs, and customer expectations, and at the core of each transformation lies the evolution of the electrical/electronic (E/E) architecture.</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With an increasing number of functionalities, features and sensors over time, the vehicle E/E architecture has advanced from a so called “flat architecture” with a few microcontroller-based ECUs to highly advanced domain-oriented E/E platform with over 100 advanced ECUs.</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So this domain-oriented E-E architecture is equipped with powerful control and computing units that implement a dedicated function. ECUs with similar scope and functions are grouped and clustered under dedicated domains such as Infotainment, connectivity ADAS and body domains.</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This domain centralized approach enables logical optimization and ECU consolidation. saving HW components and wiring.</a:t>
            </a:r>
          </a:p>
          <a:p>
            <a:pPr algn="l"/>
            <a:r>
              <a:rPr lang="en-US" b="0" i="0" dirty="0">
                <a:solidFill>
                  <a:srgbClr val="000000"/>
                </a:solidFill>
                <a:effectLst/>
                <a:latin typeface="Times New Roman" panose="02020603050405020304" pitchFamily="18" charset="0"/>
              </a:rPr>
              <a:t>However, the main challenge is that features are still defined as hardware, which limits on-demand customized feature updates and upgrades.</a:t>
            </a:r>
          </a:p>
          <a:p>
            <a:pPr algn="l"/>
            <a:r>
              <a:rPr lang="en-US" b="0" i="0" dirty="0">
                <a:solidFill>
                  <a:srgbClr val="000000"/>
                </a:solidFill>
                <a:effectLst/>
                <a:latin typeface="Times New Roman" panose="02020603050405020304" pitchFamily="18" charset="0"/>
              </a:rPr>
              <a:t>And ECUs in each functional domain are still scattered throughout the vehicle. So adding scalability challenges, mainly because of the limited physical spacing, cables, wire lengths, etc...</a:t>
            </a:r>
          </a:p>
          <a:p>
            <a:endParaRPr lang="en-US" dirty="0"/>
          </a:p>
          <a:p>
            <a:endParaRPr lang="en-US" dirty="0"/>
          </a:p>
          <a:p>
            <a:pPr algn="l"/>
            <a:r>
              <a:rPr lang="en-US" b="0" i="0" dirty="0">
                <a:solidFill>
                  <a:srgbClr val="000000"/>
                </a:solidFill>
                <a:effectLst/>
                <a:latin typeface="Times New Roman" panose="02020603050405020304" pitchFamily="18" charset="0"/>
              </a:rPr>
              <a:t>Future E/E architectures are moving towards zonal-based platforms that incorporate a central compute unit.</a:t>
            </a:r>
          </a:p>
          <a:p>
            <a:pPr algn="l"/>
            <a:r>
              <a:rPr lang="en-US" b="0" i="0" dirty="0">
                <a:solidFill>
                  <a:srgbClr val="000000"/>
                </a:solidFill>
                <a:effectLst/>
                <a:latin typeface="Times New Roman" panose="02020603050405020304" pitchFamily="18" charset="0"/>
              </a:rPr>
              <a:t>This addresses at least two shortcomings of the domain-oriented systems.</a:t>
            </a:r>
          </a:p>
          <a:p>
            <a:pPr algn="l"/>
            <a:r>
              <a:rPr lang="en-US" b="0" i="0" dirty="0">
                <a:solidFill>
                  <a:srgbClr val="000000"/>
                </a:solidFill>
                <a:effectLst/>
                <a:latin typeface="Times New Roman" panose="02020603050405020304" pitchFamily="18" charset="0"/>
              </a:rPr>
              <a:t>In the Zonal-based E/E architecture, ECUs’ are not clustered based on their function, but based on the physical location.</a:t>
            </a:r>
          </a:p>
          <a:p>
            <a:pPr algn="l"/>
            <a:r>
              <a:rPr lang="en-US" b="0" i="0" dirty="0">
                <a:solidFill>
                  <a:srgbClr val="000000"/>
                </a:solidFill>
                <a:effectLst/>
                <a:latin typeface="Times New Roman" panose="02020603050405020304" pitchFamily="18" charset="0"/>
              </a:rPr>
              <a:t>Regardless of the function, ECUs that are physically close together, are grouped under a single, powerful zonal controller.</a:t>
            </a:r>
          </a:p>
          <a:p>
            <a:pPr algn="l"/>
            <a:r>
              <a:rPr lang="en-US" b="0" i="0" dirty="0">
                <a:solidFill>
                  <a:srgbClr val="000000"/>
                </a:solidFill>
                <a:effectLst/>
                <a:latin typeface="Times New Roman" panose="02020603050405020304" pitchFamily="18" charset="0"/>
              </a:rPr>
              <a:t>This approach allows for both logical and physical optimization, enabling further consolidation of ECUs and resulting in savings on wiring harnesses, weight, and components.</a:t>
            </a:r>
          </a:p>
          <a:p>
            <a:pPr algn="l"/>
            <a:r>
              <a:rPr lang="en-US" b="0" i="0" dirty="0">
                <a:solidFill>
                  <a:srgbClr val="000000"/>
                </a:solidFill>
                <a:effectLst/>
                <a:latin typeface="Times New Roman" panose="02020603050405020304" pitchFamily="18" charset="0"/>
              </a:rPr>
              <a:t>The Second main characteristic of the Zonal-based E/E architecture is that it is equipped with a centralized compute unit, the central brain of the vehicle, which operates a scalable and upgradable centralized software.</a:t>
            </a:r>
          </a:p>
          <a:p>
            <a:pPr algn="l"/>
            <a:r>
              <a:rPr lang="en-US" b="0" i="0" dirty="0">
                <a:solidFill>
                  <a:srgbClr val="000000"/>
                </a:solidFill>
                <a:effectLst/>
                <a:latin typeface="Times New Roman" panose="02020603050405020304" pitchFamily="18" charset="0"/>
              </a:rPr>
              <a:t>This software is decoupled from the underlying hardware platform, and runs the software applications and features for ADAS, Cockpit, and infotainment. Allowing the features to be software defined.</a:t>
            </a:r>
          </a:p>
          <a:p>
            <a:pPr algn="l"/>
            <a:r>
              <a:rPr lang="en-US" b="0" i="0" dirty="0">
                <a:solidFill>
                  <a:srgbClr val="000000"/>
                </a:solidFill>
                <a:effectLst/>
                <a:latin typeface="Times New Roman" panose="02020603050405020304" pitchFamily="18" charset="0"/>
              </a:rPr>
              <a:t>Essentially, the centralized E/E architecture lays the foundation for accelerated innovation in vehicles driven by software applications and over-the-air updates capabilities.</a:t>
            </a:r>
          </a:p>
          <a:p>
            <a:endParaRPr lang="en-US" dirty="0"/>
          </a:p>
        </p:txBody>
      </p:sp>
      <p:sp>
        <p:nvSpPr>
          <p:cNvPr id="4" name="Slide Number Placeholder 3"/>
          <p:cNvSpPr>
            <a:spLocks noGrp="1"/>
          </p:cNvSpPr>
          <p:nvPr>
            <p:ph type="sldNum" sz="quarter" idx="5"/>
          </p:nvPr>
        </p:nvSpPr>
        <p:spPr/>
        <p:txBody>
          <a:bodyPr/>
          <a:lstStyle/>
          <a:p>
            <a:fld id="{60C43810-F97F-AD4C-834C-2AF960426E8B}" type="slidenum">
              <a:rPr lang="en-US" smtClean="0"/>
              <a:t>5</a:t>
            </a:fld>
            <a:endParaRPr lang="en-US"/>
          </a:p>
        </p:txBody>
      </p:sp>
    </p:spTree>
    <p:extLst>
      <p:ext uri="{BB962C8B-B14F-4D97-AF65-F5344CB8AC3E}">
        <p14:creationId xmlns:p14="http://schemas.microsoft.com/office/powerpoint/2010/main" val="338906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BF36C-E290-619E-6141-3D557DB1F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9A9B1-790D-5F80-9AE2-648DD1DC9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77567-9C3B-E825-F028-E00E449B7E72}"/>
              </a:ext>
            </a:extLst>
          </p:cNvPr>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SDV（</a:t>
            </a:r>
            <a:r>
              <a:rPr lang="ja-JP" altLang="en-US" b="0" i="0">
                <a:solidFill>
                  <a:srgbClr val="000000"/>
                </a:solidFill>
                <a:effectLst/>
                <a:latin typeface="Times New Roman" panose="02020603050405020304" pitchFamily="18" charset="0"/>
              </a:rPr>
              <a:t>ソフトウェア定義型車両）の中核として集中型</a:t>
            </a:r>
            <a:r>
              <a:rPr lang="en-US" b="0" i="0" dirty="0">
                <a:solidFill>
                  <a:srgbClr val="000000"/>
                </a:solidFill>
                <a:effectLst/>
                <a:latin typeface="Times New Roman" panose="02020603050405020304" pitchFamily="18" charset="0"/>
              </a:rPr>
              <a:t>E/E</a:t>
            </a:r>
            <a:r>
              <a:rPr lang="ja-JP" altLang="en-US" b="0" i="0">
                <a:solidFill>
                  <a:srgbClr val="000000"/>
                </a:solidFill>
                <a:effectLst/>
                <a:latin typeface="Times New Roman" panose="02020603050405020304" pitchFamily="18" charset="0"/>
              </a:rPr>
              <a:t>アーキテクチャが採用されることで、高度な</a:t>
            </a:r>
            <a:r>
              <a:rPr lang="en-US" b="0" i="0" dirty="0">
                <a:solidFill>
                  <a:srgbClr val="000000"/>
                </a:solidFill>
                <a:effectLst/>
                <a:latin typeface="Times New Roman" panose="02020603050405020304" pitchFamily="18" charset="0"/>
              </a:rPr>
              <a:t>SoC（</a:t>
            </a:r>
            <a:r>
              <a:rPr lang="ja-JP" altLang="en-US" b="0" i="0">
                <a:solidFill>
                  <a:srgbClr val="000000"/>
                </a:solidFill>
                <a:effectLst/>
                <a:latin typeface="Times New Roman" panose="02020603050405020304" pitchFamily="18" charset="0"/>
              </a:rPr>
              <a:t>システム・オン・チップ）が未来の車両の基盤となりつつあります。</a:t>
            </a:r>
          </a:p>
          <a:p>
            <a:pPr algn="l"/>
            <a:r>
              <a:rPr lang="ja-JP" altLang="en-US" b="0" i="0">
                <a:solidFill>
                  <a:srgbClr val="000000"/>
                </a:solidFill>
                <a:effectLst/>
                <a:latin typeface="Times New Roman" panose="02020603050405020304" pitchFamily="18" charset="0"/>
              </a:rPr>
              <a:t>過去</a:t>
            </a:r>
            <a:r>
              <a:rPr lang="en-US" altLang="ja-JP" b="0" i="0" dirty="0">
                <a:solidFill>
                  <a:srgbClr val="000000"/>
                </a:solidFill>
                <a:effectLst/>
                <a:latin typeface="Times New Roman" panose="02020603050405020304" pitchFamily="18" charset="0"/>
              </a:rPr>
              <a:t>10</a:t>
            </a:r>
            <a:r>
              <a:rPr lang="ja-JP" altLang="en-US" b="0" i="0">
                <a:solidFill>
                  <a:srgbClr val="000000"/>
                </a:solidFill>
                <a:effectLst/>
                <a:latin typeface="Times New Roman" panose="02020603050405020304" pitchFamily="18" charset="0"/>
              </a:rPr>
              <a:t>年間で、自動車向けハードウェアはシンプルなマイクロコントローラー搭載チップから、高度なマイクロプロセッサ搭載</a:t>
            </a:r>
            <a:r>
              <a:rPr lang="en-US" b="0" i="0" dirty="0">
                <a:solidFill>
                  <a:srgbClr val="000000"/>
                </a:solidFill>
                <a:effectLst/>
                <a:latin typeface="Times New Roman" panose="02020603050405020304" pitchFamily="18" charset="0"/>
              </a:rPr>
              <a:t>SoC</a:t>
            </a:r>
            <a:r>
              <a:rPr lang="ja-JP" altLang="en-US" b="0" i="0">
                <a:solidFill>
                  <a:srgbClr val="000000"/>
                </a:solidFill>
                <a:effectLst/>
                <a:latin typeface="Times New Roman" panose="02020603050405020304" pitchFamily="18" charset="0"/>
              </a:rPr>
              <a:t>へと進化しました。</a:t>
            </a:r>
          </a:p>
          <a:p>
            <a:pPr algn="l"/>
            <a:r>
              <a:rPr lang="ja-JP" altLang="en-US" b="0" i="0">
                <a:solidFill>
                  <a:srgbClr val="000000"/>
                </a:solidFill>
                <a:effectLst/>
                <a:latin typeface="Times New Roman" panose="02020603050405020304" pitchFamily="18" charset="0"/>
              </a:rPr>
              <a:t>これらの</a:t>
            </a:r>
            <a:r>
              <a:rPr lang="en-US" b="0" i="0" dirty="0">
                <a:solidFill>
                  <a:srgbClr val="000000"/>
                </a:solidFill>
                <a:effectLst/>
                <a:latin typeface="Times New Roman" panose="02020603050405020304" pitchFamily="18" charset="0"/>
              </a:rPr>
              <a:t>SoC</a:t>
            </a:r>
            <a:r>
              <a:rPr lang="ja-JP" altLang="en-US" b="0" i="0">
                <a:solidFill>
                  <a:srgbClr val="000000"/>
                </a:solidFill>
                <a:effectLst/>
                <a:latin typeface="Times New Roman" panose="02020603050405020304" pitchFamily="18" charset="0"/>
              </a:rPr>
              <a:t>は、</a:t>
            </a:r>
            <a:r>
              <a:rPr lang="en-US" b="0" i="0" dirty="0">
                <a:solidFill>
                  <a:srgbClr val="000000"/>
                </a:solidFill>
                <a:effectLst/>
                <a:latin typeface="Times New Roman" panose="02020603050405020304" pitchFamily="18" charset="0"/>
              </a:rPr>
              <a:t>CPU、GPU、NPU、</a:t>
            </a:r>
            <a:r>
              <a:rPr lang="ja-JP" altLang="en-US" b="0" i="0">
                <a:solidFill>
                  <a:srgbClr val="000000"/>
                </a:solidFill>
                <a:effectLst/>
                <a:latin typeface="Times New Roman" panose="02020603050405020304" pitchFamily="18" charset="0"/>
              </a:rPr>
              <a:t>およびその他の</a:t>
            </a:r>
            <a:r>
              <a:rPr lang="en-US" b="0" i="0" dirty="0">
                <a:solidFill>
                  <a:srgbClr val="000000"/>
                </a:solidFill>
                <a:effectLst/>
                <a:latin typeface="Times New Roman" panose="02020603050405020304" pitchFamily="18" charset="0"/>
              </a:rPr>
              <a:t>AI</a:t>
            </a:r>
            <a:r>
              <a:rPr lang="ja-JP" altLang="en-US" b="0" i="0">
                <a:solidFill>
                  <a:srgbClr val="000000"/>
                </a:solidFill>
                <a:effectLst/>
                <a:latin typeface="Times New Roman" panose="02020603050405020304" pitchFamily="18" charset="0"/>
              </a:rPr>
              <a:t>アクセラレーターを含むマルチプロセッシングコアを備えており、増え続ける大量のデータを処理し、リアルタイムで意思決定アルゴリズムを実行し、複雑なソフトウェアをリアルタイムに処理することが可能です。</a:t>
            </a:r>
          </a:p>
          <a:p>
            <a:pPr algn="l"/>
            <a:r>
              <a:rPr lang="ja-JP" altLang="en-US" b="0" i="0">
                <a:solidFill>
                  <a:srgbClr val="000000"/>
                </a:solidFill>
                <a:effectLst/>
                <a:latin typeface="Times New Roman" panose="02020603050405020304" pitchFamily="18" charset="0"/>
              </a:rPr>
              <a:t>この強力なハードウェアプラットフォームは、</a:t>
            </a:r>
            <a:r>
              <a:rPr lang="en-US" b="0" i="0" dirty="0">
                <a:solidFill>
                  <a:srgbClr val="000000"/>
                </a:solidFill>
                <a:effectLst/>
                <a:latin typeface="Times New Roman" panose="02020603050405020304" pitchFamily="18" charset="0"/>
              </a:rPr>
              <a:t>ADAS（</a:t>
            </a:r>
            <a:r>
              <a:rPr lang="ja-JP" altLang="en-US" b="0" i="0">
                <a:solidFill>
                  <a:srgbClr val="000000"/>
                </a:solidFill>
                <a:effectLst/>
                <a:latin typeface="Times New Roman" panose="02020603050405020304" pitchFamily="18" charset="0"/>
              </a:rPr>
              <a:t>先進運転支援システム）、インフォテインメント、コックピットなど、幅広いアプリケーションにおいて、ますます高まる性能、セーフティ、およびセキュリティの要求に対応することができます。</a:t>
            </a:r>
          </a:p>
          <a:p>
            <a:pPr algn="l"/>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With the centralized E/E architecture at the core of the SDV, highly advanced SoCs are becoming the cornerstone of the future vehicle.</a:t>
            </a:r>
          </a:p>
          <a:p>
            <a:pPr algn="l"/>
            <a:r>
              <a:rPr lang="en-US" b="0" i="0" dirty="0">
                <a:solidFill>
                  <a:srgbClr val="000000"/>
                </a:solidFill>
                <a:effectLst/>
                <a:latin typeface="Times New Roman" panose="02020603050405020304" pitchFamily="18" charset="0"/>
              </a:rPr>
              <a:t>Over the past decade, automotive-grade HW has evolved from</a:t>
            </a:r>
          </a:p>
          <a:p>
            <a:pPr algn="l"/>
            <a:r>
              <a:rPr lang="en-US" b="0" i="0" dirty="0">
                <a:solidFill>
                  <a:srgbClr val="000000"/>
                </a:solidFill>
                <a:effectLst/>
                <a:latin typeface="Times New Roman" panose="02020603050405020304" pitchFamily="18" charset="0"/>
              </a:rPr>
              <a:t>A simple microcontroller-based chips to a highly advanced microprocessor-based SoCs.</a:t>
            </a:r>
          </a:p>
          <a:p>
            <a:pPr algn="l"/>
            <a:r>
              <a:rPr lang="en-US" b="0" i="0" dirty="0">
                <a:solidFill>
                  <a:srgbClr val="000000"/>
                </a:solidFill>
                <a:effectLst/>
                <a:latin typeface="Times New Roman" panose="02020603050405020304" pitchFamily="18" charset="0"/>
              </a:rPr>
              <a:t>These SoCs are equipped with multi-processing cores including CPUs, GPUs, NPUs, and other AI accelerators to handle the ever-increasing amount of data, execute real-time decision-making algorithms, and process sophisticated Software in real teams.</a:t>
            </a:r>
          </a:p>
          <a:p>
            <a:pPr algn="l"/>
            <a:r>
              <a:rPr lang="en-US" b="0" i="0" dirty="0">
                <a:solidFill>
                  <a:srgbClr val="000000"/>
                </a:solidFill>
                <a:effectLst/>
                <a:latin typeface="Times New Roman" panose="02020603050405020304" pitchFamily="18" charset="0"/>
              </a:rPr>
              <a:t>It is a powerful hardware platform that meet the ever-increasing performance, safety, and security requirements for variety of applications, including ADAS, Infotainment, and cockpit.</a:t>
            </a:r>
          </a:p>
          <a:p>
            <a:endParaRPr lang="en-US" dirty="0"/>
          </a:p>
        </p:txBody>
      </p:sp>
      <p:sp>
        <p:nvSpPr>
          <p:cNvPr id="4" name="Slide Number Placeholder 3">
            <a:extLst>
              <a:ext uri="{FF2B5EF4-FFF2-40B4-BE49-F238E27FC236}">
                <a16:creationId xmlns:a16="http://schemas.microsoft.com/office/drawing/2014/main" id="{CB96C653-F7A6-1051-E705-0F071B3B04B9}"/>
              </a:ext>
            </a:extLst>
          </p:cNvPr>
          <p:cNvSpPr>
            <a:spLocks noGrp="1"/>
          </p:cNvSpPr>
          <p:nvPr>
            <p:ph type="sldNum" sz="quarter" idx="5"/>
          </p:nvPr>
        </p:nvSpPr>
        <p:spPr/>
        <p:txBody>
          <a:bodyPr/>
          <a:lstStyle/>
          <a:p>
            <a:fld id="{60C43810-F97F-AD4C-834C-2AF960426E8B}" type="slidenum">
              <a:rPr lang="en-US" smtClean="0"/>
              <a:t>6</a:t>
            </a:fld>
            <a:endParaRPr lang="en-US"/>
          </a:p>
        </p:txBody>
      </p:sp>
    </p:spTree>
    <p:extLst>
      <p:ext uri="{BB962C8B-B14F-4D97-AF65-F5344CB8AC3E}">
        <p14:creationId xmlns:p14="http://schemas.microsoft.com/office/powerpoint/2010/main" val="66915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SDV（</a:t>
            </a:r>
            <a:r>
              <a:rPr lang="ja-JP" altLang="en-US" b="0" i="0">
                <a:solidFill>
                  <a:srgbClr val="000000"/>
                </a:solidFill>
                <a:effectLst/>
                <a:latin typeface="Times New Roman" panose="02020603050405020304" pitchFamily="18" charset="0"/>
              </a:rPr>
              <a:t>ソフトウェア定義型車両）への移行は、大きな機会をもたらします。</a:t>
            </a:r>
          </a:p>
          <a:p>
            <a:pPr algn="l"/>
            <a:r>
              <a:rPr lang="ja-JP" altLang="en-US" b="0" i="0">
                <a:solidFill>
                  <a:srgbClr val="000000"/>
                </a:solidFill>
                <a:effectLst/>
                <a:latin typeface="Times New Roman" panose="02020603050405020304" pitchFamily="18" charset="0"/>
              </a:rPr>
              <a:t>機能や特性がソフトウェアで定義されることで、より容易な導入が可能になり、カスタマイズやオンデマンドでの更新・アップグレードによって、パーソナライズされたドライビング体験を提供できるようになります。</a:t>
            </a:r>
          </a:p>
          <a:p>
            <a:pPr algn="l"/>
            <a:r>
              <a:rPr lang="en-US" b="0" i="0" dirty="0">
                <a:solidFill>
                  <a:srgbClr val="000000"/>
                </a:solidFill>
                <a:effectLst/>
                <a:latin typeface="Times New Roman" panose="02020603050405020304" pitchFamily="18" charset="0"/>
              </a:rPr>
              <a:t>OEM（</a:t>
            </a:r>
            <a:r>
              <a:rPr lang="ja-JP" altLang="en-US" b="0" i="0">
                <a:solidFill>
                  <a:srgbClr val="000000"/>
                </a:solidFill>
                <a:effectLst/>
                <a:latin typeface="Times New Roman" panose="02020603050405020304" pitchFamily="18" charset="0"/>
              </a:rPr>
              <a:t>自動車メーカー）は、単なる車両販売から、車両のライフサイクル全体を通じたデータベースの機能やサービスの提供へとビジネスモデルを拡張できるようになります。これにより、事実上テクノロジー企業へと変革し、新たな収益源を生み出すことが可能となります。</a:t>
            </a:r>
          </a:p>
          <a:p>
            <a:pPr algn="l"/>
            <a:r>
              <a:rPr lang="ja-JP" altLang="en-US" b="0" i="0">
                <a:solidFill>
                  <a:srgbClr val="000000"/>
                </a:solidFill>
                <a:effectLst/>
                <a:latin typeface="Times New Roman" panose="02020603050405020304" pitchFamily="18" charset="0"/>
              </a:rPr>
              <a:t>接続性と</a:t>
            </a:r>
            <a:r>
              <a:rPr lang="en-US" b="0" i="0" dirty="0" err="1">
                <a:solidFill>
                  <a:srgbClr val="000000"/>
                </a:solidFill>
                <a:effectLst/>
                <a:latin typeface="Times New Roman" panose="02020603050405020304" pitchFamily="18" charset="0"/>
              </a:rPr>
              <a:t>OTA（Over-the-Air</a:t>
            </a:r>
            <a:r>
              <a:rPr lang="en-US" b="0" i="0" dirty="0">
                <a:solidFill>
                  <a:srgbClr val="000000"/>
                </a:solidFill>
                <a:effectLst/>
                <a:latin typeface="Times New Roman" panose="02020603050405020304" pitchFamily="18" charset="0"/>
              </a:rPr>
              <a:t>）</a:t>
            </a:r>
            <a:r>
              <a:rPr lang="ja-JP" altLang="en-US" b="0" i="0">
                <a:solidFill>
                  <a:srgbClr val="000000"/>
                </a:solidFill>
                <a:effectLst/>
                <a:latin typeface="Times New Roman" panose="02020603050405020304" pitchFamily="18" charset="0"/>
              </a:rPr>
              <a:t>アップデートにより、ユーザーとの継続的なやり取りが可能になり、</a:t>
            </a:r>
            <a:r>
              <a:rPr lang="en-US" b="0" i="0" dirty="0">
                <a:solidFill>
                  <a:srgbClr val="000000"/>
                </a:solidFill>
                <a:effectLst/>
                <a:latin typeface="Times New Roman" panose="02020603050405020304" pitchFamily="18" charset="0"/>
              </a:rPr>
              <a:t>OEM</a:t>
            </a:r>
            <a:r>
              <a:rPr lang="ja-JP" altLang="en-US" b="0" i="0">
                <a:solidFill>
                  <a:srgbClr val="000000"/>
                </a:solidFill>
                <a:effectLst/>
                <a:latin typeface="Times New Roman" panose="02020603050405020304" pitchFamily="18" charset="0"/>
              </a:rPr>
              <a:t>は顧客のニーズや要求を把握し、それに基づいた迅速な開発と展開を実現できます。これにより、顧客ロイヤルティが向上します。</a:t>
            </a:r>
          </a:p>
          <a:p>
            <a:pPr algn="l"/>
            <a:r>
              <a:rPr lang="ja-JP" altLang="en-US" b="0" i="0">
                <a:solidFill>
                  <a:srgbClr val="000000"/>
                </a:solidFill>
                <a:effectLst/>
                <a:latin typeface="Times New Roman" panose="02020603050405020304" pitchFamily="18" charset="0"/>
              </a:rPr>
              <a:t>継続的な脆弱性管理、監視、アップデートにより、車両のサイバーセキュリティが強化され、結果としてドライバーや歩行者の安全性とセキュリティの向上につながります。</a:t>
            </a:r>
          </a:p>
          <a:p>
            <a:pPr algn="l"/>
            <a:r>
              <a:rPr lang="ja-JP" altLang="en-US" b="0" i="0">
                <a:solidFill>
                  <a:srgbClr val="000000"/>
                </a:solidFill>
                <a:effectLst/>
                <a:latin typeface="Times New Roman" panose="02020603050405020304" pitchFamily="18" charset="0"/>
              </a:rPr>
              <a:t>しかし、この変革には課題も伴うため、ビジネスの安全を確保するためには革新的なアプローチが求められます。</a:t>
            </a:r>
          </a:p>
          <a:p>
            <a:pPr algn="l"/>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The shift towards SDV presents significant opportunities</a:t>
            </a:r>
          </a:p>
          <a:p>
            <a:pPr algn="l"/>
            <a:r>
              <a:rPr lang="en-US" b="0" i="0" dirty="0">
                <a:solidFill>
                  <a:srgbClr val="000000"/>
                </a:solidFill>
                <a:effectLst/>
                <a:latin typeface="Times New Roman" panose="02020603050405020304" pitchFamily="18" charset="0"/>
              </a:rPr>
              <a:t>- Features and functions are defined software which will enable easier deployments, and customized and on demands updates and upgrades for personalized driving experience.</a:t>
            </a:r>
          </a:p>
          <a:p>
            <a:pPr algn="l"/>
            <a:r>
              <a:rPr lang="en-US" b="0" i="0" dirty="0">
                <a:solidFill>
                  <a:srgbClr val="000000"/>
                </a:solidFill>
                <a:effectLst/>
                <a:latin typeface="Times New Roman" panose="02020603050405020304" pitchFamily="18" charset="0"/>
              </a:rPr>
              <a:t>- It enables OEMs to expend their business models from selling cars to selling data-based features and services throughout the life cycle of the vehicle. Essentially, becoming a tech company and enabling new revenue streams.</a:t>
            </a:r>
          </a:p>
          <a:p>
            <a:pPr algn="l"/>
            <a:r>
              <a:rPr lang="en-US" b="0" i="0" dirty="0">
                <a:solidFill>
                  <a:srgbClr val="000000"/>
                </a:solidFill>
                <a:effectLst/>
                <a:latin typeface="Times New Roman" panose="02020603050405020304" pitchFamily="18" charset="0"/>
              </a:rPr>
              <a:t>- Connectivity and over-the-air updates will enable continuous interaction with end-users allowing OEMs to understand customer needs and requirements for future and faster deployment, strengthening customer loyalty.</a:t>
            </a:r>
          </a:p>
          <a:p>
            <a:pPr algn="l"/>
            <a:r>
              <a:rPr lang="en-US" b="0" i="0" dirty="0">
                <a:solidFill>
                  <a:srgbClr val="000000"/>
                </a:solidFill>
                <a:effectLst/>
                <a:latin typeface="Times New Roman" panose="02020603050405020304" pitchFamily="18" charset="0"/>
              </a:rPr>
              <a:t>- Continuous vulnerability management, monitoring and updates will also enhance the cybersecurity posture of the vehicle and therefore safety and security of drivers and pedestrians.</a:t>
            </a:r>
          </a:p>
          <a:p>
            <a:pPr algn="l"/>
            <a:r>
              <a:rPr lang="en-US" b="0" i="0" dirty="0">
                <a:solidFill>
                  <a:srgbClr val="000000"/>
                </a:solidFill>
                <a:effectLst/>
                <a:latin typeface="Times New Roman" panose="02020603050405020304" pitchFamily="18" charset="0"/>
              </a:rPr>
              <a:t>However, this transformation presents challenges as well and requires innovative approaches to secure the business.</a:t>
            </a:r>
          </a:p>
        </p:txBody>
      </p:sp>
      <p:sp>
        <p:nvSpPr>
          <p:cNvPr id="4" name="Slide Number Placeholder 3"/>
          <p:cNvSpPr>
            <a:spLocks noGrp="1"/>
          </p:cNvSpPr>
          <p:nvPr>
            <p:ph type="sldNum" sz="quarter" idx="5"/>
          </p:nvPr>
        </p:nvSpPr>
        <p:spPr/>
        <p:txBody>
          <a:bodyPr/>
          <a:lstStyle/>
          <a:p>
            <a:fld id="{60C43810-F97F-AD4C-834C-2AF960426E8B}" type="slidenum">
              <a:rPr lang="en-US" smtClean="0"/>
              <a:t>8</a:t>
            </a:fld>
            <a:endParaRPr lang="en-US"/>
          </a:p>
        </p:txBody>
      </p:sp>
    </p:spTree>
    <p:extLst>
      <p:ext uri="{BB962C8B-B14F-4D97-AF65-F5344CB8AC3E}">
        <p14:creationId xmlns:p14="http://schemas.microsoft.com/office/powerpoint/2010/main" val="252794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BCC77-6ACC-0D95-6F86-D87AB1C026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85AF3-7D26-C139-896A-1AA6CF78B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3B0A6-5905-DD94-4A4B-490624643FEE}"/>
              </a:ext>
            </a:extLst>
          </p:cNvPr>
          <p:cNvSpPr>
            <a:spLocks noGrp="1"/>
          </p:cNvSpPr>
          <p:nvPr>
            <p:ph type="body" idx="1"/>
          </p:nvPr>
        </p:nvSpPr>
        <p:spPr/>
        <p:txBody>
          <a:bodyPr/>
          <a:lstStyle/>
          <a:p>
            <a:pPr algn="l"/>
            <a:r>
              <a:rPr lang="ja-JP" altLang="en-US" b="0" i="0">
                <a:solidFill>
                  <a:srgbClr val="000000"/>
                </a:solidFill>
                <a:effectLst/>
                <a:latin typeface="Times New Roman" panose="02020603050405020304" pitchFamily="18" charset="0"/>
              </a:rPr>
              <a:t>未来の要求を満たすために必要となるハードウェア（</a:t>
            </a:r>
            <a:r>
              <a:rPr lang="en-US" b="0" i="0" dirty="0">
                <a:solidFill>
                  <a:srgbClr val="000000"/>
                </a:solidFill>
                <a:effectLst/>
                <a:latin typeface="Times New Roman" panose="02020603050405020304" pitchFamily="18" charset="0"/>
              </a:rPr>
              <a:t>HW）</a:t>
            </a:r>
            <a:r>
              <a:rPr lang="ja-JP" altLang="en-US" b="0" i="0">
                <a:solidFill>
                  <a:srgbClr val="000000"/>
                </a:solidFill>
                <a:effectLst/>
                <a:latin typeface="Times New Roman" panose="02020603050405020304" pitchFamily="18" charset="0"/>
              </a:rPr>
              <a:t>とソフトウェア（</a:t>
            </a:r>
            <a:r>
              <a:rPr lang="en-US" b="0" i="0" dirty="0">
                <a:solidFill>
                  <a:srgbClr val="000000"/>
                </a:solidFill>
                <a:effectLst/>
                <a:latin typeface="Times New Roman" panose="02020603050405020304" pitchFamily="18" charset="0"/>
              </a:rPr>
              <a:t>SW）</a:t>
            </a:r>
            <a:r>
              <a:rPr lang="ja-JP" altLang="en-US" b="0" i="0">
                <a:solidFill>
                  <a:srgbClr val="000000"/>
                </a:solidFill>
                <a:effectLst/>
                <a:latin typeface="Times New Roman" panose="02020603050405020304" pitchFamily="18" charset="0"/>
              </a:rPr>
              <a:t>の複雑さは、ますます増大しています。 </a:t>
            </a:r>
            <a:r>
              <a:rPr lang="en-US" b="0" i="0" dirty="0">
                <a:solidFill>
                  <a:srgbClr val="000000"/>
                </a:solidFill>
                <a:effectLst/>
                <a:latin typeface="Times New Roman" panose="02020603050405020304" pitchFamily="18" charset="0"/>
              </a:rPr>
              <a:t>SW</a:t>
            </a:r>
            <a:r>
              <a:rPr lang="ja-JP" altLang="en-US" b="0" i="0">
                <a:solidFill>
                  <a:srgbClr val="000000"/>
                </a:solidFill>
                <a:effectLst/>
                <a:latin typeface="Times New Roman" panose="02020603050405020304" pitchFamily="18" charset="0"/>
              </a:rPr>
              <a:t>が</a:t>
            </a:r>
            <a:r>
              <a:rPr lang="en-US" b="0" i="0" dirty="0">
                <a:solidFill>
                  <a:srgbClr val="000000"/>
                </a:solidFill>
                <a:effectLst/>
                <a:latin typeface="Times New Roman" panose="02020603050405020304" pitchFamily="18" charset="0"/>
              </a:rPr>
              <a:t>HW</a:t>
            </a:r>
            <a:r>
              <a:rPr lang="ja-JP" altLang="en-US" b="0" i="0">
                <a:solidFill>
                  <a:srgbClr val="000000"/>
                </a:solidFill>
                <a:effectLst/>
                <a:latin typeface="Times New Roman" panose="02020603050405020304" pitchFamily="18" charset="0"/>
              </a:rPr>
              <a:t>から分離されることで、エコシステムの互換性、</a:t>
            </a:r>
            <a:r>
              <a:rPr lang="en-US" b="0" i="0" dirty="0">
                <a:solidFill>
                  <a:srgbClr val="000000"/>
                </a:solidFill>
                <a:effectLst/>
                <a:latin typeface="Times New Roman" panose="02020603050405020304" pitchFamily="18" charset="0"/>
              </a:rPr>
              <a:t>HW/SW</a:t>
            </a:r>
            <a:r>
              <a:rPr lang="ja-JP" altLang="en-US" b="0" i="0">
                <a:solidFill>
                  <a:srgbClr val="000000"/>
                </a:solidFill>
                <a:effectLst/>
                <a:latin typeface="Times New Roman" panose="02020603050405020304" pitchFamily="18" charset="0"/>
              </a:rPr>
              <a:t>の相互運用性、インターフェースの標準化が、統合コスト・時間・リスクを管理する上で重要となっています。</a:t>
            </a:r>
          </a:p>
          <a:p>
            <a:pPr algn="l"/>
            <a:r>
              <a:rPr lang="ja-JP" altLang="en-US" b="0" i="0">
                <a:solidFill>
                  <a:srgbClr val="000000"/>
                </a:solidFill>
                <a:effectLst/>
                <a:latin typeface="Times New Roman" panose="02020603050405020304" pitchFamily="18" charset="0"/>
              </a:rPr>
              <a:t>では、シリコン</a:t>
            </a:r>
            <a:r>
              <a:rPr lang="en-US" b="0" i="0" dirty="0">
                <a:solidFill>
                  <a:srgbClr val="000000"/>
                </a:solidFill>
                <a:effectLst/>
                <a:latin typeface="Times New Roman" panose="02020603050405020304" pitchFamily="18" charset="0"/>
              </a:rPr>
              <a:t>IP</a:t>
            </a:r>
            <a:r>
              <a:rPr lang="ja-JP" altLang="en-US" b="0" i="0">
                <a:solidFill>
                  <a:srgbClr val="000000"/>
                </a:solidFill>
                <a:effectLst/>
                <a:latin typeface="Times New Roman" panose="02020603050405020304" pitchFamily="18" charset="0"/>
              </a:rPr>
              <a:t>ソリューションプロバイダー、</a:t>
            </a:r>
            <a:r>
              <a:rPr lang="en-US" b="0" i="0" dirty="0">
                <a:solidFill>
                  <a:srgbClr val="000000"/>
                </a:solidFill>
                <a:effectLst/>
                <a:latin typeface="Times New Roman" panose="02020603050405020304" pitchFamily="18" charset="0"/>
              </a:rPr>
              <a:t>SoC</a:t>
            </a:r>
            <a:r>
              <a:rPr lang="ja-JP" altLang="en-US" b="0" i="0">
                <a:solidFill>
                  <a:srgbClr val="000000"/>
                </a:solidFill>
                <a:effectLst/>
                <a:latin typeface="Times New Roman" panose="02020603050405020304" pitchFamily="18" charset="0"/>
              </a:rPr>
              <a:t>インテグレーター、ソフトウェアスタックサプライヤーが、 タイミングよく参画し、ハードウェアとソフトウェアの統合に伴う複雑性やリスクを解決し、統合コストを管理しながら、 ステークホルダーの期待（性能、</a:t>
            </a:r>
            <a:r>
              <a:rPr lang="en-US" b="0" i="0" dirty="0" err="1">
                <a:solidFill>
                  <a:srgbClr val="000000"/>
                </a:solidFill>
                <a:effectLst/>
                <a:latin typeface="Times New Roman" panose="02020603050405020304" pitchFamily="18" charset="0"/>
              </a:rPr>
              <a:t>Time-to-Market（TTM</a:t>
            </a:r>
            <a:r>
              <a:rPr lang="en-US" b="0" i="0" dirty="0">
                <a:solidFill>
                  <a:srgbClr val="000000"/>
                </a:solidFill>
                <a:effectLst/>
                <a:latin typeface="Times New Roman" panose="02020603050405020304" pitchFamily="18" charset="0"/>
              </a:rPr>
              <a:t>）、</a:t>
            </a:r>
            <a:r>
              <a:rPr lang="en-US" b="0" i="0" dirty="0" err="1">
                <a:solidFill>
                  <a:srgbClr val="000000"/>
                </a:solidFill>
                <a:effectLst/>
                <a:latin typeface="Times New Roman" panose="02020603050405020304" pitchFamily="18" charset="0"/>
              </a:rPr>
              <a:t>Time-to-Revenue（TTR</a:t>
            </a:r>
            <a:r>
              <a:rPr lang="en-US" b="0" i="0" dirty="0">
                <a:solidFill>
                  <a:srgbClr val="000000"/>
                </a:solidFill>
                <a:effectLst/>
                <a:latin typeface="Times New Roman" panose="02020603050405020304" pitchFamily="18" charset="0"/>
              </a:rPr>
              <a:t>）</a:t>
            </a:r>
            <a:r>
              <a:rPr lang="ja-JP" altLang="en-US" b="0" i="0">
                <a:solidFill>
                  <a:srgbClr val="000000"/>
                </a:solidFill>
                <a:effectLst/>
                <a:latin typeface="Times New Roman" panose="02020603050405020304" pitchFamily="18" charset="0"/>
              </a:rPr>
              <a:t>の要求）に応えるフルスタックソリューションを提供するにはどうすればよいでしょうか？</a:t>
            </a:r>
          </a:p>
          <a:p>
            <a:pPr algn="l"/>
            <a:r>
              <a:rPr lang="ja-JP" altLang="en-US" b="0" i="0">
                <a:solidFill>
                  <a:srgbClr val="000000"/>
                </a:solidFill>
                <a:effectLst/>
                <a:latin typeface="Times New Roman" panose="02020603050405020304" pitchFamily="18" charset="0"/>
              </a:rPr>
              <a:t>高度な</a:t>
            </a:r>
            <a:r>
              <a:rPr lang="en-US" b="0" i="0" dirty="0">
                <a:solidFill>
                  <a:srgbClr val="000000"/>
                </a:solidFill>
                <a:effectLst/>
                <a:latin typeface="Times New Roman" panose="02020603050405020304" pitchFamily="18" charset="0"/>
              </a:rPr>
              <a:t>SoC</a:t>
            </a:r>
            <a:r>
              <a:rPr lang="ja-JP" altLang="en-US" b="0" i="0">
                <a:solidFill>
                  <a:srgbClr val="000000"/>
                </a:solidFill>
                <a:effectLst/>
                <a:latin typeface="Times New Roman" panose="02020603050405020304" pitchFamily="18" charset="0"/>
              </a:rPr>
              <a:t>と数億行ものコードを搭載することで、車両はますます複雑なシステムになっています。 そして、私たちが知っているように、複雑性は安全性の敵であり、安全性の確保には複雑性の管理が不可欠です。</a:t>
            </a:r>
          </a:p>
          <a:p>
            <a:pPr algn="l"/>
            <a:r>
              <a:rPr lang="ja-JP" altLang="en-US" b="0" i="0">
                <a:solidFill>
                  <a:srgbClr val="000000"/>
                </a:solidFill>
                <a:effectLst/>
                <a:latin typeface="Times New Roman" panose="02020603050405020304" pitchFamily="18" charset="0"/>
              </a:rPr>
              <a:t>こうした背景から、リスクを管理するために新しい規制や標準が導入されました。  市場に参入するためには、安全性およびセキュリティの規制に準拠することが不可欠であり、準拠できなければビジネスの継続は不可能です。</a:t>
            </a:r>
          </a:p>
          <a:p>
            <a:pPr algn="l"/>
            <a:r>
              <a:rPr lang="ja-JP" altLang="en-US" b="0" i="0">
                <a:solidFill>
                  <a:srgbClr val="000000"/>
                </a:solidFill>
                <a:effectLst/>
                <a:latin typeface="Times New Roman" panose="02020603050405020304" pitchFamily="18" charset="0"/>
              </a:rPr>
              <a:t>評価・認証の活動が、納期遵守の障害とならないようにするにはどうすればよいでしょうか？</a:t>
            </a:r>
          </a:p>
          <a:p>
            <a:pPr algn="l"/>
            <a:r>
              <a:rPr lang="ja-JP" altLang="en-US" b="0" i="0">
                <a:solidFill>
                  <a:srgbClr val="000000"/>
                </a:solidFill>
                <a:effectLst/>
                <a:latin typeface="Times New Roman" panose="02020603050405020304" pitchFamily="18" charset="0"/>
              </a:rPr>
              <a:t>規制準拠の活動が納期のリスクを増やさないようにするには？</a:t>
            </a:r>
          </a:p>
          <a:p>
            <a:pPr algn="l"/>
            <a:r>
              <a:rPr lang="en-US" b="0" i="0" dirty="0">
                <a:solidFill>
                  <a:srgbClr val="000000"/>
                </a:solidFill>
                <a:effectLst/>
                <a:latin typeface="Times New Roman" panose="02020603050405020304" pitchFamily="18" charset="0"/>
              </a:rPr>
              <a:t>HW</a:t>
            </a:r>
            <a:r>
              <a:rPr lang="ja-JP" altLang="en-US" b="0" i="0">
                <a:solidFill>
                  <a:srgbClr val="000000"/>
                </a:solidFill>
                <a:effectLst/>
                <a:latin typeface="Times New Roman" panose="02020603050405020304" pitchFamily="18" charset="0"/>
              </a:rPr>
              <a:t>や</a:t>
            </a:r>
            <a:r>
              <a:rPr lang="en-US" b="0" i="0" dirty="0">
                <a:solidFill>
                  <a:srgbClr val="000000"/>
                </a:solidFill>
                <a:effectLst/>
                <a:latin typeface="Times New Roman" panose="02020603050405020304" pitchFamily="18" charset="0"/>
              </a:rPr>
              <a:t>SW</a:t>
            </a:r>
            <a:r>
              <a:rPr lang="ja-JP" altLang="en-US" b="0" i="0">
                <a:solidFill>
                  <a:srgbClr val="000000"/>
                </a:solidFill>
                <a:effectLst/>
                <a:latin typeface="Times New Roman" panose="02020603050405020304" pitchFamily="18" charset="0"/>
              </a:rPr>
              <a:t>だけでなく、統合後のフルスタックも規制に準拠させるには？</a:t>
            </a:r>
          </a:p>
          <a:p>
            <a:pPr algn="l"/>
            <a:r>
              <a:rPr lang="ja-JP" altLang="en-US" b="0" i="0">
                <a:solidFill>
                  <a:srgbClr val="000000"/>
                </a:solidFill>
                <a:effectLst/>
                <a:latin typeface="Times New Roman" panose="02020603050405020304" pitchFamily="18" charset="0"/>
              </a:rPr>
              <a:t>この競争の激しい市場環境において、</a:t>
            </a:r>
            <a:r>
              <a:rPr lang="en-US" b="0" i="0" dirty="0">
                <a:solidFill>
                  <a:srgbClr val="000000"/>
                </a:solidFill>
                <a:effectLst/>
                <a:latin typeface="Times New Roman" panose="02020603050405020304" pitchFamily="18" charset="0"/>
              </a:rPr>
              <a:t>OEM</a:t>
            </a:r>
            <a:r>
              <a:rPr lang="ja-JP" altLang="en-US" b="0" i="0">
                <a:solidFill>
                  <a:srgbClr val="000000"/>
                </a:solidFill>
                <a:effectLst/>
                <a:latin typeface="Times New Roman" panose="02020603050405020304" pitchFamily="18" charset="0"/>
              </a:rPr>
              <a:t>やステークホルダーは、リスクを低減し、</a:t>
            </a:r>
            <a:r>
              <a:rPr lang="en-US" b="0" i="0" dirty="0">
                <a:solidFill>
                  <a:srgbClr val="000000"/>
                </a:solidFill>
                <a:effectLst/>
                <a:latin typeface="Times New Roman" panose="02020603050405020304" pitchFamily="18" charset="0"/>
              </a:rPr>
              <a:t>TTM/TTR</a:t>
            </a:r>
            <a:r>
              <a:rPr lang="ja-JP" altLang="en-US" b="0" i="0">
                <a:solidFill>
                  <a:srgbClr val="000000"/>
                </a:solidFill>
                <a:effectLst/>
                <a:latin typeface="Times New Roman" panose="02020603050405020304" pitchFamily="18" charset="0"/>
              </a:rPr>
              <a:t>を加速できる事前検証済み・事前統合済みのスケーラブルなソリューションを求めています。</a:t>
            </a:r>
          </a:p>
          <a:p>
            <a:pPr algn="l"/>
            <a:r>
              <a:rPr lang="ja-JP" altLang="en-US" b="0" i="0">
                <a:solidFill>
                  <a:srgbClr val="000000"/>
                </a:solidFill>
                <a:effectLst/>
                <a:latin typeface="Times New Roman" panose="02020603050405020304" pitchFamily="18" charset="0"/>
              </a:rPr>
              <a:t>次のプレゼンテーションでは、</a:t>
            </a:r>
            <a:r>
              <a:rPr lang="en-US" b="0" i="0" dirty="0">
                <a:solidFill>
                  <a:srgbClr val="000000"/>
                </a:solidFill>
                <a:effectLst/>
                <a:latin typeface="Times New Roman" panose="02020603050405020304" pitchFamily="18" charset="0"/>
              </a:rPr>
              <a:t>ETAS</a:t>
            </a:r>
            <a:r>
              <a:rPr lang="ja-JP" altLang="en-US" b="0" i="0">
                <a:solidFill>
                  <a:srgbClr val="000000"/>
                </a:solidFill>
                <a:effectLst/>
                <a:latin typeface="Times New Roman" panose="02020603050405020304" pitchFamily="18" charset="0"/>
              </a:rPr>
              <a:t>と</a:t>
            </a:r>
            <a:r>
              <a:rPr lang="en-US" b="0" i="0" dirty="0">
                <a:solidFill>
                  <a:srgbClr val="000000"/>
                </a:solidFill>
                <a:effectLst/>
                <a:latin typeface="Times New Roman" panose="02020603050405020304" pitchFamily="18" charset="0"/>
              </a:rPr>
              <a:t>Rambus</a:t>
            </a:r>
            <a:r>
              <a:rPr lang="ja-JP" altLang="en-US" b="0" i="0">
                <a:solidFill>
                  <a:srgbClr val="000000"/>
                </a:solidFill>
                <a:effectLst/>
                <a:latin typeface="Times New Roman" panose="02020603050405020304" pitchFamily="18" charset="0"/>
              </a:rPr>
              <a:t>がどのように協力し、これらの課題を解決する革新的なソリューションを開発したのかについて、 同僚の</a:t>
            </a:r>
            <a:r>
              <a:rPr lang="en-US" b="0" i="0" dirty="0">
                <a:solidFill>
                  <a:srgbClr val="000000"/>
                </a:solidFill>
                <a:effectLst/>
                <a:latin typeface="Times New Roman" panose="02020603050405020304" pitchFamily="18" charset="0"/>
              </a:rPr>
              <a:t>Omar</a:t>
            </a:r>
            <a:r>
              <a:rPr lang="ja-JP" altLang="en-US" b="0" i="0">
                <a:solidFill>
                  <a:srgbClr val="000000"/>
                </a:solidFill>
                <a:effectLst/>
                <a:latin typeface="Times New Roman" panose="02020603050405020304" pitchFamily="18" charset="0"/>
              </a:rPr>
              <a:t>が詳しく説明します。</a:t>
            </a:r>
          </a:p>
          <a:p>
            <a:pPr algn="l"/>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One of the main challenges is the ever-increasing complexity of HW and SW that is needed to meet future requirements.</a:t>
            </a:r>
          </a:p>
          <a:p>
            <a:pPr algn="l"/>
            <a:r>
              <a:rPr lang="en-US" b="0" i="0" dirty="0">
                <a:solidFill>
                  <a:srgbClr val="000000"/>
                </a:solidFill>
                <a:effectLst/>
                <a:latin typeface="Times New Roman" panose="02020603050405020304" pitchFamily="18" charset="0"/>
              </a:rPr>
              <a:t>With SW decoupled from HW, ecosystem compatibility, HW/SW interoperability, and interface standardization are becoming crucial to managing integration cost, time, and risk.</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How do we enable silicon IP solutions providers, SoC integrators, and software stack suppliers to get engaged in a timely manner, address hardware and software integration complexity, integration risks, and integration cost, and offer a full-stack solution while meeting stakeholders’ expectations, including performance, time-to-market TTM, and time-to-revenue TTR requirements?</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With a highly connected vehicle equipped with an advanced SoC and hundreds of millions of Lines of Code, vehicles are becoming real complex systems.</a:t>
            </a:r>
          </a:p>
          <a:p>
            <a:pPr algn="l"/>
            <a:r>
              <a:rPr lang="en-US" b="0" i="0" dirty="0">
                <a:solidFill>
                  <a:srgbClr val="000000"/>
                </a:solidFill>
                <a:effectLst/>
                <a:latin typeface="Times New Roman" panose="02020603050405020304" pitchFamily="18" charset="0"/>
              </a:rPr>
              <a:t>As we all know, complexity is the enemy of Safety, and there is no safety without complexity.</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Hence, new regulations and standards were introduced to manage these risks.</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Now, Compliance with safety and security regulations is non-negotiable for entering the market. No compliance means no business.</a:t>
            </a:r>
          </a:p>
          <a:p>
            <a:pPr algn="l"/>
            <a:r>
              <a:rPr lang="en-US" b="0" i="0" dirty="0">
                <a:solidFill>
                  <a:srgbClr val="000000"/>
                </a:solidFill>
                <a:effectLst/>
                <a:latin typeface="Times New Roman" panose="02020603050405020304" pitchFamily="18" charset="0"/>
              </a:rPr>
              <a:t>· How do we ensure evaluation and certification activities do not become the bottleneck in meeting deadlines?</a:t>
            </a:r>
          </a:p>
          <a:p>
            <a:pPr algn="l"/>
            <a:r>
              <a:rPr lang="en-US" b="0" i="0" dirty="0">
                <a:solidFill>
                  <a:srgbClr val="000000"/>
                </a:solidFill>
                <a:effectLst/>
                <a:latin typeface="Times New Roman" panose="02020603050405020304" pitchFamily="18" charset="0"/>
              </a:rPr>
              <a:t>· How do we ensure compliance activities do not add risks to deadlines?</a:t>
            </a:r>
          </a:p>
          <a:p>
            <a:pPr algn="l"/>
            <a:r>
              <a:rPr lang="en-US" b="0" i="0" dirty="0">
                <a:solidFill>
                  <a:srgbClr val="000000"/>
                </a:solidFill>
                <a:effectLst/>
                <a:latin typeface="Times New Roman" panose="02020603050405020304" pitchFamily="18" charset="0"/>
              </a:rPr>
              <a:t>· How do we ensure that not only HW and SW comply with regulations but also the full stack after the integrations?</a:t>
            </a:r>
          </a:p>
          <a:p>
            <a:pPr algn="l"/>
            <a:r>
              <a:rPr lang="en-US" b="0" i="0" dirty="0">
                <a:solidFill>
                  <a:srgbClr val="000000"/>
                </a:solidFill>
                <a:effectLst/>
                <a:latin typeface="Times New Roman" panose="02020603050405020304" pitchFamily="18" charset="0"/>
              </a:rPr>
              <a:t>Essentially, in this highly competitive landscape, OEMs and stakeholders are looking for partners with pre-validate, pre-integrated scalable solutions that enable them to reduce the risk and accelerate Time to Market and Time to Revenue.</a:t>
            </a:r>
          </a:p>
          <a:p>
            <a:pPr algn="l"/>
            <a:r>
              <a:rPr lang="en-US" b="0" i="0" dirty="0">
                <a:solidFill>
                  <a:srgbClr val="000000"/>
                </a:solidFill>
                <a:effectLst/>
                <a:latin typeface="Times New Roman" panose="02020603050405020304" pitchFamily="18" charset="0"/>
              </a:rPr>
              <a:t>In the next part of the presentation, My colleague Omar we will discuss how ETAS and Rambus have collaborated to develop an innovative solution addressing these challenges.</a:t>
            </a:r>
          </a:p>
          <a:p>
            <a:pPr algn="l"/>
            <a:endParaRPr lang="en-US" b="0" i="0"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51214884-3FF0-01A1-8967-881B0825C699}"/>
              </a:ext>
            </a:extLst>
          </p:cNvPr>
          <p:cNvSpPr>
            <a:spLocks noGrp="1"/>
          </p:cNvSpPr>
          <p:nvPr>
            <p:ph type="sldNum" sz="quarter" idx="5"/>
          </p:nvPr>
        </p:nvSpPr>
        <p:spPr/>
        <p:txBody>
          <a:bodyPr/>
          <a:lstStyle/>
          <a:p>
            <a:fld id="{60C43810-F97F-AD4C-834C-2AF960426E8B}" type="slidenum">
              <a:rPr lang="en-US" smtClean="0"/>
              <a:t>9</a:t>
            </a:fld>
            <a:endParaRPr lang="en-US"/>
          </a:p>
        </p:txBody>
      </p:sp>
    </p:spTree>
    <p:extLst>
      <p:ext uri="{BB962C8B-B14F-4D97-AF65-F5344CB8AC3E}">
        <p14:creationId xmlns:p14="http://schemas.microsoft.com/office/powerpoint/2010/main" val="246804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5FF45-8E96-7E4E-9E59-A1254305D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3367F-EC0C-7E98-26E9-FD1066FAA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64B79-C58C-E536-B619-C2813D1BA646}"/>
              </a:ext>
            </a:extLst>
          </p:cNvPr>
          <p:cNvSpPr>
            <a:spLocks noGrp="1"/>
          </p:cNvSpPr>
          <p:nvPr>
            <p:ph type="body" idx="1"/>
          </p:nvPr>
        </p:nvSpPr>
        <p:spPr/>
        <p:txBody>
          <a:bodyPr/>
          <a:lstStyle/>
          <a:p>
            <a:pPr algn="l"/>
            <a:r>
              <a:rPr lang="ja-JP" altLang="en-US" b="0" i="0">
                <a:solidFill>
                  <a:srgbClr val="333333"/>
                </a:solidFill>
                <a:effectLst/>
                <a:latin typeface="Inter"/>
              </a:rPr>
              <a:t>これらの課題への対応として、</a:t>
            </a:r>
          </a:p>
          <a:p>
            <a:pPr algn="l"/>
            <a:r>
              <a:rPr lang="ja-JP" altLang="en-US" b="0" i="0">
                <a:solidFill>
                  <a:srgbClr val="333333"/>
                </a:solidFill>
                <a:effectLst/>
                <a:latin typeface="Inter"/>
              </a:rPr>
              <a:t>標準化の欠如</a:t>
            </a:r>
          </a:p>
          <a:p>
            <a:pPr algn="l"/>
            <a:r>
              <a:rPr lang="ja-JP" altLang="en-US" b="0" i="0">
                <a:solidFill>
                  <a:srgbClr val="333333"/>
                </a:solidFill>
                <a:effectLst/>
                <a:latin typeface="Inter"/>
              </a:rPr>
              <a:t>エンドツーエンドの安全性とサイバーセキュリティの要求の増加</a:t>
            </a:r>
          </a:p>
          <a:p>
            <a:pPr algn="l"/>
            <a:r>
              <a:rPr lang="ja-JP" altLang="en-US" b="0" i="0">
                <a:solidFill>
                  <a:srgbClr val="333333"/>
                </a:solidFill>
                <a:effectLst/>
                <a:latin typeface="Inter"/>
              </a:rPr>
              <a:t>より迅速な</a:t>
            </a:r>
            <a:r>
              <a:rPr lang="en-US" b="0" i="0" dirty="0">
                <a:solidFill>
                  <a:srgbClr val="333333"/>
                </a:solidFill>
                <a:effectLst/>
                <a:latin typeface="Inter"/>
              </a:rPr>
              <a:t>Time to </a:t>
            </a:r>
            <a:r>
              <a:rPr lang="en-US" b="0" i="0" dirty="0" err="1">
                <a:solidFill>
                  <a:srgbClr val="333333"/>
                </a:solidFill>
                <a:effectLst/>
                <a:latin typeface="Inter"/>
              </a:rPr>
              <a:t>Market（TTM</a:t>
            </a:r>
            <a:r>
              <a:rPr lang="en-US" b="0" i="0" dirty="0">
                <a:solidFill>
                  <a:srgbClr val="333333"/>
                </a:solidFill>
                <a:effectLst/>
                <a:latin typeface="Inter"/>
              </a:rPr>
              <a:t>）</a:t>
            </a:r>
            <a:r>
              <a:rPr lang="ja-JP" altLang="en-US" b="0" i="0">
                <a:solidFill>
                  <a:srgbClr val="333333"/>
                </a:solidFill>
                <a:effectLst/>
                <a:latin typeface="Inter"/>
              </a:rPr>
              <a:t>および</a:t>
            </a:r>
            <a:r>
              <a:rPr lang="en-US" b="0" i="0" dirty="0">
                <a:solidFill>
                  <a:srgbClr val="333333"/>
                </a:solidFill>
                <a:effectLst/>
                <a:latin typeface="Inter"/>
              </a:rPr>
              <a:t>Time to </a:t>
            </a:r>
            <a:r>
              <a:rPr lang="en-US" b="0" i="0" dirty="0" err="1">
                <a:solidFill>
                  <a:srgbClr val="333333"/>
                </a:solidFill>
                <a:effectLst/>
                <a:latin typeface="Inter"/>
              </a:rPr>
              <a:t>Revenue（TTR</a:t>
            </a:r>
            <a:r>
              <a:rPr lang="en-US" b="0" i="0" dirty="0">
                <a:solidFill>
                  <a:srgbClr val="333333"/>
                </a:solidFill>
                <a:effectLst/>
                <a:latin typeface="Inter"/>
              </a:rPr>
              <a:t>）</a:t>
            </a:r>
            <a:r>
              <a:rPr lang="ja-JP" altLang="en-US" b="0" i="0">
                <a:solidFill>
                  <a:srgbClr val="333333"/>
                </a:solidFill>
                <a:effectLst/>
                <a:latin typeface="Inter"/>
              </a:rPr>
              <a:t>への高まる圧力</a:t>
            </a:r>
          </a:p>
          <a:p>
            <a:pPr algn="l"/>
            <a:r>
              <a:rPr lang="ja-JP" altLang="en-US" b="0" i="0">
                <a:solidFill>
                  <a:srgbClr val="333333"/>
                </a:solidFill>
                <a:effectLst/>
                <a:latin typeface="Inter"/>
              </a:rPr>
              <a:t>これらに対処するため、</a:t>
            </a:r>
            <a:r>
              <a:rPr lang="en-US" b="0" i="0" dirty="0">
                <a:solidFill>
                  <a:srgbClr val="333333"/>
                </a:solidFill>
                <a:effectLst/>
                <a:latin typeface="Inter"/>
              </a:rPr>
              <a:t>ETAS</a:t>
            </a:r>
            <a:r>
              <a:rPr lang="ja-JP" altLang="en-US" b="0" i="0">
                <a:solidFill>
                  <a:srgbClr val="333333"/>
                </a:solidFill>
                <a:effectLst/>
                <a:latin typeface="Inter"/>
              </a:rPr>
              <a:t>と</a:t>
            </a:r>
            <a:r>
              <a:rPr lang="en-US" b="0" i="0" dirty="0">
                <a:solidFill>
                  <a:srgbClr val="333333"/>
                </a:solidFill>
                <a:effectLst/>
                <a:latin typeface="Inter"/>
              </a:rPr>
              <a:t>Rambus</a:t>
            </a:r>
            <a:r>
              <a:rPr lang="ja-JP" altLang="en-US" b="0" i="0">
                <a:solidFill>
                  <a:srgbClr val="333333"/>
                </a:solidFill>
                <a:effectLst/>
                <a:latin typeface="Inter"/>
              </a:rPr>
              <a:t>は協力し、新たなセキュリティソリューションを提供します。 このソリューションでは、</a:t>
            </a:r>
            <a:r>
              <a:rPr lang="en-US" b="0" i="0" dirty="0">
                <a:solidFill>
                  <a:srgbClr val="333333"/>
                </a:solidFill>
                <a:effectLst/>
                <a:latin typeface="Inter"/>
              </a:rPr>
              <a:t>Rambus</a:t>
            </a:r>
            <a:r>
              <a:rPr lang="ja-JP" altLang="en-US" b="0" i="0">
                <a:solidFill>
                  <a:srgbClr val="333333"/>
                </a:solidFill>
                <a:effectLst/>
                <a:latin typeface="Inter"/>
              </a:rPr>
              <a:t>の次世代</a:t>
            </a:r>
            <a:r>
              <a:rPr lang="en-US" b="0" i="0" dirty="0">
                <a:solidFill>
                  <a:srgbClr val="333333"/>
                </a:solidFill>
                <a:effectLst/>
                <a:latin typeface="Inter"/>
              </a:rPr>
              <a:t>RT-640 </a:t>
            </a:r>
            <a:r>
              <a:rPr lang="en-US" b="0" i="0" dirty="0" err="1">
                <a:solidFill>
                  <a:srgbClr val="333333"/>
                </a:solidFill>
                <a:effectLst/>
                <a:latin typeface="Inter"/>
              </a:rPr>
              <a:t>eHSM</a:t>
            </a:r>
            <a:r>
              <a:rPr lang="en-US" b="0" i="0" dirty="0">
                <a:solidFill>
                  <a:srgbClr val="333333"/>
                </a:solidFill>
                <a:effectLst/>
                <a:latin typeface="Inter"/>
              </a:rPr>
              <a:t> IP</a:t>
            </a:r>
            <a:r>
              <a:rPr lang="ja-JP" altLang="en-US" b="0" i="0">
                <a:solidFill>
                  <a:srgbClr val="333333"/>
                </a:solidFill>
                <a:effectLst/>
                <a:latin typeface="Inter"/>
              </a:rPr>
              <a:t>と、</a:t>
            </a:r>
            <a:r>
              <a:rPr lang="en-US" b="0" i="0" dirty="0">
                <a:solidFill>
                  <a:srgbClr val="333333"/>
                </a:solidFill>
                <a:effectLst/>
                <a:latin typeface="Inter"/>
              </a:rPr>
              <a:t>ETAS</a:t>
            </a:r>
            <a:r>
              <a:rPr lang="ja-JP" altLang="en-US" b="0" i="0">
                <a:solidFill>
                  <a:srgbClr val="333333"/>
                </a:solidFill>
                <a:effectLst/>
                <a:latin typeface="Inter"/>
              </a:rPr>
              <a:t>の先進的な組み込みサイバーセキュリティソフトウェア </a:t>
            </a:r>
            <a:r>
              <a:rPr lang="en-US" b="0" i="0" dirty="0">
                <a:solidFill>
                  <a:srgbClr val="333333"/>
                </a:solidFill>
                <a:effectLst/>
                <a:latin typeface="Inter"/>
              </a:rPr>
              <a:t>ESCRYPT </a:t>
            </a:r>
            <a:r>
              <a:rPr lang="en-US" b="0" i="0" dirty="0" err="1">
                <a:solidFill>
                  <a:srgbClr val="333333"/>
                </a:solidFill>
                <a:effectLst/>
                <a:latin typeface="Inter"/>
              </a:rPr>
              <a:t>CycurSoC</a:t>
            </a:r>
            <a:r>
              <a:rPr lang="en-US" b="0" i="0" dirty="0">
                <a:solidFill>
                  <a:srgbClr val="333333"/>
                </a:solidFill>
                <a:effectLst/>
                <a:latin typeface="Inter"/>
              </a:rPr>
              <a:t> </a:t>
            </a:r>
            <a:r>
              <a:rPr lang="ja-JP" altLang="en-US" b="0" i="0">
                <a:solidFill>
                  <a:srgbClr val="333333"/>
                </a:solidFill>
                <a:effectLst/>
                <a:latin typeface="Inter"/>
              </a:rPr>
              <a:t>を統合します。</a:t>
            </a:r>
          </a:p>
          <a:p>
            <a:pPr algn="l"/>
            <a:r>
              <a:rPr lang="ja-JP" altLang="en-US" b="0" i="0">
                <a:solidFill>
                  <a:srgbClr val="333333"/>
                </a:solidFill>
                <a:effectLst/>
                <a:latin typeface="Inter"/>
              </a:rPr>
              <a:t>このアプローチにより、高度な自動車向け</a:t>
            </a:r>
            <a:r>
              <a:rPr lang="en-US" b="0" i="0" dirty="0">
                <a:solidFill>
                  <a:srgbClr val="333333"/>
                </a:solidFill>
                <a:effectLst/>
                <a:latin typeface="Inter"/>
              </a:rPr>
              <a:t>SoC</a:t>
            </a:r>
            <a:r>
              <a:rPr lang="ja-JP" altLang="en-US" b="0" i="0">
                <a:solidFill>
                  <a:srgbClr val="333333"/>
                </a:solidFill>
                <a:effectLst/>
                <a:latin typeface="Inter"/>
              </a:rPr>
              <a:t>に伴う課題を解決し、 全体的なセキュリティを強化するとともに、チップからクラウドまでの包括的な防御戦略の強固な基盤を確立します。</a:t>
            </a:r>
          </a:p>
          <a:p>
            <a:pPr algn="l"/>
            <a:r>
              <a:rPr lang="ja-JP" altLang="en-US" b="0" i="0">
                <a:solidFill>
                  <a:srgbClr val="333333"/>
                </a:solidFill>
                <a:effectLst/>
                <a:latin typeface="Inter"/>
              </a:rPr>
              <a:t>顧客は次のメリットを享受できます。</a:t>
            </a:r>
          </a:p>
          <a:p>
            <a:pPr algn="l"/>
            <a:r>
              <a:rPr lang="ja-JP" altLang="en-US" b="0" i="0">
                <a:solidFill>
                  <a:srgbClr val="333333"/>
                </a:solidFill>
                <a:effectLst/>
                <a:latin typeface="Inter"/>
              </a:rPr>
              <a:t>スケーラビリティの向上</a:t>
            </a:r>
          </a:p>
          <a:p>
            <a:pPr algn="l"/>
            <a:r>
              <a:rPr lang="ja-JP" altLang="en-US" b="0" i="0">
                <a:solidFill>
                  <a:srgbClr val="333333"/>
                </a:solidFill>
                <a:effectLst/>
                <a:latin typeface="Inter"/>
              </a:rPr>
              <a:t>実装リスクの低減</a:t>
            </a:r>
          </a:p>
          <a:p>
            <a:pPr algn="l"/>
            <a:r>
              <a:rPr lang="ja-JP" altLang="en-US" b="0" i="0">
                <a:solidFill>
                  <a:srgbClr val="333333"/>
                </a:solidFill>
                <a:effectLst/>
                <a:latin typeface="Inter"/>
              </a:rPr>
              <a:t>市場参入の加速</a:t>
            </a:r>
          </a:p>
          <a:p>
            <a:pPr algn="l"/>
            <a:r>
              <a:rPr lang="ja-JP" altLang="en-US" b="0" i="0">
                <a:solidFill>
                  <a:srgbClr val="333333"/>
                </a:solidFill>
                <a:effectLst/>
                <a:latin typeface="Inter"/>
              </a:rPr>
              <a:t>例えば、この技術はどの</a:t>
            </a:r>
            <a:r>
              <a:rPr lang="en-US" b="0" i="0" dirty="0">
                <a:solidFill>
                  <a:srgbClr val="333333"/>
                </a:solidFill>
                <a:effectLst/>
                <a:latin typeface="Inter"/>
              </a:rPr>
              <a:t>SoC</a:t>
            </a:r>
            <a:r>
              <a:rPr lang="ja-JP" altLang="en-US" b="0" i="0">
                <a:solidFill>
                  <a:srgbClr val="333333"/>
                </a:solidFill>
                <a:effectLst/>
                <a:latin typeface="Inter"/>
              </a:rPr>
              <a:t>にも統合可能な状態で提供されており、 自動車の</a:t>
            </a:r>
            <a:r>
              <a:rPr lang="en-US" b="0" i="0" dirty="0">
                <a:solidFill>
                  <a:srgbClr val="333333"/>
                </a:solidFill>
                <a:effectLst/>
                <a:latin typeface="Inter"/>
              </a:rPr>
              <a:t>Tier 1</a:t>
            </a:r>
            <a:r>
              <a:rPr lang="ja-JP" altLang="en-US" b="0" i="0">
                <a:solidFill>
                  <a:srgbClr val="333333"/>
                </a:solidFill>
                <a:effectLst/>
                <a:latin typeface="Inter"/>
              </a:rPr>
              <a:t>サプライヤーや</a:t>
            </a:r>
            <a:r>
              <a:rPr lang="en-US" b="0" i="0" dirty="0">
                <a:solidFill>
                  <a:srgbClr val="333333"/>
                </a:solidFill>
                <a:effectLst/>
                <a:latin typeface="Inter"/>
              </a:rPr>
              <a:t>OEM</a:t>
            </a:r>
            <a:r>
              <a:rPr lang="ja-JP" altLang="en-US" b="0" i="0">
                <a:solidFill>
                  <a:srgbClr val="333333"/>
                </a:solidFill>
                <a:effectLst/>
                <a:latin typeface="Inter"/>
              </a:rPr>
              <a:t>レベルでのセキュリティソフトウェア統合開発を、</a:t>
            </a:r>
            <a:r>
              <a:rPr lang="en-US" altLang="ja-JP" b="0" i="0" dirty="0">
                <a:solidFill>
                  <a:srgbClr val="333333"/>
                </a:solidFill>
                <a:effectLst/>
                <a:latin typeface="Inter"/>
              </a:rPr>
              <a:t>18〜24</a:t>
            </a:r>
            <a:r>
              <a:rPr lang="ja-JP" altLang="en-US" b="0" i="0">
                <a:solidFill>
                  <a:srgbClr val="333333"/>
                </a:solidFill>
                <a:effectLst/>
                <a:latin typeface="Inter"/>
              </a:rPr>
              <a:t>か月早く開始することが可能になります。</a:t>
            </a:r>
          </a:p>
          <a:p>
            <a:pPr algn="l"/>
            <a:endParaRPr lang="en-US" b="0" i="0" dirty="0">
              <a:solidFill>
                <a:srgbClr val="333333"/>
              </a:solidFill>
              <a:effectLst/>
              <a:latin typeface="Inter"/>
            </a:endParaRPr>
          </a:p>
          <a:p>
            <a:pPr algn="l"/>
            <a:endParaRPr lang="en-US" b="0" i="0" dirty="0">
              <a:solidFill>
                <a:srgbClr val="333333"/>
              </a:solidFill>
              <a:effectLst/>
              <a:latin typeface="Inter"/>
            </a:endParaRPr>
          </a:p>
          <a:p>
            <a:pPr algn="l"/>
            <a:endParaRPr lang="en-US" b="0" i="0" dirty="0">
              <a:solidFill>
                <a:srgbClr val="333333"/>
              </a:solidFill>
              <a:effectLst/>
              <a:latin typeface="Inter"/>
            </a:endParaRPr>
          </a:p>
          <a:p>
            <a:pPr algn="l"/>
            <a:r>
              <a:rPr lang="en-US" b="0" i="0" dirty="0">
                <a:solidFill>
                  <a:srgbClr val="333333"/>
                </a:solidFill>
                <a:effectLst/>
                <a:latin typeface="Inter"/>
              </a:rPr>
              <a:t>As a response to this challenges, </a:t>
            </a:r>
          </a:p>
          <a:p>
            <a:pPr marL="171450" indent="-171450" algn="l">
              <a:buFontTx/>
              <a:buChar char="-"/>
            </a:pPr>
            <a:r>
              <a:rPr lang="en-US" b="0" i="0" dirty="0">
                <a:solidFill>
                  <a:srgbClr val="333333"/>
                </a:solidFill>
                <a:effectLst/>
                <a:latin typeface="Inter"/>
              </a:rPr>
              <a:t>Lack of standardizations</a:t>
            </a:r>
          </a:p>
          <a:p>
            <a:pPr marL="171450" indent="-171450" algn="l">
              <a:buFontTx/>
              <a:buChar char="-"/>
            </a:pPr>
            <a:r>
              <a:rPr lang="en-US" b="0" i="0" dirty="0">
                <a:solidFill>
                  <a:srgbClr val="333333"/>
                </a:solidFill>
                <a:effectLst/>
                <a:latin typeface="Inter"/>
              </a:rPr>
              <a:t>Increased requirements for end-to-end safety and cybersecurity and </a:t>
            </a:r>
          </a:p>
          <a:p>
            <a:pPr marL="171450" indent="-171450" algn="l">
              <a:buFontTx/>
              <a:buChar char="-"/>
            </a:pPr>
            <a:r>
              <a:rPr lang="en-US" b="0" i="0" dirty="0">
                <a:solidFill>
                  <a:srgbClr val="333333"/>
                </a:solidFill>
                <a:effectLst/>
                <a:latin typeface="Inter"/>
              </a:rPr>
              <a:t>Higher pressure for faster Time to Market and Time to Revenue,</a:t>
            </a:r>
          </a:p>
          <a:p>
            <a:pPr marL="0" indent="0" algn="l">
              <a:buFontTx/>
              <a:buNone/>
            </a:pPr>
            <a:endParaRPr lang="en-US" b="0" i="0" dirty="0">
              <a:solidFill>
                <a:srgbClr val="333333"/>
              </a:solidFill>
              <a:effectLst/>
              <a:latin typeface="Inter"/>
            </a:endParaRPr>
          </a:p>
          <a:p>
            <a:pPr marL="0" indent="0" algn="l">
              <a:buFontTx/>
              <a:buNone/>
            </a:pPr>
            <a:r>
              <a:rPr lang="en-US" b="0" i="0" dirty="0">
                <a:solidFill>
                  <a:srgbClr val="333333"/>
                </a:solidFill>
                <a:effectLst/>
                <a:latin typeface="Inter"/>
              </a:rPr>
              <a:t>ETAS and Rambus have joined force to offer customers a new security solution </a:t>
            </a:r>
            <a:r>
              <a:rPr lang="en-US" b="0" i="0" dirty="0">
                <a:solidFill>
                  <a:srgbClr val="212529"/>
                </a:solidFill>
                <a:effectLst/>
                <a:latin typeface="proxima-nova"/>
              </a:rPr>
              <a:t>solution that merges Rambus's next-generation RT-640 </a:t>
            </a:r>
            <a:r>
              <a:rPr lang="en-US" b="0" i="0" dirty="0" err="1">
                <a:solidFill>
                  <a:srgbClr val="212529"/>
                </a:solidFill>
                <a:effectLst/>
                <a:latin typeface="proxima-nova"/>
              </a:rPr>
              <a:t>eHSM</a:t>
            </a:r>
            <a:r>
              <a:rPr lang="en-US" b="0" i="0" dirty="0">
                <a:solidFill>
                  <a:srgbClr val="212529"/>
                </a:solidFill>
                <a:effectLst/>
                <a:latin typeface="proxima-nova"/>
              </a:rPr>
              <a:t> IP and ETAS's leading embedded cyber security software, ESCRYPT </a:t>
            </a:r>
            <a:r>
              <a:rPr lang="en-US" b="0" i="0" dirty="0" err="1">
                <a:solidFill>
                  <a:srgbClr val="212529"/>
                </a:solidFill>
                <a:effectLst/>
                <a:latin typeface="proxima-nova"/>
              </a:rPr>
              <a:t>CycurSoC</a:t>
            </a:r>
            <a:r>
              <a:rPr lang="en-US" b="0" i="0" dirty="0">
                <a:solidFill>
                  <a:srgbClr val="212529"/>
                </a:solidFill>
                <a:effectLst/>
                <a:latin typeface="proxima-nova"/>
              </a:rPr>
              <a:t>. </a:t>
            </a:r>
          </a:p>
          <a:p>
            <a:pPr marL="0" indent="0" algn="l">
              <a:buFontTx/>
              <a:buNone/>
            </a:pPr>
            <a:endParaRPr lang="en-US" b="0" i="0" dirty="0">
              <a:solidFill>
                <a:srgbClr val="212529"/>
              </a:solidFill>
              <a:effectLst/>
              <a:latin typeface="proxima-nova"/>
            </a:endParaRPr>
          </a:p>
          <a:p>
            <a:pPr marL="0" indent="0" algn="l">
              <a:buFontTx/>
              <a:buNone/>
            </a:pPr>
            <a:r>
              <a:rPr lang="en-US" b="0" i="0" dirty="0">
                <a:solidFill>
                  <a:srgbClr val="212529"/>
                </a:solidFill>
                <a:effectLst/>
                <a:latin typeface="proxima-nova"/>
              </a:rPr>
              <a:t>This approach will tackle the challenges posed by advanced automotive SoCs, enhance overall security, and establish a robust foundation for a comprehensive defense strategy from the chip to the Cloud. Customers will benefit from greater scalability, reduced implementation risk, and accelerated market entry.</a:t>
            </a:r>
          </a:p>
          <a:p>
            <a:pPr algn="l"/>
            <a:endParaRPr lang="en-US" b="0" i="0" dirty="0">
              <a:solidFill>
                <a:srgbClr val="333333"/>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Inter"/>
              </a:rPr>
              <a:t>As an example, the technology is ready to be integrated into any SoC allowing the security SW integration development to start 18-24 months earlier at the automotive Tier 1 or OEM level. </a:t>
            </a:r>
          </a:p>
        </p:txBody>
      </p:sp>
      <p:sp>
        <p:nvSpPr>
          <p:cNvPr id="4" name="Slide Number Placeholder 3">
            <a:extLst>
              <a:ext uri="{FF2B5EF4-FFF2-40B4-BE49-F238E27FC236}">
                <a16:creationId xmlns:a16="http://schemas.microsoft.com/office/drawing/2014/main" id="{69C20325-ADD4-2544-EDF7-01CEF4D34682}"/>
              </a:ext>
            </a:extLst>
          </p:cNvPr>
          <p:cNvSpPr>
            <a:spLocks noGrp="1"/>
          </p:cNvSpPr>
          <p:nvPr>
            <p:ph type="sldNum" sz="quarter" idx="5"/>
          </p:nvPr>
        </p:nvSpPr>
        <p:spPr/>
        <p:txBody>
          <a:bodyPr/>
          <a:lstStyle/>
          <a:p>
            <a:fld id="{60C43810-F97F-AD4C-834C-2AF960426E8B}" type="slidenum">
              <a:rPr lang="en-US" smtClean="0"/>
              <a:t>11</a:t>
            </a:fld>
            <a:endParaRPr lang="en-US"/>
          </a:p>
        </p:txBody>
      </p:sp>
    </p:spTree>
    <p:extLst>
      <p:ext uri="{BB962C8B-B14F-4D97-AF65-F5344CB8AC3E}">
        <p14:creationId xmlns:p14="http://schemas.microsoft.com/office/powerpoint/2010/main" val="276299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Inter"/>
              </a:rPr>
              <a:t>ETAS-Rambus iHSM-64x</a:t>
            </a:r>
            <a:r>
              <a:rPr lang="ja-JP" altLang="en-US" b="0" i="0">
                <a:solidFill>
                  <a:srgbClr val="333333"/>
                </a:solidFill>
                <a:effectLst/>
                <a:latin typeface="Inter"/>
              </a:rPr>
              <a:t>ソリューションは、</a:t>
            </a:r>
            <a:r>
              <a:rPr lang="en-US" b="0" i="0" dirty="0">
                <a:solidFill>
                  <a:srgbClr val="333333"/>
                </a:solidFill>
                <a:effectLst/>
                <a:latin typeface="Inter"/>
              </a:rPr>
              <a:t>RISC-V</a:t>
            </a:r>
            <a:r>
              <a:rPr lang="ja-JP" altLang="en-US" b="0" i="0">
                <a:solidFill>
                  <a:srgbClr val="333333"/>
                </a:solidFill>
                <a:effectLst/>
                <a:latin typeface="Inter"/>
              </a:rPr>
              <a:t>ベースの</a:t>
            </a:r>
            <a:r>
              <a:rPr lang="en-US" b="0" i="0" dirty="0">
                <a:solidFill>
                  <a:srgbClr val="333333"/>
                </a:solidFill>
                <a:effectLst/>
                <a:latin typeface="Inter"/>
              </a:rPr>
              <a:t>Rambus RT-64x</a:t>
            </a:r>
            <a:r>
              <a:rPr lang="ja-JP" altLang="en-US" b="0" i="0">
                <a:solidFill>
                  <a:srgbClr val="333333"/>
                </a:solidFill>
                <a:effectLst/>
                <a:latin typeface="Inter"/>
              </a:rPr>
              <a:t>ハードウェアアーキテクチャ上で、</a:t>
            </a:r>
            <a:r>
              <a:rPr lang="en-US" b="0" i="0" dirty="0">
                <a:solidFill>
                  <a:srgbClr val="333333"/>
                </a:solidFill>
                <a:effectLst/>
                <a:latin typeface="Inter"/>
              </a:rPr>
              <a:t>ESCRYPT </a:t>
            </a:r>
            <a:r>
              <a:rPr lang="en-US" b="0" i="0" dirty="0" err="1">
                <a:solidFill>
                  <a:srgbClr val="333333"/>
                </a:solidFill>
                <a:effectLst/>
                <a:latin typeface="Inter"/>
              </a:rPr>
              <a:t>CycurSoC</a:t>
            </a:r>
            <a:r>
              <a:rPr lang="ja-JP" altLang="en-US" b="0" i="0">
                <a:solidFill>
                  <a:srgbClr val="333333"/>
                </a:solidFill>
                <a:effectLst/>
                <a:latin typeface="Inter"/>
              </a:rPr>
              <a:t>を移植したものです。 このソリューションは、自動車向けセキュリティのユースケースを念頭に置いて設計されており、</a:t>
            </a:r>
            <a:r>
              <a:rPr lang="en-US" b="0" i="0" dirty="0">
                <a:solidFill>
                  <a:srgbClr val="333333"/>
                </a:solidFill>
                <a:effectLst/>
                <a:latin typeface="Inter"/>
              </a:rPr>
              <a:t>ADAS（</a:t>
            </a:r>
            <a:r>
              <a:rPr lang="ja-JP" altLang="en-US" b="0" i="0">
                <a:solidFill>
                  <a:srgbClr val="333333"/>
                </a:solidFill>
                <a:effectLst/>
                <a:latin typeface="Inter"/>
              </a:rPr>
              <a:t>先進運転支援システム）、インフォテインメント、</a:t>
            </a:r>
            <a:r>
              <a:rPr lang="en-US" b="0" i="0" dirty="0">
                <a:solidFill>
                  <a:srgbClr val="333333"/>
                </a:solidFill>
                <a:effectLst/>
                <a:latin typeface="Inter"/>
              </a:rPr>
              <a:t>HPC（</a:t>
            </a:r>
            <a:r>
              <a:rPr lang="ja-JP" altLang="en-US" b="0" i="0">
                <a:solidFill>
                  <a:srgbClr val="333333"/>
                </a:solidFill>
                <a:effectLst/>
                <a:latin typeface="Inter"/>
              </a:rPr>
              <a:t>ハイパフォーマンスコンピューティング）、テレマティクスなど、さまざまな用途に対応しています。</a:t>
            </a:r>
          </a:p>
          <a:p>
            <a:r>
              <a:rPr lang="ja-JP" altLang="en-US" b="0" i="0">
                <a:solidFill>
                  <a:srgbClr val="333333"/>
                </a:solidFill>
                <a:effectLst/>
                <a:latin typeface="Inter"/>
              </a:rPr>
              <a:t>この事前統合済みのセキュリティソリューションは、</a:t>
            </a:r>
            <a:r>
              <a:rPr lang="en-US" b="0" i="0" dirty="0">
                <a:solidFill>
                  <a:srgbClr val="333333"/>
                </a:solidFill>
                <a:effectLst/>
                <a:latin typeface="Inter"/>
              </a:rPr>
              <a:t>CMOS</a:t>
            </a:r>
            <a:r>
              <a:rPr lang="ja-JP" altLang="en-US" b="0" i="0">
                <a:solidFill>
                  <a:srgbClr val="333333"/>
                </a:solidFill>
                <a:effectLst/>
                <a:latin typeface="Inter"/>
              </a:rPr>
              <a:t>ノードに依存せず、高度なセキュリティを備え、 システムリソースへの影響を最小限に抑えつつ、効率を最適化しています。</a:t>
            </a:r>
          </a:p>
          <a:p>
            <a:r>
              <a:rPr lang="ja-JP" altLang="en-US" b="0" i="0">
                <a:solidFill>
                  <a:srgbClr val="333333"/>
                </a:solidFill>
                <a:effectLst/>
                <a:latin typeface="Inter"/>
              </a:rPr>
              <a:t>また、</a:t>
            </a:r>
            <a:r>
              <a:rPr lang="en-US" b="0" i="0" dirty="0">
                <a:solidFill>
                  <a:srgbClr val="333333"/>
                </a:solidFill>
                <a:effectLst/>
                <a:latin typeface="Inter"/>
              </a:rPr>
              <a:t>SHE+、AUTOSAR </a:t>
            </a:r>
            <a:r>
              <a:rPr lang="en-US" b="0" i="0" dirty="0" err="1">
                <a:solidFill>
                  <a:srgbClr val="333333"/>
                </a:solidFill>
                <a:effectLst/>
                <a:latin typeface="Inter"/>
              </a:rPr>
              <a:t>Classic、Adaptive、POSIX、Hypervisor</a:t>
            </a:r>
            <a:r>
              <a:rPr lang="ja-JP" altLang="en-US" b="0" i="0">
                <a:solidFill>
                  <a:srgbClr val="333333"/>
                </a:solidFill>
                <a:effectLst/>
                <a:latin typeface="Inter"/>
              </a:rPr>
              <a:t>などのオープンかつ標準化されたインターフェースをサポートしており、 ホストアプリケーションとの互換性を確保しています。</a:t>
            </a:r>
          </a:p>
          <a:p>
            <a:r>
              <a:rPr lang="ja-JP" altLang="en-US" b="0" i="0">
                <a:solidFill>
                  <a:srgbClr val="333333"/>
                </a:solidFill>
                <a:effectLst/>
                <a:latin typeface="Inter"/>
              </a:rPr>
              <a:t>このフル</a:t>
            </a:r>
            <a:r>
              <a:rPr lang="en-US" b="0" i="0" dirty="0">
                <a:solidFill>
                  <a:srgbClr val="333333"/>
                </a:solidFill>
                <a:effectLst/>
                <a:latin typeface="Inter"/>
              </a:rPr>
              <a:t>HSM</a:t>
            </a:r>
            <a:r>
              <a:rPr lang="ja-JP" altLang="en-US" b="0" i="0">
                <a:solidFill>
                  <a:srgbClr val="333333"/>
                </a:solidFill>
                <a:effectLst/>
                <a:latin typeface="Inter"/>
              </a:rPr>
              <a:t>スタック（ハードウェア・シリコン</a:t>
            </a:r>
            <a:r>
              <a:rPr lang="en-US" b="0" i="0" dirty="0">
                <a:solidFill>
                  <a:srgbClr val="333333"/>
                </a:solidFill>
                <a:effectLst/>
                <a:latin typeface="Inter"/>
              </a:rPr>
              <a:t>IP</a:t>
            </a:r>
            <a:r>
              <a:rPr lang="ja-JP" altLang="en-US" b="0" i="0">
                <a:solidFill>
                  <a:srgbClr val="333333"/>
                </a:solidFill>
                <a:effectLst/>
                <a:latin typeface="Inter"/>
              </a:rPr>
              <a:t>およびソフトウェア）は、事前検証済みのテクノロジーノードに依存しないドロップインソリューションであり、 次世代の自動車用シリコン設計におけるセキュリティエンクレーブの構築に不可欠です。</a:t>
            </a:r>
          </a:p>
          <a:p>
            <a:r>
              <a:rPr lang="ja-JP" altLang="en-US" b="0" i="0">
                <a:solidFill>
                  <a:srgbClr val="333333"/>
                </a:solidFill>
                <a:effectLst/>
                <a:latin typeface="Inter"/>
              </a:rPr>
              <a:t>さらに、このソリューションは</a:t>
            </a:r>
            <a:r>
              <a:rPr lang="en-US" b="0" i="0" dirty="0">
                <a:solidFill>
                  <a:srgbClr val="333333"/>
                </a:solidFill>
                <a:effectLst/>
                <a:latin typeface="Inter"/>
              </a:rPr>
              <a:t>ISO 26262 ASIL-B</a:t>
            </a:r>
            <a:r>
              <a:rPr lang="ja-JP" altLang="en-US" b="0" i="0">
                <a:solidFill>
                  <a:srgbClr val="333333"/>
                </a:solidFill>
                <a:effectLst/>
                <a:latin typeface="Inter"/>
              </a:rPr>
              <a:t>および</a:t>
            </a:r>
            <a:r>
              <a:rPr lang="en-US" b="0" i="0" dirty="0">
                <a:solidFill>
                  <a:srgbClr val="333333"/>
                </a:solidFill>
                <a:effectLst/>
                <a:latin typeface="Inter"/>
              </a:rPr>
              <a:t>ISO 21434 CSMS</a:t>
            </a:r>
            <a:r>
              <a:rPr lang="ja-JP" altLang="en-US" b="0" i="0">
                <a:solidFill>
                  <a:srgbClr val="333333"/>
                </a:solidFill>
                <a:effectLst/>
                <a:latin typeface="Inter"/>
              </a:rPr>
              <a:t>への準拠が求められる設計に対応しています。</a:t>
            </a:r>
          </a:p>
          <a:p>
            <a:endParaRPr lang="en-US" b="0" i="0" dirty="0">
              <a:solidFill>
                <a:srgbClr val="333333"/>
              </a:solidFill>
              <a:effectLst/>
              <a:latin typeface="Inter"/>
            </a:endParaRPr>
          </a:p>
          <a:p>
            <a:endParaRPr lang="en-US" b="0" i="0" dirty="0">
              <a:solidFill>
                <a:srgbClr val="333333"/>
              </a:solidFill>
              <a:effectLst/>
              <a:latin typeface="Inter"/>
            </a:endParaRPr>
          </a:p>
          <a:p>
            <a:r>
              <a:rPr lang="en-US" b="0" i="0" dirty="0">
                <a:solidFill>
                  <a:srgbClr val="333333"/>
                </a:solidFill>
                <a:effectLst/>
                <a:latin typeface="Inter"/>
              </a:rPr>
              <a:t>The </a:t>
            </a:r>
            <a:r>
              <a:rPr lang="en-US" b="0" i="0" u="none" strike="noStrike" dirty="0">
                <a:solidFill>
                  <a:srgbClr val="1D57CC"/>
                </a:solidFill>
                <a:effectLst/>
                <a:latin typeface="Inter"/>
                <a:hlinkClick r:id="rId3"/>
              </a:rPr>
              <a:t>ETAS-Rambus iHSM-64x solution</a:t>
            </a:r>
            <a:r>
              <a:rPr lang="en-US" b="0" i="0" dirty="0">
                <a:solidFill>
                  <a:srgbClr val="333333"/>
                </a:solidFill>
                <a:effectLst/>
                <a:latin typeface="Inter"/>
              </a:rPr>
              <a:t> ports ESCRYPT </a:t>
            </a:r>
            <a:r>
              <a:rPr lang="en-US" b="0" i="0" dirty="0" err="1">
                <a:solidFill>
                  <a:srgbClr val="333333"/>
                </a:solidFill>
                <a:effectLst/>
                <a:latin typeface="Inter"/>
              </a:rPr>
              <a:t>CycurSoC</a:t>
            </a:r>
            <a:r>
              <a:rPr lang="en-US" b="0" i="0" dirty="0">
                <a:solidFill>
                  <a:srgbClr val="333333"/>
                </a:solidFill>
                <a:effectLst/>
                <a:latin typeface="Inter"/>
              </a:rPr>
              <a:t> on the RISC-V-based Rambus RT-64x hardware architecture. </a:t>
            </a:r>
          </a:p>
          <a:p>
            <a:r>
              <a:rPr lang="en-US" b="0" i="0" dirty="0">
                <a:solidFill>
                  <a:srgbClr val="333333"/>
                </a:solidFill>
                <a:effectLst/>
                <a:latin typeface="Inter"/>
              </a:rPr>
              <a:t>The solution is designed with automotive security use cases in mind for a variety applications including ADAS, Infotainment, HPC, </a:t>
            </a:r>
            <a:r>
              <a:rPr lang="en-US" b="0" i="0" dirty="0" err="1">
                <a:solidFill>
                  <a:srgbClr val="333333"/>
                </a:solidFill>
                <a:effectLst/>
                <a:latin typeface="Inter"/>
              </a:rPr>
              <a:t>etelematic</a:t>
            </a:r>
            <a:r>
              <a:rPr lang="en-US" b="0" i="0" dirty="0">
                <a:solidFill>
                  <a:srgbClr val="333333"/>
                </a:solidFill>
                <a:effectLst/>
                <a:latin typeface="Inter"/>
              </a:rPr>
              <a:t> use cases </a:t>
            </a:r>
            <a:r>
              <a:rPr lang="en-US" b="0" i="0" dirty="0" err="1">
                <a:solidFill>
                  <a:srgbClr val="333333"/>
                </a:solidFill>
                <a:effectLst/>
                <a:latin typeface="Inter"/>
              </a:rPr>
              <a:t>etc</a:t>
            </a:r>
            <a:r>
              <a:rPr lang="en-US" b="0" i="0" dirty="0">
                <a:solidFill>
                  <a:srgbClr val="333333"/>
                </a:solidFill>
                <a:effectLst/>
                <a:latin typeface="Inter"/>
              </a:rPr>
              <a:t>…</a:t>
            </a:r>
          </a:p>
          <a:p>
            <a:endParaRPr lang="en-US" b="0" i="0" dirty="0">
              <a:solidFill>
                <a:srgbClr val="333333"/>
              </a:solidFill>
              <a:effectLst/>
              <a:latin typeface="Inter"/>
            </a:endParaRPr>
          </a:p>
          <a:p>
            <a:r>
              <a:rPr lang="en-US" b="0" i="0" dirty="0">
                <a:solidFill>
                  <a:srgbClr val="333333"/>
                </a:solidFill>
                <a:effectLst/>
                <a:latin typeface="Inter"/>
              </a:rPr>
              <a:t>The pre-integrated security solution is CMOS node agnostic, highly secure, and optimized for efficiency with minimal impact on available system resources. </a:t>
            </a:r>
          </a:p>
          <a:p>
            <a:r>
              <a:rPr lang="en-US" b="0" i="0" dirty="0">
                <a:solidFill>
                  <a:srgbClr val="333333"/>
                </a:solidFill>
                <a:effectLst/>
                <a:latin typeface="Inter"/>
              </a:rPr>
              <a:t>It supports open and standardized interfaces like SHE+, AUTOSAR Classic, Adaptive, POSIX and Hypervisor to Host applications. </a:t>
            </a:r>
          </a:p>
          <a:p>
            <a:endParaRPr lang="en-US" b="0" i="0" dirty="0">
              <a:solidFill>
                <a:srgbClr val="333333"/>
              </a:solidFill>
              <a:effectLst/>
              <a:latin typeface="Inter"/>
            </a:endParaRPr>
          </a:p>
          <a:p>
            <a:r>
              <a:rPr lang="en-US" b="0" i="0" dirty="0">
                <a:solidFill>
                  <a:srgbClr val="333333"/>
                </a:solidFill>
                <a:effectLst/>
                <a:latin typeface="Inter"/>
              </a:rPr>
              <a:t>The full HSM stack (hardware silicon IP and software) is a pre-validated, technology-node agnostic, drop-in solution critical to creating a security enclave on next-generation automotive silicon designs requiring ISO 26262 ASIL-B and ISO 21434 CSMS compliance.</a:t>
            </a:r>
          </a:p>
        </p:txBody>
      </p:sp>
      <p:sp>
        <p:nvSpPr>
          <p:cNvPr id="4" name="Slide Number Placeholder 3"/>
          <p:cNvSpPr>
            <a:spLocks noGrp="1"/>
          </p:cNvSpPr>
          <p:nvPr>
            <p:ph type="sldNum" sz="quarter" idx="5"/>
          </p:nvPr>
        </p:nvSpPr>
        <p:spPr/>
        <p:txBody>
          <a:bodyPr/>
          <a:lstStyle/>
          <a:p>
            <a:fld id="{60C43810-F97F-AD4C-834C-2AF960426E8B}" type="slidenum">
              <a:rPr lang="en-US" smtClean="0"/>
              <a:t>12</a:t>
            </a:fld>
            <a:endParaRPr lang="en-US"/>
          </a:p>
        </p:txBody>
      </p:sp>
    </p:spTree>
    <p:extLst>
      <p:ext uri="{BB962C8B-B14F-4D97-AF65-F5344CB8AC3E}">
        <p14:creationId xmlns:p14="http://schemas.microsoft.com/office/powerpoint/2010/main" val="358820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FB703-C7E4-9D10-0253-5D1A9D07A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71E44-7F1C-C8FF-4E28-D6F529B1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FF315-1DD8-3907-EBB1-62F19340E9C5}"/>
              </a:ext>
            </a:extLst>
          </p:cNvPr>
          <p:cNvSpPr>
            <a:spLocks noGrp="1"/>
          </p:cNvSpPr>
          <p:nvPr>
            <p:ph type="body" idx="1"/>
          </p:nvPr>
        </p:nvSpPr>
        <p:spPr/>
        <p:txBody>
          <a:bodyPr/>
          <a:lstStyle/>
          <a:p>
            <a:endParaRPr lang="en-US" b="0" i="0">
              <a:solidFill>
                <a:srgbClr val="333333"/>
              </a:solidFill>
              <a:effectLst/>
              <a:latin typeface="Inter"/>
            </a:endParaRPr>
          </a:p>
        </p:txBody>
      </p:sp>
      <p:sp>
        <p:nvSpPr>
          <p:cNvPr id="4" name="Slide Number Placeholder 3">
            <a:extLst>
              <a:ext uri="{FF2B5EF4-FFF2-40B4-BE49-F238E27FC236}">
                <a16:creationId xmlns:a16="http://schemas.microsoft.com/office/drawing/2014/main" id="{5ED168F0-432C-5213-DC41-C3B1E77B61D9}"/>
              </a:ext>
            </a:extLst>
          </p:cNvPr>
          <p:cNvSpPr>
            <a:spLocks noGrp="1"/>
          </p:cNvSpPr>
          <p:nvPr>
            <p:ph type="sldNum" sz="quarter" idx="5"/>
          </p:nvPr>
        </p:nvSpPr>
        <p:spPr/>
        <p:txBody>
          <a:bodyPr/>
          <a:lstStyle/>
          <a:p>
            <a:fld id="{60C43810-F97F-AD4C-834C-2AF960426E8B}" type="slidenum">
              <a:rPr lang="en-US" smtClean="0"/>
              <a:t>13</a:t>
            </a:fld>
            <a:endParaRPr lang="en-US"/>
          </a:p>
        </p:txBody>
      </p:sp>
    </p:spTree>
    <p:extLst>
      <p:ext uri="{BB962C8B-B14F-4D97-AF65-F5344CB8AC3E}">
        <p14:creationId xmlns:p14="http://schemas.microsoft.com/office/powerpoint/2010/main" val="42286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56329-6D35-9F3B-A3A4-7B1F9C5BA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092E7-5527-B818-C950-99F6001D3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1EC40-4FDD-B62C-1E84-4330B4E585F3}"/>
              </a:ext>
            </a:extLst>
          </p:cNvPr>
          <p:cNvSpPr>
            <a:spLocks noGrp="1"/>
          </p:cNvSpPr>
          <p:nvPr>
            <p:ph type="body" idx="1"/>
          </p:nvPr>
        </p:nvSpPr>
        <p:spPr/>
        <p:txBody>
          <a:bodyPr/>
          <a:lstStyle/>
          <a:p>
            <a:endParaRPr lang="en-US" b="0" i="0">
              <a:solidFill>
                <a:srgbClr val="333333"/>
              </a:solidFill>
              <a:effectLst/>
              <a:latin typeface="Inter"/>
            </a:endParaRPr>
          </a:p>
        </p:txBody>
      </p:sp>
      <p:sp>
        <p:nvSpPr>
          <p:cNvPr id="4" name="Slide Number Placeholder 3">
            <a:extLst>
              <a:ext uri="{FF2B5EF4-FFF2-40B4-BE49-F238E27FC236}">
                <a16:creationId xmlns:a16="http://schemas.microsoft.com/office/drawing/2014/main" id="{968727F4-3C67-5726-6896-FAF8CEACE635}"/>
              </a:ext>
            </a:extLst>
          </p:cNvPr>
          <p:cNvSpPr>
            <a:spLocks noGrp="1"/>
          </p:cNvSpPr>
          <p:nvPr>
            <p:ph type="sldNum" sz="quarter" idx="5"/>
          </p:nvPr>
        </p:nvSpPr>
        <p:spPr/>
        <p:txBody>
          <a:bodyPr/>
          <a:lstStyle/>
          <a:p>
            <a:fld id="{60C43810-F97F-AD4C-834C-2AF960426E8B}" type="slidenum">
              <a:rPr lang="en-US" smtClean="0"/>
              <a:t>15</a:t>
            </a:fld>
            <a:endParaRPr lang="en-US"/>
          </a:p>
        </p:txBody>
      </p:sp>
    </p:spTree>
    <p:extLst>
      <p:ext uri="{BB962C8B-B14F-4D97-AF65-F5344CB8AC3E}">
        <p14:creationId xmlns:p14="http://schemas.microsoft.com/office/powerpoint/2010/main" val="3253443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0025" y="1014414"/>
            <a:ext cx="4343400" cy="2319338"/>
          </a:xfrm>
          <a:prstGeom prst="rect">
            <a:avLst/>
          </a:prstGeom>
        </p:spPr>
        <p:txBody>
          <a:bodyPr>
            <a:noAutofit/>
          </a:bodyPr>
          <a:lstStyle>
            <a:lvl1pPr marL="0" indent="0">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9" name="Text Placeholder 8"/>
          <p:cNvSpPr>
            <a:spLocks noGrp="1"/>
          </p:cNvSpPr>
          <p:nvPr>
            <p:ph type="body" sz="quarter" idx="11" hasCustomPrompt="1"/>
          </p:nvPr>
        </p:nvSpPr>
        <p:spPr>
          <a:xfrm>
            <a:off x="200025" y="4496761"/>
            <a:ext cx="2520950" cy="323744"/>
          </a:xfrm>
          <a:prstGeom prst="rect">
            <a:avLst/>
          </a:prstGeom>
        </p:spPr>
        <p:txBody>
          <a:bodyPr>
            <a:noAutofit/>
          </a:bodyPr>
          <a:lstStyle>
            <a:lvl1pPr marL="0" indent="0">
              <a:buNone/>
              <a:defRPr sz="1400" baseline="0">
                <a:solidFill>
                  <a:schemeClr val="bg2"/>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Date of presentation</a:t>
            </a:r>
          </a:p>
        </p:txBody>
      </p:sp>
      <p:sp>
        <p:nvSpPr>
          <p:cNvPr id="11" name="Text Placeholder 10"/>
          <p:cNvSpPr>
            <a:spLocks noGrp="1"/>
          </p:cNvSpPr>
          <p:nvPr>
            <p:ph type="body" sz="quarter" idx="12" hasCustomPrompt="1"/>
          </p:nvPr>
        </p:nvSpPr>
        <p:spPr>
          <a:xfrm>
            <a:off x="200024" y="3409950"/>
            <a:ext cx="4343400" cy="865255"/>
          </a:xfrm>
          <a:prstGeom prst="rect">
            <a:avLst/>
          </a:prstGeom>
        </p:spPr>
        <p:txBody>
          <a:bodyPr>
            <a:noAutofit/>
          </a:bodyPr>
          <a:lstStyle>
            <a:lvl1pPr marL="0" indent="0">
              <a:buNone/>
              <a:defRPr sz="2000" b="0" i="0">
                <a:solidFill>
                  <a:schemeClr val="bg2"/>
                </a:solidFill>
                <a:latin typeface="Calibri Light" panose="020F0302020204030204" pitchFamily="34" charset="0"/>
                <a:cs typeface="Calibri Light" panose="020F030202020403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Name and title of presenter</a:t>
            </a:r>
          </a:p>
        </p:txBody>
      </p:sp>
    </p:spTree>
    <p:extLst>
      <p:ext uri="{BB962C8B-B14F-4D97-AF65-F5344CB8AC3E}">
        <p14:creationId xmlns:p14="http://schemas.microsoft.com/office/powerpoint/2010/main" val="211615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6_Rambus 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131683" y="1909141"/>
            <a:ext cx="6404477" cy="815009"/>
          </a:xfrm>
          <a:prstGeom prst="rect">
            <a:avLst/>
          </a:prstGeom>
        </p:spPr>
        <p:txBody>
          <a:bodyPr>
            <a:noAutofit/>
          </a:bodyPr>
          <a:lstStyle>
            <a:lvl1pPr marL="0" indent="0">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insert section break</a:t>
            </a:r>
          </a:p>
        </p:txBody>
      </p:sp>
      <p:pic>
        <p:nvPicPr>
          <p:cNvPr id="5" name="Picture 4" descr="Icon&#10;&#10;Description automatically generated">
            <a:extLst>
              <a:ext uri="{FF2B5EF4-FFF2-40B4-BE49-F238E27FC236}">
                <a16:creationId xmlns:a16="http://schemas.microsoft.com/office/drawing/2014/main" id="{440D4161-38F3-14A4-F835-461D99299A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8111" y="1963649"/>
            <a:ext cx="531790" cy="539971"/>
          </a:xfrm>
          <a:prstGeom prst="rect">
            <a:avLst/>
          </a:prstGeom>
        </p:spPr>
      </p:pic>
      <p:pic>
        <p:nvPicPr>
          <p:cNvPr id="8" name="Picture 7" descr="Logo&#10;&#10;Description automatically generated">
            <a:extLst>
              <a:ext uri="{FF2B5EF4-FFF2-40B4-BE49-F238E27FC236}">
                <a16:creationId xmlns:a16="http://schemas.microsoft.com/office/drawing/2014/main" id="{F02E3C2D-E364-53F7-877D-0A6968315603}"/>
              </a:ext>
            </a:extLst>
          </p:cNvPr>
          <p:cNvPicPr>
            <a:picLocks noChangeAspect="1"/>
          </p:cNvPicPr>
          <p:nvPr userDrawn="1"/>
        </p:nvPicPr>
        <p:blipFill>
          <a:blip r:embed="rId4"/>
          <a:stretch>
            <a:fillRect/>
          </a:stretch>
        </p:blipFill>
        <p:spPr>
          <a:xfrm>
            <a:off x="6714667" y="4051754"/>
            <a:ext cx="2229308" cy="663121"/>
          </a:xfrm>
          <a:prstGeom prst="rect">
            <a:avLst/>
          </a:prstGeom>
        </p:spPr>
      </p:pic>
    </p:spTree>
    <p:extLst>
      <p:ext uri="{BB962C8B-B14F-4D97-AF65-F5344CB8AC3E}">
        <p14:creationId xmlns:p14="http://schemas.microsoft.com/office/powerpoint/2010/main" val="164374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Header-Onl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170659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16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2_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A73B7A5-38CE-49BE-D65B-D180B2CAA6ED}"/>
              </a:ext>
            </a:extLst>
          </p:cNvPr>
          <p:cNvSpPr>
            <a:spLocks noGrp="1"/>
          </p:cNvSpPr>
          <p:nvPr>
            <p:ph type="body" sz="quarter" idx="10" hasCustomPrompt="1"/>
          </p:nvPr>
        </p:nvSpPr>
        <p:spPr>
          <a:xfrm>
            <a:off x="200026" y="1014413"/>
            <a:ext cx="4371974" cy="815009"/>
          </a:xfrm>
          <a:prstGeom prst="rect">
            <a:avLst/>
          </a:prstGeom>
        </p:spPr>
        <p:txBody>
          <a:bodyPr>
            <a:noAutofit/>
          </a:bodyPr>
          <a:lstStyle>
            <a:lvl1pPr marL="0" indent="0">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insert section break</a:t>
            </a:r>
          </a:p>
        </p:txBody>
      </p:sp>
      <p:sp>
        <p:nvSpPr>
          <p:cNvPr id="6" name="Rectangle 5">
            <a:extLst>
              <a:ext uri="{FF2B5EF4-FFF2-40B4-BE49-F238E27FC236}">
                <a16:creationId xmlns:a16="http://schemas.microsoft.com/office/drawing/2014/main" id="{34522F5A-3494-A0A5-AF0B-7385CE39587B}"/>
              </a:ext>
            </a:extLst>
          </p:cNvPr>
          <p:cNvSpPr/>
          <p:nvPr userDrawn="1"/>
        </p:nvSpPr>
        <p:spPr>
          <a:xfrm>
            <a:off x="-4011" y="3690068"/>
            <a:ext cx="9144000" cy="10248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600">
              <a:solidFill>
                <a:schemeClr val="tx1"/>
              </a:solidFill>
              <a:latin typeface="Calibri Light" panose="020F0302020204030204" pitchFamily="34" charset="0"/>
              <a:ea typeface="Roboto" panose="02000000000000000000" pitchFamily="2"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77F0D7DC-21C3-8F46-6CB7-62D4DB1DEAE0}"/>
              </a:ext>
            </a:extLst>
          </p:cNvPr>
          <p:cNvCxnSpPr/>
          <p:nvPr userDrawn="1"/>
        </p:nvCxnSpPr>
        <p:spPr>
          <a:xfrm>
            <a:off x="1752600" y="3878712"/>
            <a:ext cx="0" cy="629458"/>
          </a:xfrm>
          <a:prstGeom prst="line">
            <a:avLst/>
          </a:prstGeom>
          <a:solidFill>
            <a:schemeClr val="tx1"/>
          </a:solidFill>
          <a:ln w="25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91E6C623-CC68-92CE-776E-6E4EDCBCA0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7410" y="3914091"/>
            <a:ext cx="531790" cy="539971"/>
          </a:xfrm>
          <a:prstGeom prst="rect">
            <a:avLst/>
          </a:prstGeom>
        </p:spPr>
      </p:pic>
      <p:sp>
        <p:nvSpPr>
          <p:cNvPr id="12" name="Text Placeholder 6">
            <a:extLst>
              <a:ext uri="{FF2B5EF4-FFF2-40B4-BE49-F238E27FC236}">
                <a16:creationId xmlns:a16="http://schemas.microsoft.com/office/drawing/2014/main" id="{172F0B8A-19D7-7A51-3A29-D078D676789C}"/>
              </a:ext>
            </a:extLst>
          </p:cNvPr>
          <p:cNvSpPr>
            <a:spLocks noGrp="1"/>
          </p:cNvSpPr>
          <p:nvPr>
            <p:ph type="body" sz="quarter" idx="11" hasCustomPrompt="1"/>
          </p:nvPr>
        </p:nvSpPr>
        <p:spPr>
          <a:xfrm>
            <a:off x="2209801" y="3961555"/>
            <a:ext cx="6781800" cy="463771"/>
          </a:xfrm>
          <a:prstGeom prst="rect">
            <a:avLst/>
          </a:prstGeom>
        </p:spPr>
        <p:txBody>
          <a:bodyPr>
            <a:noAutofit/>
          </a:bodyPr>
          <a:lstStyle>
            <a:lvl1pPr marL="0" indent="0">
              <a:buNone/>
              <a:defRPr sz="1800">
                <a:solidFill>
                  <a:schemeClr val="bg1"/>
                </a:solidFill>
                <a:latin typeface="+mj-lt"/>
              </a:defRPr>
            </a:lvl1pPr>
          </a:lstStyle>
          <a:p>
            <a:pPr lvl="0"/>
            <a:r>
              <a:rPr lang="en-US"/>
              <a:t>Click to add content</a:t>
            </a:r>
          </a:p>
        </p:txBody>
      </p:sp>
    </p:spTree>
    <p:extLst>
      <p:ext uri="{BB962C8B-B14F-4D97-AF65-F5344CB8AC3E}">
        <p14:creationId xmlns:p14="http://schemas.microsoft.com/office/powerpoint/2010/main" val="424447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0025" y="1014414"/>
            <a:ext cx="4343400" cy="2319338"/>
          </a:xfrm>
          <a:prstGeom prst="rect">
            <a:avLst/>
          </a:prstGeom>
        </p:spPr>
        <p:txBody>
          <a:bodyPr>
            <a:noAutofit/>
          </a:bodyPr>
          <a:lstStyle>
            <a:lvl1pPr marL="0" indent="0">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9" name="Text Placeholder 8"/>
          <p:cNvSpPr>
            <a:spLocks noGrp="1"/>
          </p:cNvSpPr>
          <p:nvPr>
            <p:ph type="body" sz="quarter" idx="11" hasCustomPrompt="1"/>
          </p:nvPr>
        </p:nvSpPr>
        <p:spPr>
          <a:xfrm>
            <a:off x="200025" y="4496761"/>
            <a:ext cx="2520950" cy="323744"/>
          </a:xfrm>
          <a:prstGeom prst="rect">
            <a:avLst/>
          </a:prstGeom>
        </p:spPr>
        <p:txBody>
          <a:bodyPr>
            <a:noAutofit/>
          </a:bodyPr>
          <a:lstStyle>
            <a:lvl1pPr marL="0" indent="0">
              <a:buNone/>
              <a:defRPr sz="1400" baseline="0">
                <a:solidFill>
                  <a:schemeClr val="bg2"/>
                </a:solidFill>
              </a:defRPr>
            </a:lvl1pPr>
            <a:lvl2pPr>
              <a:defRPr sz="1200">
                <a:solidFill>
                  <a:schemeClr val="bg2"/>
                </a:solidFill>
              </a:defRPr>
            </a:lvl2pPr>
            <a:lvl3pPr>
              <a:defRPr sz="1100">
                <a:solidFill>
                  <a:schemeClr val="bg2"/>
                </a:solidFill>
              </a:defRPr>
            </a:lvl3pPr>
            <a:lvl4pPr>
              <a:defRPr sz="1050">
                <a:solidFill>
                  <a:schemeClr val="bg2"/>
                </a:solidFill>
              </a:defRPr>
            </a:lvl4pPr>
            <a:lvl5pPr>
              <a:defRPr sz="1050">
                <a:solidFill>
                  <a:schemeClr val="bg2"/>
                </a:solidFill>
              </a:defRPr>
            </a:lvl5pPr>
          </a:lstStyle>
          <a:p>
            <a:pPr lvl="0"/>
            <a:r>
              <a:rPr lang="en-US"/>
              <a:t>Date of presentation</a:t>
            </a:r>
          </a:p>
        </p:txBody>
      </p:sp>
      <p:sp>
        <p:nvSpPr>
          <p:cNvPr id="11" name="Text Placeholder 10"/>
          <p:cNvSpPr>
            <a:spLocks noGrp="1"/>
          </p:cNvSpPr>
          <p:nvPr>
            <p:ph type="body" sz="quarter" idx="12" hasCustomPrompt="1"/>
          </p:nvPr>
        </p:nvSpPr>
        <p:spPr>
          <a:xfrm>
            <a:off x="200024" y="3409950"/>
            <a:ext cx="4343400" cy="865255"/>
          </a:xfrm>
          <a:prstGeom prst="rect">
            <a:avLst/>
          </a:prstGeom>
        </p:spPr>
        <p:txBody>
          <a:bodyPr>
            <a:noAutofit/>
          </a:bodyPr>
          <a:lstStyle>
            <a:lvl1pPr marL="0" indent="0">
              <a:buNone/>
              <a:defRPr sz="2000" b="0" i="0">
                <a:solidFill>
                  <a:schemeClr val="bg2"/>
                </a:solidFill>
                <a:latin typeface="Calibri Light" panose="020F0302020204030204" pitchFamily="34" charset="0"/>
                <a:cs typeface="Calibri Light" panose="020F030202020403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Name and title of presenter</a:t>
            </a:r>
          </a:p>
        </p:txBody>
      </p:sp>
    </p:spTree>
    <p:extLst>
      <p:ext uri="{BB962C8B-B14F-4D97-AF65-F5344CB8AC3E}">
        <p14:creationId xmlns:p14="http://schemas.microsoft.com/office/powerpoint/2010/main" val="224137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212036" y="768350"/>
            <a:ext cx="8732865" cy="3962400"/>
          </a:xfrm>
        </p:spPr>
        <p:txBody>
          <a:bodyPr/>
          <a:lstStyle>
            <a:lvl1pPr>
              <a:defRPr/>
            </a:lvl1pPr>
            <a:lvl2pPr marL="461951" indent="-231770">
              <a:buSzPct val="80000"/>
              <a:buFont typeface="Arial" charset="0"/>
              <a:buChar char="•"/>
              <a:defRPr/>
            </a:lvl2pPr>
            <a:lvl3pPr marL="692133" indent="-230183">
              <a:buFont typeface="Arial" charset="0"/>
              <a:buChar char="•"/>
              <a:defRPr/>
            </a:lvl3pPr>
            <a:lvl4pPr>
              <a:defRPr/>
            </a:lvl4p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9" name="Title 8"/>
          <p:cNvSpPr>
            <a:spLocks noGrp="1"/>
          </p:cNvSpPr>
          <p:nvPr>
            <p:ph type="title" hasCustomPrompt="1"/>
          </p:nvPr>
        </p:nvSpPr>
        <p:spPr>
          <a:xfrm>
            <a:off x="212036" y="177747"/>
            <a:ext cx="8719930" cy="403280"/>
          </a:xfrm>
        </p:spPr>
        <p:txBody>
          <a:bodyPr/>
          <a:lstStyle/>
          <a:p>
            <a:r>
              <a:rPr lang="en-US"/>
              <a:t>Click to Edit Title</a:t>
            </a:r>
          </a:p>
        </p:txBody>
      </p:sp>
    </p:spTree>
    <p:extLst>
      <p:ext uri="{BB962C8B-B14F-4D97-AF65-F5344CB8AC3E}">
        <p14:creationId xmlns:p14="http://schemas.microsoft.com/office/powerpoint/2010/main" val="59374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Layout with Sub-Header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212698" y="1105548"/>
            <a:ext cx="8732865" cy="3599802"/>
          </a:xfrm>
        </p:spPr>
        <p:txBody>
          <a:bodyPr>
            <a:noAutofit/>
          </a:bodyPr>
          <a:lstStyle>
            <a:lvl1pPr>
              <a:defRPr sz="1800"/>
            </a:lvl1pPr>
            <a:lvl2pPr>
              <a:defRPr sz="1600"/>
            </a:lvl2pPr>
            <a:lvl3pPr>
              <a:defRPr sz="1400"/>
            </a:lvl3pPr>
            <a:lvl4pPr>
              <a:defRPr sz="1200"/>
            </a:lvl4p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9" name="Title 8"/>
          <p:cNvSpPr>
            <a:spLocks noGrp="1"/>
          </p:cNvSpPr>
          <p:nvPr>
            <p:ph type="title" hasCustomPrompt="1"/>
          </p:nvPr>
        </p:nvSpPr>
        <p:spPr>
          <a:xfrm>
            <a:off x="212036" y="177747"/>
            <a:ext cx="8719930" cy="403279"/>
          </a:xfrm>
        </p:spPr>
        <p:txBody>
          <a:bodyPr>
            <a:noAutofit/>
          </a:bodyPr>
          <a:lstStyle/>
          <a:p>
            <a:r>
              <a:rPr lang="en-US"/>
              <a:t>Click to Edit Title</a:t>
            </a:r>
          </a:p>
        </p:txBody>
      </p:sp>
      <p:sp>
        <p:nvSpPr>
          <p:cNvPr id="3" name="Text Placeholder 2"/>
          <p:cNvSpPr>
            <a:spLocks noGrp="1"/>
          </p:cNvSpPr>
          <p:nvPr>
            <p:ph type="body" sz="quarter" idx="11" hasCustomPrompt="1"/>
          </p:nvPr>
        </p:nvSpPr>
        <p:spPr>
          <a:xfrm>
            <a:off x="212698" y="672160"/>
            <a:ext cx="8716963" cy="342254"/>
          </a:xfrm>
        </p:spPr>
        <p:txBody>
          <a:bodyPr wrap="square" lIns="91440" tIns="0" rIns="0" bIns="0">
            <a:noAutofit/>
          </a:bodyPr>
          <a:lstStyle>
            <a:lvl1pPr marL="0" indent="0">
              <a:lnSpc>
                <a:spcPct val="100000"/>
              </a:lnSpc>
              <a:spcBef>
                <a:spcPts val="0"/>
              </a:spcBef>
              <a:buNone/>
              <a:defRPr sz="1800" baseline="0"/>
            </a:lvl1pPr>
          </a:lstStyle>
          <a:p>
            <a:pPr lvl="0"/>
            <a:r>
              <a:rPr lang="en-US"/>
              <a:t>Click to add </a:t>
            </a:r>
            <a:r>
              <a:rPr lang="en-US" err="1"/>
              <a:t>subheader</a:t>
            </a:r>
            <a:endParaRPr lang="en-US"/>
          </a:p>
        </p:txBody>
      </p:sp>
    </p:spTree>
    <p:extLst>
      <p:ext uri="{BB962C8B-B14F-4D97-AF65-F5344CB8AC3E}">
        <p14:creationId xmlns:p14="http://schemas.microsoft.com/office/powerpoint/2010/main" val="390603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Layout with Take Away Statemen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212698" y="768351"/>
            <a:ext cx="8732865" cy="3133724"/>
          </a:xfrm>
        </p:spPr>
        <p:txBody>
          <a:bodyPr>
            <a:noAutofit/>
          </a:bodyPr>
          <a:lstStyle>
            <a:lvl1pPr>
              <a:defRPr b="0" i="0">
                <a:latin typeface="Calibri Light" charset="0"/>
                <a:ea typeface="Calibri Light" charset="0"/>
                <a:cs typeface="Calibri Light" charset="0"/>
              </a:defRPr>
            </a:lvl1pPr>
            <a:lvl2pPr>
              <a:defRPr b="0" i="0">
                <a:latin typeface="Calibri Light" charset="0"/>
                <a:ea typeface="Calibri Light" charset="0"/>
                <a:cs typeface="Calibri Light" charset="0"/>
              </a:defRPr>
            </a:lvl2pPr>
            <a:lvl3pPr>
              <a:defRPr b="0" i="0">
                <a:latin typeface="Calibri Light" charset="0"/>
                <a:ea typeface="Calibri Light" charset="0"/>
                <a:cs typeface="Calibri Light" charset="0"/>
              </a:defRPr>
            </a:lvl3pPr>
            <a:lvl4pPr>
              <a:defRPr b="0" i="0">
                <a:latin typeface="Calibri Light" charset="0"/>
                <a:ea typeface="Calibri Light" charset="0"/>
                <a:cs typeface="Calibri Light" charset="0"/>
              </a:defRPr>
            </a:lvl4p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9" name="Title 8"/>
          <p:cNvSpPr>
            <a:spLocks noGrp="1"/>
          </p:cNvSpPr>
          <p:nvPr>
            <p:ph type="title" hasCustomPrompt="1"/>
          </p:nvPr>
        </p:nvSpPr>
        <p:spPr/>
        <p:txBody>
          <a:bodyPr>
            <a:noAutofit/>
          </a:bodyPr>
          <a:lstStyle>
            <a:lvl1pPr>
              <a:defRPr b="0" i="0">
                <a:latin typeface="Calibri Light" charset="0"/>
                <a:ea typeface="Calibri Light" charset="0"/>
                <a:cs typeface="Calibri Light" charset="0"/>
              </a:defRPr>
            </a:lvl1pPr>
          </a:lstStyle>
          <a:p>
            <a:r>
              <a:rPr lang="en-US"/>
              <a:t>Click to Edit Title</a:t>
            </a:r>
          </a:p>
        </p:txBody>
      </p:sp>
      <p:sp>
        <p:nvSpPr>
          <p:cNvPr id="5" name="Rectangle 4">
            <a:extLst>
              <a:ext uri="{FF2B5EF4-FFF2-40B4-BE49-F238E27FC236}">
                <a16:creationId xmlns:a16="http://schemas.microsoft.com/office/drawing/2014/main" id="{1DBE2621-3F0B-F01D-B428-E45F49BA1A03}"/>
              </a:ext>
            </a:extLst>
          </p:cNvPr>
          <p:cNvSpPr/>
          <p:nvPr userDrawn="1"/>
        </p:nvSpPr>
        <p:spPr>
          <a:xfrm>
            <a:off x="-4011" y="3902075"/>
            <a:ext cx="9144000" cy="8228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600">
              <a:solidFill>
                <a:schemeClr val="tx1"/>
              </a:solidFill>
              <a:latin typeface="Calibri Light" panose="020F0302020204030204" pitchFamily="34" charset="0"/>
              <a:ea typeface="Roboto" panose="02000000000000000000" pitchFamily="2" charset="0"/>
              <a:cs typeface="Calibri Light" panose="020F0302020204030204" pitchFamily="34" charset="0"/>
            </a:endParaRPr>
          </a:p>
        </p:txBody>
      </p:sp>
      <p:sp>
        <p:nvSpPr>
          <p:cNvPr id="7" name="Text Placeholder 2">
            <a:extLst>
              <a:ext uri="{FF2B5EF4-FFF2-40B4-BE49-F238E27FC236}">
                <a16:creationId xmlns:a16="http://schemas.microsoft.com/office/drawing/2014/main" id="{3689ECC7-3D54-E3D3-BA43-3502BAEA71CE}"/>
              </a:ext>
            </a:extLst>
          </p:cNvPr>
          <p:cNvSpPr>
            <a:spLocks noGrp="1"/>
          </p:cNvSpPr>
          <p:nvPr>
            <p:ph type="body" sz="quarter" idx="11" hasCustomPrompt="1"/>
          </p:nvPr>
        </p:nvSpPr>
        <p:spPr>
          <a:xfrm>
            <a:off x="212698" y="4132632"/>
            <a:ext cx="8716963" cy="583693"/>
          </a:xfrm>
        </p:spPr>
        <p:txBody>
          <a:bodyPr>
            <a:normAutofit/>
          </a:bodyPr>
          <a:lstStyle>
            <a:lvl1pPr marL="0" indent="0" algn="ctr">
              <a:buNone/>
              <a:defRPr sz="1800" b="0" i="0">
                <a:solidFill>
                  <a:schemeClr val="bg1"/>
                </a:solidFill>
                <a:latin typeface="Calibri Light" charset="0"/>
                <a:ea typeface="Calibri Light" charset="0"/>
                <a:cs typeface="Calibri Light" charset="0"/>
              </a:defRPr>
            </a:lvl1pPr>
          </a:lstStyle>
          <a:p>
            <a:pPr lvl="0"/>
            <a:r>
              <a:rPr lang="en-US"/>
              <a:t>Click to add take-away statement</a:t>
            </a:r>
          </a:p>
        </p:txBody>
      </p:sp>
    </p:spTree>
    <p:extLst>
      <p:ext uri="{BB962C8B-B14F-4D97-AF65-F5344CB8AC3E}">
        <p14:creationId xmlns:p14="http://schemas.microsoft.com/office/powerpoint/2010/main" val="84671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lumn Layou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14685" y="768351"/>
            <a:ext cx="4273164" cy="3962399"/>
          </a:xfrm>
        </p:spPr>
        <p:txBody>
          <a:bodyPr>
            <a:noAutofit/>
          </a:bodyPr>
          <a:lstStyle>
            <a:lvl1pPr>
              <a:defRPr sz="1800" b="0" i="0">
                <a:latin typeface="Calibri Light" charset="0"/>
                <a:ea typeface="Calibri Light" charset="0"/>
                <a:cs typeface="Calibri Light" charset="0"/>
              </a:defRPr>
            </a:lvl1pPr>
            <a:lvl2pPr marL="461951" indent="-231770">
              <a:buSzPct val="80000"/>
              <a:buFont typeface="Arial" charset="0"/>
              <a:buChar char="•"/>
              <a:defRPr sz="1600" b="0" i="0">
                <a:latin typeface="Calibri Light" charset="0"/>
                <a:ea typeface="Calibri Light" charset="0"/>
                <a:cs typeface="Calibri Light" charset="0"/>
              </a:defRPr>
            </a:lvl2pPr>
            <a:lvl3pPr>
              <a:defRPr sz="140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 bullets</a:t>
            </a:r>
          </a:p>
          <a:p>
            <a:pPr lvl="2"/>
            <a:r>
              <a:rPr lang="en-US"/>
              <a:t>Third level bullets</a:t>
            </a:r>
          </a:p>
          <a:p>
            <a:pPr lvl="3"/>
            <a:r>
              <a:rPr lang="en-US"/>
              <a:t>Fourth level bullets</a:t>
            </a:r>
          </a:p>
        </p:txBody>
      </p:sp>
      <p:sp>
        <p:nvSpPr>
          <p:cNvPr id="4" name="Content Placeholder 3"/>
          <p:cNvSpPr>
            <a:spLocks noGrp="1"/>
          </p:cNvSpPr>
          <p:nvPr>
            <p:ph sz="half" idx="2" hasCustomPrompt="1"/>
          </p:nvPr>
        </p:nvSpPr>
        <p:spPr>
          <a:xfrm>
            <a:off x="4648201" y="768351"/>
            <a:ext cx="4291760" cy="3962399"/>
          </a:xfrm>
        </p:spPr>
        <p:txBody>
          <a:bodyPr>
            <a:noAutofit/>
          </a:bodyPr>
          <a:lstStyle>
            <a:lvl1pPr>
              <a:defRPr sz="1800" b="0" i="0" baseline="0">
                <a:latin typeface="Calibri Light" charset="0"/>
                <a:ea typeface="Calibri Light" charset="0"/>
                <a:cs typeface="Calibri Light" charset="0"/>
              </a:defRPr>
            </a:lvl1pPr>
            <a:lvl2pPr marL="461951" indent="-231770">
              <a:buSzPct val="80000"/>
              <a:buFont typeface="Arial" charset="0"/>
              <a:buChar char="•"/>
              <a:defRPr sz="1600" b="0" i="0">
                <a:latin typeface="Calibri Light" charset="0"/>
                <a:ea typeface="Calibri Light" charset="0"/>
                <a:cs typeface="Calibri Light" charset="0"/>
              </a:defRPr>
            </a:lvl2pPr>
            <a:lvl3pPr>
              <a:defRPr sz="140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 bullets</a:t>
            </a:r>
          </a:p>
          <a:p>
            <a:pPr lvl="2"/>
            <a:r>
              <a:rPr lang="en-US"/>
              <a:t>Third level bullets</a:t>
            </a:r>
          </a:p>
          <a:p>
            <a:pPr lvl="3"/>
            <a:r>
              <a:rPr lang="en-US"/>
              <a:t>Fourth level bullets</a:t>
            </a:r>
          </a:p>
        </p:txBody>
      </p:sp>
      <p:sp>
        <p:nvSpPr>
          <p:cNvPr id="2" name="Title 1"/>
          <p:cNvSpPr>
            <a:spLocks noGrp="1"/>
          </p:cNvSpPr>
          <p:nvPr>
            <p:ph type="title" hasCustomPrompt="1"/>
          </p:nvPr>
        </p:nvSpPr>
        <p:spPr/>
        <p:txBody>
          <a:bodyPr>
            <a:noAutofit/>
          </a:bodyPr>
          <a:lstStyle>
            <a:lvl1pPr>
              <a:defRPr b="0" i="0">
                <a:latin typeface="Calibri Light" charset="0"/>
                <a:ea typeface="Calibri Light" charset="0"/>
                <a:cs typeface="Calibri Light" charset="0"/>
              </a:defRPr>
            </a:lvl1pPr>
          </a:lstStyle>
          <a:p>
            <a:r>
              <a:rPr lang="en-US"/>
              <a:t>Click to Edit Title</a:t>
            </a:r>
          </a:p>
        </p:txBody>
      </p:sp>
    </p:spTree>
    <p:extLst>
      <p:ext uri="{BB962C8B-B14F-4D97-AF65-F5344CB8AC3E}">
        <p14:creationId xmlns:p14="http://schemas.microsoft.com/office/powerpoint/2010/main" val="113467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lumn Layout with Subhead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14685" y="1110833"/>
            <a:ext cx="4273164" cy="3594517"/>
          </a:xfrm>
        </p:spPr>
        <p:txBody>
          <a:bodyPr>
            <a:noAutofit/>
          </a:bodyPr>
          <a:lstStyle>
            <a:lvl1pPr>
              <a:defRPr sz="1800" b="0" i="0">
                <a:latin typeface="Calibri Light" charset="0"/>
                <a:ea typeface="Calibri Light" charset="0"/>
                <a:cs typeface="Calibri Light" charset="0"/>
              </a:defRPr>
            </a:lvl1pPr>
            <a:lvl2pPr marL="461951" indent="-231770">
              <a:buSzPct val="80000"/>
              <a:buFont typeface="Arial" charset="0"/>
              <a:buChar char="•"/>
              <a:defRPr sz="1600" b="0" i="0">
                <a:latin typeface="Calibri Light" charset="0"/>
                <a:ea typeface="Calibri Light" charset="0"/>
                <a:cs typeface="Calibri Light" charset="0"/>
              </a:defRPr>
            </a:lvl2pPr>
            <a:lvl3pPr>
              <a:defRPr sz="140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 bullets</a:t>
            </a:r>
          </a:p>
          <a:p>
            <a:pPr lvl="2"/>
            <a:r>
              <a:rPr lang="en-US"/>
              <a:t>Third level bullets</a:t>
            </a:r>
          </a:p>
          <a:p>
            <a:pPr lvl="3"/>
            <a:r>
              <a:rPr lang="en-US"/>
              <a:t>Fourth level bullets</a:t>
            </a:r>
          </a:p>
        </p:txBody>
      </p:sp>
      <p:sp>
        <p:nvSpPr>
          <p:cNvPr id="4" name="Content Placeholder 3"/>
          <p:cNvSpPr>
            <a:spLocks noGrp="1"/>
          </p:cNvSpPr>
          <p:nvPr>
            <p:ph sz="half" idx="2" hasCustomPrompt="1"/>
          </p:nvPr>
        </p:nvSpPr>
        <p:spPr>
          <a:xfrm>
            <a:off x="4648201" y="1110833"/>
            <a:ext cx="4291760" cy="3594517"/>
          </a:xfrm>
        </p:spPr>
        <p:txBody>
          <a:bodyPr>
            <a:noAutofit/>
          </a:bodyPr>
          <a:lstStyle>
            <a:lvl1pPr>
              <a:defRPr sz="1800" b="0" i="0" baseline="0">
                <a:latin typeface="Calibri Light" charset="0"/>
                <a:ea typeface="Calibri Light" charset="0"/>
                <a:cs typeface="Calibri Light" charset="0"/>
              </a:defRPr>
            </a:lvl1pPr>
            <a:lvl2pPr marL="461951" indent="-231770">
              <a:buSzPct val="80000"/>
              <a:buFont typeface="Arial" charset="0"/>
              <a:buChar char="•"/>
              <a:defRPr sz="1600" b="0" i="0">
                <a:latin typeface="Calibri Light" charset="0"/>
                <a:ea typeface="Calibri Light" charset="0"/>
                <a:cs typeface="Calibri Light" charset="0"/>
              </a:defRPr>
            </a:lvl2pPr>
            <a:lvl3pPr>
              <a:defRPr sz="140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 bullets</a:t>
            </a:r>
          </a:p>
          <a:p>
            <a:pPr lvl="2"/>
            <a:r>
              <a:rPr lang="en-US"/>
              <a:t>Third level bullets</a:t>
            </a:r>
          </a:p>
          <a:p>
            <a:pPr lvl="3"/>
            <a:r>
              <a:rPr lang="en-US"/>
              <a:t>Fourth level bullets</a:t>
            </a:r>
          </a:p>
        </p:txBody>
      </p:sp>
      <p:sp>
        <p:nvSpPr>
          <p:cNvPr id="2" name="Title 1"/>
          <p:cNvSpPr>
            <a:spLocks noGrp="1"/>
          </p:cNvSpPr>
          <p:nvPr>
            <p:ph type="title" hasCustomPrompt="1"/>
          </p:nvPr>
        </p:nvSpPr>
        <p:spPr>
          <a:xfrm>
            <a:off x="212036" y="177747"/>
            <a:ext cx="8719930" cy="403279"/>
          </a:xfrm>
        </p:spPr>
        <p:txBody>
          <a:bodyPr>
            <a:noAutofit/>
          </a:bodyPr>
          <a:lstStyle>
            <a:lvl1pPr>
              <a:defRPr b="0" i="0">
                <a:latin typeface="Calibri Light" charset="0"/>
                <a:ea typeface="Calibri Light" charset="0"/>
                <a:cs typeface="Calibri Light" charset="0"/>
              </a:defRPr>
            </a:lvl1pPr>
          </a:lstStyle>
          <a:p>
            <a:r>
              <a:rPr lang="en-US"/>
              <a:t>Click to Edit Title</a:t>
            </a:r>
          </a:p>
        </p:txBody>
      </p:sp>
      <p:sp>
        <p:nvSpPr>
          <p:cNvPr id="5" name="Text Placeholder 2"/>
          <p:cNvSpPr>
            <a:spLocks noGrp="1"/>
          </p:cNvSpPr>
          <p:nvPr>
            <p:ph type="body" sz="quarter" idx="11" hasCustomPrompt="1"/>
          </p:nvPr>
        </p:nvSpPr>
        <p:spPr>
          <a:xfrm>
            <a:off x="212698" y="677446"/>
            <a:ext cx="8716963" cy="336967"/>
          </a:xfrm>
        </p:spPr>
        <p:txBody>
          <a:bodyPr wrap="square" lIns="91440" tIns="0" rIns="0" bIns="0">
            <a:noAutofit/>
          </a:bodyPr>
          <a:lstStyle>
            <a:lvl1pPr marL="0" indent="0">
              <a:lnSpc>
                <a:spcPct val="100000"/>
              </a:lnSpc>
              <a:spcBef>
                <a:spcPts val="0"/>
              </a:spcBef>
              <a:buNone/>
              <a:defRPr sz="1800" baseline="0"/>
            </a:lvl1pPr>
          </a:lstStyle>
          <a:p>
            <a:pPr lvl="0"/>
            <a:r>
              <a:rPr lang="en-US"/>
              <a:t>Click to add subheader</a:t>
            </a:r>
          </a:p>
        </p:txBody>
      </p:sp>
    </p:spTree>
    <p:extLst>
      <p:ext uri="{BB962C8B-B14F-4D97-AF65-F5344CB8AC3E}">
        <p14:creationId xmlns:p14="http://schemas.microsoft.com/office/powerpoint/2010/main" val="61973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212036" y="756497"/>
            <a:ext cx="8732865" cy="3962400"/>
          </a:xfrm>
        </p:spPr>
        <p:txBody>
          <a:bodyPr/>
          <a:lstStyle>
            <a:lvl1pPr>
              <a:defRPr sz="1800"/>
            </a:lvl1pPr>
            <a:lvl2pPr marL="461951" indent="-231770">
              <a:buSzPct val="80000"/>
              <a:buFont typeface="Arial" charset="0"/>
              <a:buChar char="•"/>
              <a:defRPr sz="1600"/>
            </a:lvl2pPr>
            <a:lvl3pPr marL="692133" indent="-230183">
              <a:buFont typeface="Arial" charset="0"/>
              <a:buChar char="•"/>
              <a:defRPr sz="1400"/>
            </a:lvl3pPr>
            <a:lvl4pPr>
              <a:defRPr sz="1200"/>
            </a:lvl4p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9" name="Title 8"/>
          <p:cNvSpPr>
            <a:spLocks noGrp="1"/>
          </p:cNvSpPr>
          <p:nvPr>
            <p:ph type="title" hasCustomPrompt="1"/>
          </p:nvPr>
        </p:nvSpPr>
        <p:spPr>
          <a:xfrm>
            <a:off x="212036" y="177747"/>
            <a:ext cx="8719930" cy="403280"/>
          </a:xfrm>
        </p:spPr>
        <p:txBody>
          <a:bodyPr/>
          <a:lstStyle/>
          <a:p>
            <a:r>
              <a:rPr lang="en-US"/>
              <a:t>Click to Edit Title</a:t>
            </a:r>
          </a:p>
        </p:txBody>
      </p:sp>
    </p:spTree>
    <p:extLst>
      <p:ext uri="{BB962C8B-B14F-4D97-AF65-F5344CB8AC3E}">
        <p14:creationId xmlns:p14="http://schemas.microsoft.com/office/powerpoint/2010/main" val="45231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hree Column Layou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190621" y="742951"/>
            <a:ext cx="2773363"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5" name="Title 4"/>
          <p:cNvSpPr>
            <a:spLocks noGrp="1"/>
          </p:cNvSpPr>
          <p:nvPr>
            <p:ph type="title" hasCustomPrompt="1"/>
          </p:nvPr>
        </p:nvSpPr>
        <p:spPr/>
        <p:txBody>
          <a:bodyPr>
            <a:noAutofit/>
          </a:bodyPr>
          <a:lstStyle/>
          <a:p>
            <a:r>
              <a:rPr lang="en-US"/>
              <a:t>Click to Edit Title</a:t>
            </a:r>
          </a:p>
        </p:txBody>
      </p:sp>
      <p:sp>
        <p:nvSpPr>
          <p:cNvPr id="7" name="Content Placeholder 2"/>
          <p:cNvSpPr>
            <a:spLocks noGrp="1"/>
          </p:cNvSpPr>
          <p:nvPr>
            <p:ph sz="half" idx="10" hasCustomPrompt="1"/>
          </p:nvPr>
        </p:nvSpPr>
        <p:spPr>
          <a:xfrm>
            <a:off x="6172201" y="742951"/>
            <a:ext cx="2773363"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1" hasCustomPrompt="1"/>
          </p:nvPr>
        </p:nvSpPr>
        <p:spPr>
          <a:xfrm>
            <a:off x="209042" y="742951"/>
            <a:ext cx="2773363"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208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hree Column Layou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197226" y="1340644"/>
            <a:ext cx="2762250" cy="3364707"/>
          </a:xfrm>
          <a:ln w="25400">
            <a:solidFill>
              <a:schemeClr val="accent1"/>
            </a:solidFill>
          </a:ln>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5" name="Title 4"/>
          <p:cNvSpPr>
            <a:spLocks noGrp="1"/>
          </p:cNvSpPr>
          <p:nvPr>
            <p:ph type="title" hasCustomPrompt="1"/>
          </p:nvPr>
        </p:nvSpPr>
        <p:spPr/>
        <p:txBody>
          <a:bodyPr>
            <a:noAutofit/>
          </a:bodyPr>
          <a:lstStyle/>
          <a:p>
            <a:r>
              <a:rPr lang="en-US"/>
              <a:t>Click to Edit Title</a:t>
            </a:r>
          </a:p>
        </p:txBody>
      </p:sp>
      <p:sp>
        <p:nvSpPr>
          <p:cNvPr id="8" name="Content Placeholder 2"/>
          <p:cNvSpPr>
            <a:spLocks noGrp="1"/>
          </p:cNvSpPr>
          <p:nvPr>
            <p:ph sz="half" idx="11" hasCustomPrompt="1"/>
          </p:nvPr>
        </p:nvSpPr>
        <p:spPr>
          <a:xfrm>
            <a:off x="209041" y="1340644"/>
            <a:ext cx="2765934" cy="3364707"/>
          </a:xfrm>
          <a:ln w="25400">
            <a:solidFill>
              <a:schemeClr val="accent1">
                <a:lumMod val="75000"/>
              </a:schemeClr>
            </a:solidFill>
          </a:ln>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58A3170-E812-0D43-9BC9-97DAD9F8B31D}"/>
              </a:ext>
            </a:extLst>
          </p:cNvPr>
          <p:cNvSpPr>
            <a:spLocks noGrp="1"/>
          </p:cNvSpPr>
          <p:nvPr>
            <p:ph sz="quarter" idx="12"/>
          </p:nvPr>
        </p:nvSpPr>
        <p:spPr>
          <a:xfrm>
            <a:off x="200026" y="888206"/>
            <a:ext cx="2788443" cy="452438"/>
          </a:xfrm>
          <a:solidFill>
            <a:schemeClr val="accent1">
              <a:lumMod val="75000"/>
            </a:schemeClr>
          </a:solidFill>
          <a:ln w="25400">
            <a:noFill/>
          </a:ln>
        </p:spPr>
        <p:txBody>
          <a:bodyPr anchor="ctr"/>
          <a:lstStyle>
            <a:lvl1pPr marL="0" indent="0" algn="ctr">
              <a:buNone/>
              <a:defRPr sz="1800">
                <a:solidFill>
                  <a:schemeClr val="bg1"/>
                </a:solidFill>
              </a:defRPr>
            </a:lvl1pPr>
            <a:lvl2pPr marL="230182" indent="0">
              <a:buNone/>
              <a:defRPr>
                <a:solidFill>
                  <a:schemeClr val="bg1"/>
                </a:solidFill>
              </a:defRPr>
            </a:lvl2pPr>
            <a:lvl3pPr marL="461951" indent="0">
              <a:buNone/>
              <a:defRPr>
                <a:solidFill>
                  <a:schemeClr val="bg1"/>
                </a:solidFill>
              </a:defRPr>
            </a:lvl3pPr>
            <a:lvl4pPr marL="692133" indent="0">
              <a:buNone/>
              <a:defRPr>
                <a:solidFill>
                  <a:schemeClr val="bg1"/>
                </a:solidFill>
              </a:defRPr>
            </a:lvl4pPr>
            <a:lvl5pPr marL="914377" indent="0">
              <a:buNone/>
              <a:defRPr>
                <a:solidFill>
                  <a:schemeClr val="bg1"/>
                </a:solidFill>
              </a:defRPr>
            </a:lvl5pPr>
          </a:lstStyle>
          <a:p>
            <a:pPr lvl="0"/>
            <a:r>
              <a:rPr lang="en-US"/>
              <a:t>Edit Master text styles</a:t>
            </a:r>
          </a:p>
        </p:txBody>
      </p:sp>
      <p:sp>
        <p:nvSpPr>
          <p:cNvPr id="9" name="Content Placeholder 5">
            <a:extLst>
              <a:ext uri="{FF2B5EF4-FFF2-40B4-BE49-F238E27FC236}">
                <a16:creationId xmlns:a16="http://schemas.microsoft.com/office/drawing/2014/main" id="{6751B834-1A90-E346-B317-12373CC741FA}"/>
              </a:ext>
            </a:extLst>
          </p:cNvPr>
          <p:cNvSpPr>
            <a:spLocks noGrp="1"/>
          </p:cNvSpPr>
          <p:nvPr>
            <p:ph sz="quarter" idx="13"/>
          </p:nvPr>
        </p:nvSpPr>
        <p:spPr>
          <a:xfrm>
            <a:off x="3185319" y="888206"/>
            <a:ext cx="2787935" cy="452438"/>
          </a:xfrm>
          <a:solidFill>
            <a:schemeClr val="accent1"/>
          </a:solidFill>
          <a:ln w="12700">
            <a:noFill/>
          </a:ln>
        </p:spPr>
        <p:txBody>
          <a:bodyPr anchor="ctr"/>
          <a:lstStyle>
            <a:lvl1pPr marL="0" indent="0" algn="ctr">
              <a:buNone/>
              <a:defRPr sz="1800">
                <a:solidFill>
                  <a:schemeClr val="bg1"/>
                </a:solidFill>
              </a:defRPr>
            </a:lvl1pPr>
            <a:lvl2pPr marL="230182" indent="0">
              <a:buNone/>
              <a:defRPr>
                <a:solidFill>
                  <a:schemeClr val="bg1"/>
                </a:solidFill>
              </a:defRPr>
            </a:lvl2pPr>
            <a:lvl3pPr marL="461951" indent="0">
              <a:buNone/>
              <a:defRPr>
                <a:solidFill>
                  <a:schemeClr val="bg1"/>
                </a:solidFill>
              </a:defRPr>
            </a:lvl3pPr>
            <a:lvl4pPr marL="692133" indent="0">
              <a:buNone/>
              <a:defRPr>
                <a:solidFill>
                  <a:schemeClr val="bg1"/>
                </a:solidFill>
              </a:defRPr>
            </a:lvl4pPr>
            <a:lvl5pPr marL="914377" indent="0">
              <a:buNone/>
              <a:defRPr>
                <a:solidFill>
                  <a:schemeClr val="bg1"/>
                </a:solidFill>
              </a:defRPr>
            </a:lvl5pPr>
          </a:lstStyle>
          <a:p>
            <a:pPr lvl="0"/>
            <a:r>
              <a:rPr lang="en-US"/>
              <a:t>Edit Master text styles</a:t>
            </a:r>
          </a:p>
        </p:txBody>
      </p:sp>
      <p:sp>
        <p:nvSpPr>
          <p:cNvPr id="2" name="Content Placeholder 2">
            <a:extLst>
              <a:ext uri="{FF2B5EF4-FFF2-40B4-BE49-F238E27FC236}">
                <a16:creationId xmlns:a16="http://schemas.microsoft.com/office/drawing/2014/main" id="{6FFBDA24-2EC4-A6E9-B803-AB5C77CAE76F}"/>
              </a:ext>
            </a:extLst>
          </p:cNvPr>
          <p:cNvSpPr>
            <a:spLocks noGrp="1"/>
          </p:cNvSpPr>
          <p:nvPr>
            <p:ph sz="half" idx="15" hasCustomPrompt="1"/>
          </p:nvPr>
        </p:nvSpPr>
        <p:spPr>
          <a:xfrm>
            <a:off x="6182797" y="1340644"/>
            <a:ext cx="2762250" cy="3364707"/>
          </a:xfrm>
          <a:ln w="25400">
            <a:solidFill>
              <a:schemeClr val="accent1">
                <a:lumMod val="60000"/>
                <a:lumOff val="40000"/>
              </a:schemeClr>
            </a:solidFill>
          </a:ln>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4" name="Content Placeholder 5">
            <a:extLst>
              <a:ext uri="{FF2B5EF4-FFF2-40B4-BE49-F238E27FC236}">
                <a16:creationId xmlns:a16="http://schemas.microsoft.com/office/drawing/2014/main" id="{A9E03A13-AEDF-0C40-DBF7-A022238DEB38}"/>
              </a:ext>
            </a:extLst>
          </p:cNvPr>
          <p:cNvSpPr>
            <a:spLocks noGrp="1"/>
          </p:cNvSpPr>
          <p:nvPr>
            <p:ph sz="quarter" idx="16"/>
          </p:nvPr>
        </p:nvSpPr>
        <p:spPr>
          <a:xfrm>
            <a:off x="6170890" y="888206"/>
            <a:ext cx="2787935" cy="452438"/>
          </a:xfrm>
          <a:solidFill>
            <a:schemeClr val="tx2">
              <a:lumMod val="60000"/>
              <a:lumOff val="40000"/>
            </a:schemeClr>
          </a:solidFill>
          <a:ln w="12700">
            <a:noFill/>
          </a:ln>
        </p:spPr>
        <p:txBody>
          <a:bodyPr anchor="ctr"/>
          <a:lstStyle>
            <a:lvl1pPr marL="0" indent="0" algn="ctr">
              <a:buNone/>
              <a:defRPr sz="1800">
                <a:solidFill>
                  <a:schemeClr val="bg1"/>
                </a:solidFill>
              </a:defRPr>
            </a:lvl1pPr>
            <a:lvl2pPr marL="230182" indent="0">
              <a:buNone/>
              <a:defRPr>
                <a:solidFill>
                  <a:schemeClr val="bg1"/>
                </a:solidFill>
              </a:defRPr>
            </a:lvl2pPr>
            <a:lvl3pPr marL="461951" indent="0">
              <a:buNone/>
              <a:defRPr>
                <a:solidFill>
                  <a:schemeClr val="bg1"/>
                </a:solidFill>
              </a:defRPr>
            </a:lvl3pPr>
            <a:lvl4pPr marL="692133" indent="0">
              <a:buNone/>
              <a:defRPr>
                <a:solidFill>
                  <a:schemeClr val="bg1"/>
                </a:solidFill>
              </a:defRPr>
            </a:lvl4pPr>
            <a:lvl5pPr marL="914377"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50512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Four Column Layou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434974" y="759884"/>
            <a:ext cx="2057400"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5" name="Title 4"/>
          <p:cNvSpPr>
            <a:spLocks noGrp="1"/>
          </p:cNvSpPr>
          <p:nvPr>
            <p:ph type="title" hasCustomPrompt="1"/>
          </p:nvPr>
        </p:nvSpPr>
        <p:spPr/>
        <p:txBody>
          <a:bodyPr>
            <a:noAutofit/>
          </a:bodyPr>
          <a:lstStyle/>
          <a:p>
            <a:r>
              <a:rPr lang="en-US"/>
              <a:t>Click to Edit Title</a:t>
            </a:r>
          </a:p>
        </p:txBody>
      </p:sp>
      <p:sp>
        <p:nvSpPr>
          <p:cNvPr id="8" name="Content Placeholder 2"/>
          <p:cNvSpPr>
            <a:spLocks noGrp="1"/>
          </p:cNvSpPr>
          <p:nvPr>
            <p:ph sz="half" idx="11" hasCustomPrompt="1"/>
          </p:nvPr>
        </p:nvSpPr>
        <p:spPr>
          <a:xfrm>
            <a:off x="209041" y="759884"/>
            <a:ext cx="2057400"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2" name="Content Placeholder 2">
            <a:extLst>
              <a:ext uri="{FF2B5EF4-FFF2-40B4-BE49-F238E27FC236}">
                <a16:creationId xmlns:a16="http://schemas.microsoft.com/office/drawing/2014/main" id="{BD1CB996-A579-A360-08F3-B32AF8EAE33D}"/>
              </a:ext>
            </a:extLst>
          </p:cNvPr>
          <p:cNvSpPr>
            <a:spLocks noGrp="1"/>
          </p:cNvSpPr>
          <p:nvPr>
            <p:ph sz="half" idx="12" hasCustomPrompt="1"/>
          </p:nvPr>
        </p:nvSpPr>
        <p:spPr>
          <a:xfrm>
            <a:off x="6893958" y="759884"/>
            <a:ext cx="2057400"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4" name="Content Placeholder 2">
            <a:extLst>
              <a:ext uri="{FF2B5EF4-FFF2-40B4-BE49-F238E27FC236}">
                <a16:creationId xmlns:a16="http://schemas.microsoft.com/office/drawing/2014/main" id="{6FDDC4E0-E740-1C09-17FF-C3478E1C8A25}"/>
              </a:ext>
            </a:extLst>
          </p:cNvPr>
          <p:cNvSpPr>
            <a:spLocks noGrp="1"/>
          </p:cNvSpPr>
          <p:nvPr>
            <p:ph sz="half" idx="13" hasCustomPrompt="1"/>
          </p:nvPr>
        </p:nvSpPr>
        <p:spPr>
          <a:xfrm>
            <a:off x="4668025" y="759884"/>
            <a:ext cx="2057400"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8342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0026" y="1014413"/>
            <a:ext cx="4371974" cy="815009"/>
          </a:xfrm>
          <a:prstGeom prst="rect">
            <a:avLst/>
          </a:prstGeom>
        </p:spPr>
        <p:txBody>
          <a:bodyPr>
            <a:noAutofit/>
          </a:bodyPr>
          <a:lstStyle>
            <a:lvl1pPr marL="0" indent="0">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insert section break</a:t>
            </a:r>
          </a:p>
        </p:txBody>
      </p:sp>
      <p:sp>
        <p:nvSpPr>
          <p:cNvPr id="2" name="Rectangle 1">
            <a:extLst>
              <a:ext uri="{FF2B5EF4-FFF2-40B4-BE49-F238E27FC236}">
                <a16:creationId xmlns:a16="http://schemas.microsoft.com/office/drawing/2014/main" id="{93D6D931-C084-ADC6-8F2C-E1A393A643DF}"/>
              </a:ext>
            </a:extLst>
          </p:cNvPr>
          <p:cNvSpPr/>
          <p:nvPr userDrawn="1"/>
        </p:nvSpPr>
        <p:spPr>
          <a:xfrm>
            <a:off x="-4011" y="3690068"/>
            <a:ext cx="9144000" cy="10248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600">
              <a:solidFill>
                <a:schemeClr val="tx1"/>
              </a:solidFill>
              <a:latin typeface="Calibri Light" panose="020F0302020204030204" pitchFamily="34" charset="0"/>
              <a:ea typeface="Roboto" panose="02000000000000000000" pitchFamily="2" charset="0"/>
              <a:cs typeface="Calibri Light" panose="020F0302020204030204" pitchFamily="34" charset="0"/>
            </a:endParaRPr>
          </a:p>
        </p:txBody>
      </p:sp>
      <p:cxnSp>
        <p:nvCxnSpPr>
          <p:cNvPr id="4" name="Straight Connector 3">
            <a:extLst>
              <a:ext uri="{FF2B5EF4-FFF2-40B4-BE49-F238E27FC236}">
                <a16:creationId xmlns:a16="http://schemas.microsoft.com/office/drawing/2014/main" id="{D7C79A39-230B-DD6B-339F-235D65B31249}"/>
              </a:ext>
            </a:extLst>
          </p:cNvPr>
          <p:cNvCxnSpPr/>
          <p:nvPr userDrawn="1"/>
        </p:nvCxnSpPr>
        <p:spPr>
          <a:xfrm>
            <a:off x="1752600" y="3878712"/>
            <a:ext cx="0" cy="629458"/>
          </a:xfrm>
          <a:prstGeom prst="line">
            <a:avLst/>
          </a:prstGeom>
          <a:solidFill>
            <a:schemeClr val="tx1"/>
          </a:solidFill>
          <a:ln w="25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440D4161-38F3-14A4-F835-461D99299A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7410" y="3914091"/>
            <a:ext cx="531790" cy="539971"/>
          </a:xfrm>
          <a:prstGeom prst="rect">
            <a:avLst/>
          </a:prstGeom>
        </p:spPr>
      </p:pic>
      <p:sp>
        <p:nvSpPr>
          <p:cNvPr id="6" name="Text Placeholder 6">
            <a:extLst>
              <a:ext uri="{FF2B5EF4-FFF2-40B4-BE49-F238E27FC236}">
                <a16:creationId xmlns:a16="http://schemas.microsoft.com/office/drawing/2014/main" id="{4C304EA5-B517-2B01-E4E8-B55815F54409}"/>
              </a:ext>
            </a:extLst>
          </p:cNvPr>
          <p:cNvSpPr>
            <a:spLocks noGrp="1"/>
          </p:cNvSpPr>
          <p:nvPr>
            <p:ph type="body" sz="quarter" idx="11" hasCustomPrompt="1"/>
          </p:nvPr>
        </p:nvSpPr>
        <p:spPr>
          <a:xfrm>
            <a:off x="2209801" y="3961555"/>
            <a:ext cx="6781800" cy="463771"/>
          </a:xfrm>
          <a:prstGeom prst="rect">
            <a:avLst/>
          </a:prstGeom>
        </p:spPr>
        <p:txBody>
          <a:bodyPr>
            <a:noAutofit/>
          </a:bodyPr>
          <a:lstStyle>
            <a:lvl1pPr marL="0" indent="0">
              <a:buNone/>
              <a:defRPr sz="1800">
                <a:solidFill>
                  <a:schemeClr val="bg1"/>
                </a:solidFill>
                <a:latin typeface="+mj-lt"/>
              </a:defRPr>
            </a:lvl1pPr>
          </a:lstStyle>
          <a:p>
            <a:pPr lvl="0"/>
            <a:r>
              <a:rPr lang="en-US"/>
              <a:t>Click to add content</a:t>
            </a:r>
          </a:p>
        </p:txBody>
      </p:sp>
    </p:spTree>
    <p:extLst>
      <p:ext uri="{BB962C8B-B14F-4D97-AF65-F5344CB8AC3E}">
        <p14:creationId xmlns:p14="http://schemas.microsoft.com/office/powerpoint/2010/main" val="22156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0_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04A7443-026D-C391-7F99-067B8A6595BD}"/>
              </a:ext>
            </a:extLst>
          </p:cNvPr>
          <p:cNvSpPr>
            <a:spLocks noGrp="1"/>
          </p:cNvSpPr>
          <p:nvPr>
            <p:ph type="body" sz="quarter" idx="10" hasCustomPrompt="1"/>
          </p:nvPr>
        </p:nvSpPr>
        <p:spPr>
          <a:xfrm>
            <a:off x="200026" y="1014413"/>
            <a:ext cx="4371974" cy="815009"/>
          </a:xfrm>
          <a:prstGeom prst="rect">
            <a:avLst/>
          </a:prstGeom>
        </p:spPr>
        <p:txBody>
          <a:bodyPr>
            <a:noAutofit/>
          </a:bodyPr>
          <a:lstStyle>
            <a:lvl1pPr marL="0" indent="0">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insert section break</a:t>
            </a:r>
          </a:p>
        </p:txBody>
      </p:sp>
      <p:sp>
        <p:nvSpPr>
          <p:cNvPr id="6" name="Rectangle 5">
            <a:extLst>
              <a:ext uri="{FF2B5EF4-FFF2-40B4-BE49-F238E27FC236}">
                <a16:creationId xmlns:a16="http://schemas.microsoft.com/office/drawing/2014/main" id="{25F482E5-F3D8-7EE4-7983-35BAE65FED13}"/>
              </a:ext>
            </a:extLst>
          </p:cNvPr>
          <p:cNvSpPr/>
          <p:nvPr userDrawn="1"/>
        </p:nvSpPr>
        <p:spPr>
          <a:xfrm>
            <a:off x="-4011" y="3690068"/>
            <a:ext cx="9144000" cy="10248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600">
              <a:solidFill>
                <a:schemeClr val="tx1"/>
              </a:solidFill>
              <a:latin typeface="Calibri Light" panose="020F0302020204030204" pitchFamily="34" charset="0"/>
              <a:ea typeface="Roboto" panose="02000000000000000000" pitchFamily="2"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31F51716-BDAA-1FE3-7F78-1A76CF25775D}"/>
              </a:ext>
            </a:extLst>
          </p:cNvPr>
          <p:cNvCxnSpPr/>
          <p:nvPr userDrawn="1"/>
        </p:nvCxnSpPr>
        <p:spPr>
          <a:xfrm>
            <a:off x="1752600" y="3878712"/>
            <a:ext cx="0" cy="629458"/>
          </a:xfrm>
          <a:prstGeom prst="line">
            <a:avLst/>
          </a:prstGeom>
          <a:solidFill>
            <a:schemeClr val="tx1"/>
          </a:solidFill>
          <a:ln w="25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413EAB8E-7E39-C71A-6D41-45CD6F7976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7410" y="3914091"/>
            <a:ext cx="531790" cy="539971"/>
          </a:xfrm>
          <a:prstGeom prst="rect">
            <a:avLst/>
          </a:prstGeom>
        </p:spPr>
      </p:pic>
      <p:sp>
        <p:nvSpPr>
          <p:cNvPr id="13" name="Text Placeholder 6">
            <a:extLst>
              <a:ext uri="{FF2B5EF4-FFF2-40B4-BE49-F238E27FC236}">
                <a16:creationId xmlns:a16="http://schemas.microsoft.com/office/drawing/2014/main" id="{0448DACA-4643-0C37-8509-9C47B76452AA}"/>
              </a:ext>
            </a:extLst>
          </p:cNvPr>
          <p:cNvSpPr>
            <a:spLocks noGrp="1"/>
          </p:cNvSpPr>
          <p:nvPr>
            <p:ph type="body" sz="quarter" idx="11" hasCustomPrompt="1"/>
          </p:nvPr>
        </p:nvSpPr>
        <p:spPr>
          <a:xfrm>
            <a:off x="2209801" y="3961555"/>
            <a:ext cx="6781800" cy="463771"/>
          </a:xfrm>
          <a:prstGeom prst="rect">
            <a:avLst/>
          </a:prstGeom>
        </p:spPr>
        <p:txBody>
          <a:bodyPr>
            <a:noAutofit/>
          </a:bodyPr>
          <a:lstStyle>
            <a:lvl1pPr marL="0" indent="0">
              <a:buNone/>
              <a:defRPr sz="1800">
                <a:solidFill>
                  <a:schemeClr val="bg1"/>
                </a:solidFill>
                <a:latin typeface="+mj-lt"/>
              </a:defRPr>
            </a:lvl1pPr>
          </a:lstStyle>
          <a:p>
            <a:pPr lvl="0"/>
            <a:r>
              <a:rPr lang="en-US"/>
              <a:t>Click to add content</a:t>
            </a:r>
          </a:p>
        </p:txBody>
      </p:sp>
      <p:sp>
        <p:nvSpPr>
          <p:cNvPr id="3" name="TextBox 2">
            <a:extLst>
              <a:ext uri="{FF2B5EF4-FFF2-40B4-BE49-F238E27FC236}">
                <a16:creationId xmlns:a16="http://schemas.microsoft.com/office/drawing/2014/main" id="{E728A818-0FEB-1AE5-11DA-817E8AED54B3}"/>
              </a:ext>
            </a:extLst>
          </p:cNvPr>
          <p:cNvSpPr txBox="1"/>
          <p:nvPr userDrawn="1"/>
        </p:nvSpPr>
        <p:spPr>
          <a:xfrm>
            <a:off x="6562165" y="1598279"/>
            <a:ext cx="0" cy="0"/>
          </a:xfrm>
          <a:prstGeom prst="rect">
            <a:avLst/>
          </a:prstGeom>
        </p:spPr>
        <p:txBody>
          <a:bodyPr vert="horz" wrap="none" lIns="91440" tIns="45720" rIns="91440" bIns="45720" rtlCol="0">
            <a:noAutofit/>
          </a:bodyPr>
          <a:lstStyle/>
          <a:p>
            <a:pPr algn="l"/>
            <a:endParaRPr lang="en-US" sz="1400">
              <a:latin typeface="+mj-lt"/>
            </a:endParaRPr>
          </a:p>
        </p:txBody>
      </p:sp>
    </p:spTree>
    <p:extLst>
      <p:ext uri="{BB962C8B-B14F-4D97-AF65-F5344CB8AC3E}">
        <p14:creationId xmlns:p14="http://schemas.microsoft.com/office/powerpoint/2010/main" val="352183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1_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48811BA-2914-BD35-967C-96FA9DAAE889}"/>
              </a:ext>
            </a:extLst>
          </p:cNvPr>
          <p:cNvSpPr>
            <a:spLocks noGrp="1"/>
          </p:cNvSpPr>
          <p:nvPr>
            <p:ph type="body" sz="quarter" idx="10" hasCustomPrompt="1"/>
          </p:nvPr>
        </p:nvSpPr>
        <p:spPr>
          <a:xfrm>
            <a:off x="200026" y="1014413"/>
            <a:ext cx="4371974" cy="815009"/>
          </a:xfrm>
          <a:prstGeom prst="rect">
            <a:avLst/>
          </a:prstGeom>
        </p:spPr>
        <p:txBody>
          <a:bodyPr>
            <a:noAutofit/>
          </a:bodyPr>
          <a:lstStyle>
            <a:lvl1pPr marL="0" indent="0">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insert section break</a:t>
            </a:r>
          </a:p>
        </p:txBody>
      </p:sp>
      <p:sp>
        <p:nvSpPr>
          <p:cNvPr id="6" name="Rectangle 5">
            <a:extLst>
              <a:ext uri="{FF2B5EF4-FFF2-40B4-BE49-F238E27FC236}">
                <a16:creationId xmlns:a16="http://schemas.microsoft.com/office/drawing/2014/main" id="{AA2B6057-4F83-ABAD-65CE-D8A4E93FA2E6}"/>
              </a:ext>
            </a:extLst>
          </p:cNvPr>
          <p:cNvSpPr/>
          <p:nvPr userDrawn="1"/>
        </p:nvSpPr>
        <p:spPr>
          <a:xfrm>
            <a:off x="-4011" y="3690068"/>
            <a:ext cx="9144000" cy="10248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600">
              <a:solidFill>
                <a:schemeClr val="tx1"/>
              </a:solidFill>
              <a:latin typeface="Calibri Light" panose="020F0302020204030204" pitchFamily="34" charset="0"/>
              <a:ea typeface="Roboto" panose="02000000000000000000" pitchFamily="2"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D23B4EB9-676F-CC8E-CE32-35C74237068F}"/>
              </a:ext>
            </a:extLst>
          </p:cNvPr>
          <p:cNvCxnSpPr/>
          <p:nvPr userDrawn="1"/>
        </p:nvCxnSpPr>
        <p:spPr>
          <a:xfrm>
            <a:off x="1752600" y="3878712"/>
            <a:ext cx="0" cy="629458"/>
          </a:xfrm>
          <a:prstGeom prst="line">
            <a:avLst/>
          </a:prstGeom>
          <a:solidFill>
            <a:schemeClr val="tx1"/>
          </a:solidFill>
          <a:ln w="25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2E33D87-FD61-70CB-BF02-960FBF1F56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7410" y="3914091"/>
            <a:ext cx="531790" cy="539971"/>
          </a:xfrm>
          <a:prstGeom prst="rect">
            <a:avLst/>
          </a:prstGeom>
        </p:spPr>
      </p:pic>
      <p:sp>
        <p:nvSpPr>
          <p:cNvPr id="9" name="Text Placeholder 6">
            <a:extLst>
              <a:ext uri="{FF2B5EF4-FFF2-40B4-BE49-F238E27FC236}">
                <a16:creationId xmlns:a16="http://schemas.microsoft.com/office/drawing/2014/main" id="{1C17B420-17B0-C999-844E-941D2E322812}"/>
              </a:ext>
            </a:extLst>
          </p:cNvPr>
          <p:cNvSpPr>
            <a:spLocks noGrp="1"/>
          </p:cNvSpPr>
          <p:nvPr>
            <p:ph type="body" sz="quarter" idx="11" hasCustomPrompt="1"/>
          </p:nvPr>
        </p:nvSpPr>
        <p:spPr>
          <a:xfrm>
            <a:off x="2209801" y="3961555"/>
            <a:ext cx="6781800" cy="463771"/>
          </a:xfrm>
          <a:prstGeom prst="rect">
            <a:avLst/>
          </a:prstGeom>
        </p:spPr>
        <p:txBody>
          <a:bodyPr>
            <a:noAutofit/>
          </a:bodyPr>
          <a:lstStyle>
            <a:lvl1pPr marL="0" indent="0">
              <a:buNone/>
              <a:defRPr sz="1800">
                <a:solidFill>
                  <a:schemeClr val="bg1"/>
                </a:solidFill>
                <a:latin typeface="+mj-lt"/>
              </a:defRPr>
            </a:lvl1pPr>
          </a:lstStyle>
          <a:p>
            <a:pPr lvl="0"/>
            <a:r>
              <a:rPr lang="en-US"/>
              <a:t>Click to add content</a:t>
            </a:r>
          </a:p>
        </p:txBody>
      </p:sp>
    </p:spTree>
    <p:extLst>
      <p:ext uri="{BB962C8B-B14F-4D97-AF65-F5344CB8AC3E}">
        <p14:creationId xmlns:p14="http://schemas.microsoft.com/office/powerpoint/2010/main" val="154313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A73B7A5-38CE-49BE-D65B-D180B2CAA6ED}"/>
              </a:ext>
            </a:extLst>
          </p:cNvPr>
          <p:cNvSpPr>
            <a:spLocks noGrp="1"/>
          </p:cNvSpPr>
          <p:nvPr>
            <p:ph type="body" sz="quarter" idx="10" hasCustomPrompt="1"/>
          </p:nvPr>
        </p:nvSpPr>
        <p:spPr>
          <a:xfrm>
            <a:off x="200026" y="1014413"/>
            <a:ext cx="4371974" cy="815009"/>
          </a:xfrm>
          <a:prstGeom prst="rect">
            <a:avLst/>
          </a:prstGeom>
        </p:spPr>
        <p:txBody>
          <a:bodyPr>
            <a:noAutofit/>
          </a:bodyPr>
          <a:lstStyle>
            <a:lvl1pPr marL="0" indent="0">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insert section break</a:t>
            </a:r>
          </a:p>
        </p:txBody>
      </p:sp>
      <p:sp>
        <p:nvSpPr>
          <p:cNvPr id="6" name="Rectangle 5">
            <a:extLst>
              <a:ext uri="{FF2B5EF4-FFF2-40B4-BE49-F238E27FC236}">
                <a16:creationId xmlns:a16="http://schemas.microsoft.com/office/drawing/2014/main" id="{34522F5A-3494-A0A5-AF0B-7385CE39587B}"/>
              </a:ext>
            </a:extLst>
          </p:cNvPr>
          <p:cNvSpPr/>
          <p:nvPr userDrawn="1"/>
        </p:nvSpPr>
        <p:spPr>
          <a:xfrm>
            <a:off x="-4011" y="3690068"/>
            <a:ext cx="9144000" cy="10248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600">
              <a:solidFill>
                <a:schemeClr val="tx1"/>
              </a:solidFill>
              <a:latin typeface="Calibri Light" panose="020F0302020204030204" pitchFamily="34" charset="0"/>
              <a:ea typeface="Roboto" panose="02000000000000000000" pitchFamily="2"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77F0D7DC-21C3-8F46-6CB7-62D4DB1DEAE0}"/>
              </a:ext>
            </a:extLst>
          </p:cNvPr>
          <p:cNvCxnSpPr/>
          <p:nvPr userDrawn="1"/>
        </p:nvCxnSpPr>
        <p:spPr>
          <a:xfrm>
            <a:off x="1752600" y="3878712"/>
            <a:ext cx="0" cy="629458"/>
          </a:xfrm>
          <a:prstGeom prst="line">
            <a:avLst/>
          </a:prstGeom>
          <a:solidFill>
            <a:schemeClr val="tx1"/>
          </a:solidFill>
          <a:ln w="25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91E6C623-CC68-92CE-776E-6E4EDCBCA0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7410" y="3914091"/>
            <a:ext cx="531790" cy="539971"/>
          </a:xfrm>
          <a:prstGeom prst="rect">
            <a:avLst/>
          </a:prstGeom>
        </p:spPr>
      </p:pic>
      <p:sp>
        <p:nvSpPr>
          <p:cNvPr id="12" name="Text Placeholder 6">
            <a:extLst>
              <a:ext uri="{FF2B5EF4-FFF2-40B4-BE49-F238E27FC236}">
                <a16:creationId xmlns:a16="http://schemas.microsoft.com/office/drawing/2014/main" id="{172F0B8A-19D7-7A51-3A29-D078D676789C}"/>
              </a:ext>
            </a:extLst>
          </p:cNvPr>
          <p:cNvSpPr>
            <a:spLocks noGrp="1"/>
          </p:cNvSpPr>
          <p:nvPr>
            <p:ph type="body" sz="quarter" idx="11" hasCustomPrompt="1"/>
          </p:nvPr>
        </p:nvSpPr>
        <p:spPr>
          <a:xfrm>
            <a:off x="2209801" y="3961555"/>
            <a:ext cx="6781800" cy="463771"/>
          </a:xfrm>
          <a:prstGeom prst="rect">
            <a:avLst/>
          </a:prstGeom>
        </p:spPr>
        <p:txBody>
          <a:bodyPr>
            <a:noAutofit/>
          </a:bodyPr>
          <a:lstStyle>
            <a:lvl1pPr marL="0" indent="0">
              <a:buNone/>
              <a:defRPr sz="1800">
                <a:solidFill>
                  <a:schemeClr val="bg1"/>
                </a:solidFill>
                <a:latin typeface="+mj-lt"/>
              </a:defRPr>
            </a:lvl1pPr>
          </a:lstStyle>
          <a:p>
            <a:pPr lvl="0"/>
            <a:r>
              <a:rPr lang="en-US"/>
              <a:t>Click to add content</a:t>
            </a:r>
          </a:p>
        </p:txBody>
      </p:sp>
    </p:spTree>
    <p:extLst>
      <p:ext uri="{BB962C8B-B14F-4D97-AF65-F5344CB8AC3E}">
        <p14:creationId xmlns:p14="http://schemas.microsoft.com/office/powerpoint/2010/main" val="283708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Section Break">
    <p:bg>
      <p:bgPr>
        <a:solidFill>
          <a:schemeClr val="accent1"/>
        </a:solidFill>
        <a:effectLst/>
      </p:bgPr>
    </p:bg>
    <p:spTree>
      <p:nvGrpSpPr>
        <p:cNvPr id="1" name=""/>
        <p:cNvGrpSpPr/>
        <p:nvPr/>
      </p:nvGrpSpPr>
      <p:grpSpPr>
        <a:xfrm>
          <a:off x="0" y="0"/>
          <a:ext cx="0" cy="0"/>
          <a:chOff x="0" y="0"/>
          <a:chExt cx="0" cy="0"/>
        </a:xfrm>
      </p:grpSpPr>
      <p:pic>
        <p:nvPicPr>
          <p:cNvPr id="2" name="Picture 1" descr="A picture containing text, building material, stone&#10;&#10;Description automatically generated">
            <a:extLst>
              <a:ext uri="{FF2B5EF4-FFF2-40B4-BE49-F238E27FC236}">
                <a16:creationId xmlns:a16="http://schemas.microsoft.com/office/drawing/2014/main" id="{31433AC9-A28F-CD05-2114-071B21C41DE3}"/>
              </a:ext>
            </a:extLst>
          </p:cNvPr>
          <p:cNvPicPr>
            <a:picLocks noChangeAspect="1"/>
          </p:cNvPicPr>
          <p:nvPr userDrawn="1"/>
        </p:nvPicPr>
        <p:blipFill>
          <a:blip r:embed="rId2" cstate="screen">
            <a:alphaModFix amt="11000"/>
            <a:extLst>
              <a:ext uri="{28A0092B-C50C-407E-A947-70E740481C1C}">
                <a14:useLocalDpi xmlns:a14="http://schemas.microsoft.com/office/drawing/2010/main"/>
              </a:ext>
            </a:extLst>
          </a:blip>
          <a:stretch>
            <a:fillRect/>
          </a:stretch>
        </p:blipFill>
        <p:spPr>
          <a:xfrm>
            <a:off x="4011" y="0"/>
            <a:ext cx="9144000" cy="5143500"/>
          </a:xfrm>
          <a:prstGeom prst="rect">
            <a:avLst/>
          </a:prstGeom>
        </p:spPr>
      </p:pic>
      <p:pic>
        <p:nvPicPr>
          <p:cNvPr id="3" name="Picture 2" descr="Icon&#10;&#10;Description automatically generated">
            <a:extLst>
              <a:ext uri="{FF2B5EF4-FFF2-40B4-BE49-F238E27FC236}">
                <a16:creationId xmlns:a16="http://schemas.microsoft.com/office/drawing/2014/main" id="{F6464006-3747-57DC-9451-DBEE59AF14BD}"/>
              </a:ext>
            </a:extLst>
          </p:cNvPr>
          <p:cNvPicPr>
            <a:picLocks noChangeAspect="1"/>
          </p:cNvPicPr>
          <p:nvPr userDrawn="1"/>
        </p:nvPicPr>
        <p:blipFill rotWithShape="1">
          <a:blip r:embed="rId3">
            <a:alphaModFix amt="35000"/>
            <a:extLst>
              <a:ext uri="{BEBA8EAE-BF5A-486C-A8C5-ECC9F3942E4B}">
                <a14:imgProps xmlns:a14="http://schemas.microsoft.com/office/drawing/2010/main">
                  <a14:imgLayer r:embed="rId4">
                    <a14:imgEffect>
                      <a14:brightnessContrast bright="100000"/>
                    </a14:imgEffect>
                  </a14:imgLayer>
                </a14:imgProps>
              </a:ext>
            </a:extLst>
          </a:blip>
          <a:srcRect t="17473" r="16176" b="17780"/>
          <a:stretch/>
        </p:blipFill>
        <p:spPr>
          <a:xfrm>
            <a:off x="2895600" y="10"/>
            <a:ext cx="6658978" cy="5143490"/>
          </a:xfrm>
          <a:prstGeom prst="rect">
            <a:avLst/>
          </a:prstGeom>
          <a:ln>
            <a:noFill/>
          </a:ln>
        </p:spPr>
      </p:pic>
      <p:sp>
        <p:nvSpPr>
          <p:cNvPr id="4" name="Text Placeholder 2">
            <a:extLst>
              <a:ext uri="{FF2B5EF4-FFF2-40B4-BE49-F238E27FC236}">
                <a16:creationId xmlns:a16="http://schemas.microsoft.com/office/drawing/2014/main" id="{7A73B7A5-38CE-49BE-D65B-D180B2CAA6ED}"/>
              </a:ext>
            </a:extLst>
          </p:cNvPr>
          <p:cNvSpPr>
            <a:spLocks noGrp="1"/>
          </p:cNvSpPr>
          <p:nvPr>
            <p:ph type="body" sz="quarter" idx="10" hasCustomPrompt="1"/>
          </p:nvPr>
        </p:nvSpPr>
        <p:spPr>
          <a:xfrm>
            <a:off x="200026" y="1014413"/>
            <a:ext cx="4371974" cy="815009"/>
          </a:xfrm>
          <a:prstGeom prst="rect">
            <a:avLst/>
          </a:prstGeom>
        </p:spPr>
        <p:txBody>
          <a:bodyPr>
            <a:noAutofit/>
          </a:bodyPr>
          <a:lstStyle>
            <a:lvl1pPr marL="0" indent="0">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insert section break</a:t>
            </a:r>
          </a:p>
        </p:txBody>
      </p:sp>
    </p:spTree>
    <p:extLst>
      <p:ext uri="{BB962C8B-B14F-4D97-AF65-F5344CB8AC3E}">
        <p14:creationId xmlns:p14="http://schemas.microsoft.com/office/powerpoint/2010/main" val="284577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4AA4020-8B6D-18DD-1E94-AE09B3816B24}"/>
              </a:ext>
            </a:extLst>
          </p:cNvPr>
          <p:cNvSpPr>
            <a:spLocks noGrp="1"/>
          </p:cNvSpPr>
          <p:nvPr>
            <p:ph type="body" sz="quarter" idx="10" hasCustomPrompt="1"/>
          </p:nvPr>
        </p:nvSpPr>
        <p:spPr>
          <a:xfrm>
            <a:off x="200026" y="1936359"/>
            <a:ext cx="2697286" cy="815009"/>
          </a:xfrm>
          <a:prstGeom prst="rect">
            <a:avLst/>
          </a:prstGeom>
        </p:spPr>
        <p:txBody>
          <a:bodyPr>
            <a:noAutofit/>
          </a:bodyPr>
          <a:lstStyle>
            <a:lvl1pPr marL="0" indent="0" algn="ctr">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Title</a:t>
            </a:r>
          </a:p>
        </p:txBody>
      </p:sp>
      <p:pic>
        <p:nvPicPr>
          <p:cNvPr id="7" name="Picture 6" descr="Icon&#10;&#10;Description automatically generated">
            <a:extLst>
              <a:ext uri="{FF2B5EF4-FFF2-40B4-BE49-F238E27FC236}">
                <a16:creationId xmlns:a16="http://schemas.microsoft.com/office/drawing/2014/main" id="{0BAA89A7-145D-CBE8-8A12-E3E83E1DEFFC}"/>
              </a:ext>
            </a:extLst>
          </p:cNvPr>
          <p:cNvPicPr>
            <a:picLocks noChangeAspect="1"/>
          </p:cNvPicPr>
          <p:nvPr userDrawn="1"/>
        </p:nvPicPr>
        <p:blipFill>
          <a:blip r:embed="rId3"/>
          <a:stretch>
            <a:fillRect/>
          </a:stretch>
        </p:blipFill>
        <p:spPr>
          <a:xfrm>
            <a:off x="1342294" y="3628910"/>
            <a:ext cx="412750" cy="419100"/>
          </a:xfrm>
          <a:prstGeom prst="rect">
            <a:avLst/>
          </a:prstGeom>
        </p:spPr>
      </p:pic>
    </p:spTree>
    <p:extLst>
      <p:ext uri="{BB962C8B-B14F-4D97-AF65-F5344CB8AC3E}">
        <p14:creationId xmlns:p14="http://schemas.microsoft.com/office/powerpoint/2010/main" val="203667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Quote Layout">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00025" y="1657350"/>
            <a:ext cx="8743950" cy="1066800"/>
          </a:xfrm>
        </p:spPr>
        <p:txBody>
          <a:bodyPr>
            <a:normAutofit/>
          </a:bodyPr>
          <a:lstStyle>
            <a:lvl1pPr marL="0" indent="0" algn="ctr">
              <a:buNone/>
              <a:defRPr sz="2200">
                <a:solidFill>
                  <a:schemeClr val="bg2"/>
                </a:solidFill>
              </a:defRPr>
            </a:lvl1pPr>
            <a:lvl2pPr marL="230183" indent="0">
              <a:buNone/>
              <a:defRPr>
                <a:solidFill>
                  <a:schemeClr val="bg2"/>
                </a:solidFill>
              </a:defRPr>
            </a:lvl2pPr>
            <a:lvl3pPr marL="461951" indent="0">
              <a:buNone/>
              <a:defRPr>
                <a:solidFill>
                  <a:schemeClr val="bg2"/>
                </a:solidFill>
              </a:defRPr>
            </a:lvl3pPr>
            <a:lvl4pPr marL="692133" indent="0">
              <a:buNone/>
              <a:defRPr>
                <a:solidFill>
                  <a:schemeClr val="bg2"/>
                </a:solidFill>
              </a:defRPr>
            </a:lvl4pPr>
            <a:lvl5pPr marL="914378" indent="0">
              <a:buNone/>
              <a:defRPr>
                <a:solidFill>
                  <a:schemeClr val="bg2"/>
                </a:solidFill>
              </a:defRPr>
            </a:lvl5pPr>
          </a:lstStyle>
          <a:p>
            <a:pPr lvl="0"/>
            <a:r>
              <a:rPr lang="en-US"/>
              <a:t>“Click to edit quote or stand-along statement”</a:t>
            </a:r>
          </a:p>
        </p:txBody>
      </p:sp>
    </p:spTree>
    <p:extLst>
      <p:ext uri="{BB962C8B-B14F-4D97-AF65-F5344CB8AC3E}">
        <p14:creationId xmlns:p14="http://schemas.microsoft.com/office/powerpoint/2010/main" val="15898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with Sub-Header Tex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212698" y="1106012"/>
            <a:ext cx="8732865" cy="3599338"/>
          </a:xfrm>
        </p:spPr>
        <p:txBody>
          <a:bodyPr>
            <a:noAutofit/>
          </a:bodyPr>
          <a:lstStyle>
            <a:lvl1pPr>
              <a:defRPr sz="1800"/>
            </a:lvl1pPr>
            <a:lvl2pPr>
              <a:defRPr sz="1600"/>
            </a:lvl2pPr>
            <a:lvl3pPr>
              <a:defRPr sz="1400"/>
            </a:lvl3pPr>
            <a:lvl4pPr>
              <a:defRPr sz="1200"/>
            </a:lvl4p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9" name="Title 8"/>
          <p:cNvSpPr>
            <a:spLocks noGrp="1"/>
          </p:cNvSpPr>
          <p:nvPr>
            <p:ph type="title" hasCustomPrompt="1"/>
          </p:nvPr>
        </p:nvSpPr>
        <p:spPr>
          <a:xfrm>
            <a:off x="212036" y="177747"/>
            <a:ext cx="8719930" cy="403279"/>
          </a:xfrm>
        </p:spPr>
        <p:txBody>
          <a:bodyPr>
            <a:noAutofit/>
          </a:bodyPr>
          <a:lstStyle/>
          <a:p>
            <a:r>
              <a:rPr lang="en-US"/>
              <a:t>Click to Edit Title</a:t>
            </a:r>
          </a:p>
        </p:txBody>
      </p:sp>
      <p:sp>
        <p:nvSpPr>
          <p:cNvPr id="3" name="Text Placeholder 2"/>
          <p:cNvSpPr>
            <a:spLocks noGrp="1"/>
          </p:cNvSpPr>
          <p:nvPr>
            <p:ph type="body" sz="quarter" idx="11" hasCustomPrompt="1"/>
          </p:nvPr>
        </p:nvSpPr>
        <p:spPr>
          <a:xfrm>
            <a:off x="212698" y="672624"/>
            <a:ext cx="8716963" cy="341790"/>
          </a:xfrm>
        </p:spPr>
        <p:txBody>
          <a:bodyPr wrap="square" lIns="91440" tIns="0" rIns="0" bIns="0">
            <a:noAutofit/>
          </a:bodyPr>
          <a:lstStyle>
            <a:lvl1pPr marL="0" indent="0">
              <a:lnSpc>
                <a:spcPct val="100000"/>
              </a:lnSpc>
              <a:spcBef>
                <a:spcPts val="0"/>
              </a:spcBef>
              <a:buNone/>
              <a:defRPr sz="1800" baseline="0"/>
            </a:lvl1pPr>
          </a:lstStyle>
          <a:p>
            <a:pPr lvl="0"/>
            <a:r>
              <a:rPr lang="en-US"/>
              <a:t>Click to add </a:t>
            </a:r>
            <a:r>
              <a:rPr lang="en-US" err="1"/>
              <a:t>subheader</a:t>
            </a:r>
            <a:endParaRPr lang="en-US"/>
          </a:p>
        </p:txBody>
      </p:sp>
    </p:spTree>
    <p:extLst>
      <p:ext uri="{BB962C8B-B14F-4D97-AF65-F5344CB8AC3E}">
        <p14:creationId xmlns:p14="http://schemas.microsoft.com/office/powerpoint/2010/main" val="280317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6_Rambus 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131683" y="1909141"/>
            <a:ext cx="6404477" cy="815009"/>
          </a:xfrm>
          <a:prstGeom prst="rect">
            <a:avLst/>
          </a:prstGeom>
        </p:spPr>
        <p:txBody>
          <a:bodyPr>
            <a:noAutofit/>
          </a:bodyPr>
          <a:lstStyle>
            <a:lvl1pPr marL="0" indent="0">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insert section break</a:t>
            </a:r>
          </a:p>
        </p:txBody>
      </p:sp>
      <p:pic>
        <p:nvPicPr>
          <p:cNvPr id="5" name="Picture 4" descr="Icon&#10;&#10;Description automatically generated">
            <a:extLst>
              <a:ext uri="{FF2B5EF4-FFF2-40B4-BE49-F238E27FC236}">
                <a16:creationId xmlns:a16="http://schemas.microsoft.com/office/drawing/2014/main" id="{440D4161-38F3-14A4-F835-461D99299A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8111" y="1962107"/>
            <a:ext cx="531790" cy="539971"/>
          </a:xfrm>
          <a:prstGeom prst="rect">
            <a:avLst/>
          </a:prstGeom>
        </p:spPr>
      </p:pic>
      <p:pic>
        <p:nvPicPr>
          <p:cNvPr id="8" name="Picture 7" descr="Logo&#10;&#10;Description automatically generated">
            <a:extLst>
              <a:ext uri="{FF2B5EF4-FFF2-40B4-BE49-F238E27FC236}">
                <a16:creationId xmlns:a16="http://schemas.microsoft.com/office/drawing/2014/main" id="{F02E3C2D-E364-53F7-877D-0A6968315603}"/>
              </a:ext>
            </a:extLst>
          </p:cNvPr>
          <p:cNvPicPr>
            <a:picLocks noChangeAspect="1"/>
          </p:cNvPicPr>
          <p:nvPr userDrawn="1"/>
        </p:nvPicPr>
        <p:blipFill>
          <a:blip r:embed="rId4"/>
          <a:stretch>
            <a:fillRect/>
          </a:stretch>
        </p:blipFill>
        <p:spPr>
          <a:xfrm>
            <a:off x="6714667" y="4051754"/>
            <a:ext cx="2229308" cy="663121"/>
          </a:xfrm>
          <a:prstGeom prst="rect">
            <a:avLst/>
          </a:prstGeom>
        </p:spPr>
      </p:pic>
    </p:spTree>
    <p:extLst>
      <p:ext uri="{BB962C8B-B14F-4D97-AF65-F5344CB8AC3E}">
        <p14:creationId xmlns:p14="http://schemas.microsoft.com/office/powerpoint/2010/main" val="48439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Header-Onl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94203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Photo Highlight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09549" y="177747"/>
            <a:ext cx="2863851" cy="711253"/>
          </a:xfrm>
        </p:spPr>
        <p:txBody>
          <a:bodyPr>
            <a:noAutofit/>
          </a:bodyPr>
          <a:lstStyle>
            <a:lvl1pPr algn="l">
              <a:defRPr/>
            </a:lvl1pPr>
          </a:lstStyle>
          <a:p>
            <a:r>
              <a:rPr lang="en-US"/>
              <a:t>Click to Edit Title</a:t>
            </a:r>
          </a:p>
        </p:txBody>
      </p:sp>
      <p:sp>
        <p:nvSpPr>
          <p:cNvPr id="6" name="Picture Placeholder 5"/>
          <p:cNvSpPr>
            <a:spLocks noGrp="1"/>
          </p:cNvSpPr>
          <p:nvPr>
            <p:ph type="pic" sz="quarter" idx="12" hasCustomPrompt="1"/>
          </p:nvPr>
        </p:nvSpPr>
        <p:spPr>
          <a:xfrm>
            <a:off x="3200399" y="0"/>
            <a:ext cx="5943601" cy="5143500"/>
          </a:xfrm>
          <a:solidFill>
            <a:schemeClr val="bg1">
              <a:lumMod val="95000"/>
            </a:schemeClr>
          </a:solidFill>
          <a:ln>
            <a:solidFill>
              <a:schemeClr val="bg1">
                <a:lumMod val="95000"/>
              </a:schemeClr>
            </a:solidFill>
          </a:ln>
        </p:spPr>
        <p:txBody>
          <a:bodyPr anchor="ctr"/>
          <a:lstStyle>
            <a:lvl1pPr marL="0" indent="0" algn="ctr">
              <a:buFontTx/>
              <a:buNone/>
              <a:defRPr/>
            </a:lvl1pPr>
          </a:lstStyle>
          <a:p>
            <a:r>
              <a:rPr lang="en-US"/>
              <a:t>Click icon to add image</a:t>
            </a:r>
          </a:p>
        </p:txBody>
      </p:sp>
      <p:sp>
        <p:nvSpPr>
          <p:cNvPr id="2" name="Content Placeholder 5">
            <a:extLst>
              <a:ext uri="{FF2B5EF4-FFF2-40B4-BE49-F238E27FC236}">
                <a16:creationId xmlns:a16="http://schemas.microsoft.com/office/drawing/2014/main" id="{2FB1FEB1-B20A-9E86-15BF-0EFB7F9538FD}"/>
              </a:ext>
            </a:extLst>
          </p:cNvPr>
          <p:cNvSpPr>
            <a:spLocks noGrp="1"/>
          </p:cNvSpPr>
          <p:nvPr>
            <p:ph sz="quarter" idx="10" hasCustomPrompt="1"/>
          </p:nvPr>
        </p:nvSpPr>
        <p:spPr>
          <a:xfrm>
            <a:off x="212036" y="1014413"/>
            <a:ext cx="2988363" cy="3704484"/>
          </a:xfrm>
        </p:spPr>
        <p:txBody>
          <a:bodyPr/>
          <a:lstStyle>
            <a:lvl1pPr>
              <a:defRPr sz="1800"/>
            </a:lvl1pPr>
            <a:lvl2pPr marL="461951" indent="-231770">
              <a:buSzPct val="80000"/>
              <a:buFont typeface="Arial" charset="0"/>
              <a:buChar char="•"/>
              <a:defRPr sz="1600"/>
            </a:lvl2pPr>
            <a:lvl3pPr marL="692133" indent="-230183">
              <a:buFont typeface="Arial" charset="0"/>
              <a:buChar char="•"/>
              <a:defRPr sz="1400"/>
            </a:lvl3pPr>
            <a:lvl4pPr>
              <a:defRPr sz="1200"/>
            </a:lvl4pPr>
          </a:lstStyle>
          <a:p>
            <a:pPr lvl="0"/>
            <a:r>
              <a:rPr lang="en-US"/>
              <a:t>Click to add content</a:t>
            </a:r>
          </a:p>
          <a:p>
            <a:pPr lvl="1"/>
            <a:r>
              <a:rPr lang="en-US"/>
              <a:t>Second level bullet</a:t>
            </a:r>
          </a:p>
          <a:p>
            <a:pPr lvl="2"/>
            <a:r>
              <a:rPr lang="en-US"/>
              <a:t>Third level bullet</a:t>
            </a:r>
          </a:p>
          <a:p>
            <a:pPr lvl="3"/>
            <a:r>
              <a:rPr lang="en-US"/>
              <a:t>Fourth level bullet</a:t>
            </a:r>
          </a:p>
        </p:txBody>
      </p:sp>
    </p:spTree>
    <p:extLst>
      <p:ext uri="{BB962C8B-B14F-4D97-AF65-F5344CB8AC3E}">
        <p14:creationId xmlns:p14="http://schemas.microsoft.com/office/powerpoint/2010/main" val="12866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Photo Highlight Layout">
    <p:spTree>
      <p:nvGrpSpPr>
        <p:cNvPr id="1" name=""/>
        <p:cNvGrpSpPr/>
        <p:nvPr/>
      </p:nvGrpSpPr>
      <p:grpSpPr>
        <a:xfrm>
          <a:off x="0" y="0"/>
          <a:ext cx="0" cy="0"/>
          <a:chOff x="0" y="0"/>
          <a:chExt cx="0" cy="0"/>
        </a:xfrm>
      </p:grpSpPr>
      <p:sp>
        <p:nvSpPr>
          <p:cNvPr id="8" name="Content Placeholder 2"/>
          <p:cNvSpPr>
            <a:spLocks noGrp="1"/>
          </p:cNvSpPr>
          <p:nvPr>
            <p:ph sz="half" idx="11" hasCustomPrompt="1"/>
          </p:nvPr>
        </p:nvSpPr>
        <p:spPr>
          <a:xfrm>
            <a:off x="3414255" y="287676"/>
            <a:ext cx="5512174" cy="1097158"/>
          </a:xfrm>
        </p:spPr>
        <p:txBody>
          <a:bodyPr>
            <a:noAutofit/>
          </a:bodyPr>
          <a:lstStyle>
            <a:lvl1pPr marL="0" indent="0">
              <a:buNone/>
              <a:defRPr sz="2000" b="0" i="0">
                <a:latin typeface="Calibri Light" panose="020F0302020204030204" pitchFamily="34" charset="0"/>
                <a:cs typeface="Calibri Light" panose="020F0302020204030204" pitchFamily="34" charset="0"/>
              </a:defRPr>
            </a:lvl1pPr>
            <a:lvl2pPr marL="230183" indent="0">
              <a:buSzPct val="80000"/>
              <a:buFont typeface="Arial" charset="0"/>
              <a:buNone/>
              <a:defRPr sz="1800"/>
            </a:lvl2pPr>
            <a:lvl3pPr marL="461951" indent="0">
              <a:buNone/>
              <a:defRPr sz="1600"/>
            </a:lvl3pPr>
            <a:lvl4pPr marL="692133" indent="0">
              <a:buNone/>
              <a:defRPr sz="1400"/>
            </a:lvl4pPr>
            <a:lvl5pPr>
              <a:defRPr sz="1600"/>
            </a:lvl5pPr>
            <a:lvl6pPr>
              <a:defRPr sz="1800"/>
            </a:lvl6pPr>
            <a:lvl7pPr>
              <a:defRPr sz="1800"/>
            </a:lvl7pPr>
            <a:lvl8pPr>
              <a:defRPr sz="1800"/>
            </a:lvl8pPr>
            <a:lvl9pPr>
              <a:defRPr sz="1800"/>
            </a:lvl9pPr>
          </a:lstStyle>
          <a:p>
            <a:pPr lvl="0"/>
            <a:r>
              <a:rPr lang="en-US"/>
              <a:t>Click to add content</a:t>
            </a:r>
          </a:p>
        </p:txBody>
      </p:sp>
      <p:sp>
        <p:nvSpPr>
          <p:cNvPr id="6" name="Picture Placeholder 5"/>
          <p:cNvSpPr>
            <a:spLocks noGrp="1"/>
          </p:cNvSpPr>
          <p:nvPr>
            <p:ph type="pic" sz="quarter" idx="12" hasCustomPrompt="1"/>
          </p:nvPr>
        </p:nvSpPr>
        <p:spPr>
          <a:xfrm>
            <a:off x="0" y="0"/>
            <a:ext cx="3200400" cy="5143500"/>
          </a:xfrm>
          <a:solidFill>
            <a:schemeClr val="bg1">
              <a:lumMod val="95000"/>
            </a:schemeClr>
          </a:solidFill>
          <a:ln>
            <a:solidFill>
              <a:schemeClr val="bg1">
                <a:lumMod val="95000"/>
              </a:schemeClr>
            </a:solidFill>
          </a:ln>
        </p:spPr>
        <p:txBody>
          <a:bodyPr anchor="ctr"/>
          <a:lstStyle>
            <a:lvl1pPr marL="0" indent="0" algn="ctr">
              <a:buFontTx/>
              <a:buNone/>
              <a:defRPr/>
            </a:lvl1pPr>
          </a:lstStyle>
          <a:p>
            <a:r>
              <a:rPr lang="en-US"/>
              <a:t>Click icon to add image</a:t>
            </a:r>
          </a:p>
        </p:txBody>
      </p:sp>
      <p:sp>
        <p:nvSpPr>
          <p:cNvPr id="5" name="Title 4"/>
          <p:cNvSpPr>
            <a:spLocks noGrp="1"/>
          </p:cNvSpPr>
          <p:nvPr>
            <p:ph type="title" hasCustomPrompt="1"/>
          </p:nvPr>
        </p:nvSpPr>
        <p:spPr>
          <a:xfrm>
            <a:off x="219891" y="177747"/>
            <a:ext cx="2980509" cy="717604"/>
          </a:xfrm>
        </p:spPr>
        <p:txBody>
          <a:bodyPr/>
          <a:lstStyle>
            <a:lvl1pPr algn="l">
              <a:defRPr>
                <a:solidFill>
                  <a:schemeClr val="bg1"/>
                </a:solidFill>
              </a:defRPr>
            </a:lvl1pPr>
          </a:lstStyle>
          <a:p>
            <a:r>
              <a:rPr lang="en-US"/>
              <a:t>Click to Edit Title</a:t>
            </a:r>
          </a:p>
        </p:txBody>
      </p:sp>
      <p:sp>
        <p:nvSpPr>
          <p:cNvPr id="2" name="Content Placeholder 5">
            <a:extLst>
              <a:ext uri="{FF2B5EF4-FFF2-40B4-BE49-F238E27FC236}">
                <a16:creationId xmlns:a16="http://schemas.microsoft.com/office/drawing/2014/main" id="{D7E13993-D9F9-FFD5-9731-13EF08B350E5}"/>
              </a:ext>
            </a:extLst>
          </p:cNvPr>
          <p:cNvSpPr>
            <a:spLocks noGrp="1"/>
          </p:cNvSpPr>
          <p:nvPr>
            <p:ph sz="quarter" idx="10" hasCustomPrompt="1"/>
          </p:nvPr>
        </p:nvSpPr>
        <p:spPr>
          <a:xfrm>
            <a:off x="3414255" y="1510301"/>
            <a:ext cx="5529720" cy="3204574"/>
          </a:xfrm>
        </p:spPr>
        <p:txBody>
          <a:bodyPr/>
          <a:lstStyle>
            <a:lvl1pPr>
              <a:defRPr sz="1800"/>
            </a:lvl1pPr>
            <a:lvl2pPr marL="461951" indent="-231770">
              <a:buSzPct val="80000"/>
              <a:buFont typeface="Arial" charset="0"/>
              <a:buChar char="•"/>
              <a:defRPr sz="1600"/>
            </a:lvl2pPr>
            <a:lvl3pPr marL="692133" indent="-230183">
              <a:buFont typeface="Arial" charset="0"/>
              <a:buChar char="•"/>
              <a:defRPr sz="1400"/>
            </a:lvl3pPr>
            <a:lvl4pPr>
              <a:defRPr sz="1200"/>
            </a:lvl4pPr>
          </a:lstStyle>
          <a:p>
            <a:pPr lvl="0"/>
            <a:r>
              <a:rPr lang="en-US"/>
              <a:t>Click to add content</a:t>
            </a:r>
          </a:p>
          <a:p>
            <a:pPr lvl="1"/>
            <a:r>
              <a:rPr lang="en-US"/>
              <a:t>Second level bullet</a:t>
            </a:r>
          </a:p>
          <a:p>
            <a:pPr lvl="2"/>
            <a:r>
              <a:rPr lang="en-US"/>
              <a:t>Third level bullet</a:t>
            </a:r>
          </a:p>
          <a:p>
            <a:pPr lvl="3"/>
            <a:r>
              <a:rPr lang="en-US"/>
              <a:t>Fourth level bullet</a:t>
            </a:r>
          </a:p>
        </p:txBody>
      </p:sp>
    </p:spTree>
    <p:extLst>
      <p:ext uri="{BB962C8B-B14F-4D97-AF65-F5344CB8AC3E}">
        <p14:creationId xmlns:p14="http://schemas.microsoft.com/office/powerpoint/2010/main" val="155883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0_Half and Half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37B723-73E4-A25E-92B7-A16C96BF7A9C}"/>
              </a:ext>
            </a:extLst>
          </p:cNvPr>
          <p:cNvSpPr/>
          <p:nvPr userDrawn="1"/>
        </p:nvSpPr>
        <p:spPr>
          <a:xfrm>
            <a:off x="0" y="0"/>
            <a:ext cx="4572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a:endParaRPr>
          </a:p>
        </p:txBody>
      </p:sp>
      <p:pic>
        <p:nvPicPr>
          <p:cNvPr id="3" name="Picture 2" descr="A picture containing text, building material, stone&#10;&#10;Description automatically generated">
            <a:extLst>
              <a:ext uri="{FF2B5EF4-FFF2-40B4-BE49-F238E27FC236}">
                <a16:creationId xmlns:a16="http://schemas.microsoft.com/office/drawing/2014/main" id="{064A86E0-983F-4AAA-ACA4-0097662E5445}"/>
              </a:ext>
            </a:extLst>
          </p:cNvPr>
          <p:cNvPicPr>
            <a:picLocks noChangeAspect="1"/>
          </p:cNvPicPr>
          <p:nvPr userDrawn="1"/>
        </p:nvPicPr>
        <p:blipFill rotWithShape="1">
          <a:blip r:embed="rId2" cstate="screen">
            <a:alphaModFix amt="11000"/>
            <a:extLst>
              <a:ext uri="{28A0092B-C50C-407E-A947-70E740481C1C}">
                <a14:useLocalDpi xmlns:a14="http://schemas.microsoft.com/office/drawing/2010/main"/>
              </a:ext>
            </a:extLst>
          </a:blip>
          <a:srcRect r="50000"/>
          <a:stretch/>
        </p:blipFill>
        <p:spPr>
          <a:xfrm>
            <a:off x="0" y="0"/>
            <a:ext cx="4572000" cy="5143500"/>
          </a:xfrm>
          <a:prstGeom prst="rect">
            <a:avLst/>
          </a:prstGeom>
        </p:spPr>
      </p:pic>
      <p:sp>
        <p:nvSpPr>
          <p:cNvPr id="2" name="Title 1"/>
          <p:cNvSpPr>
            <a:spLocks noGrp="1"/>
          </p:cNvSpPr>
          <p:nvPr>
            <p:ph type="title" hasCustomPrompt="1"/>
          </p:nvPr>
        </p:nvSpPr>
        <p:spPr>
          <a:xfrm>
            <a:off x="212036" y="177747"/>
            <a:ext cx="4359964" cy="403279"/>
          </a:xfrm>
        </p:spPr>
        <p:txBody>
          <a:bodyPr/>
          <a:lstStyle>
            <a:lvl1pPr>
              <a:defRPr>
                <a:solidFill>
                  <a:schemeClr val="bg1"/>
                </a:solidFill>
              </a:defRPr>
            </a:lvl1pPr>
          </a:lstStyle>
          <a:p>
            <a:r>
              <a:rPr lang="en-US"/>
              <a:t>Click to Edit Title</a:t>
            </a:r>
          </a:p>
        </p:txBody>
      </p:sp>
      <p:sp>
        <p:nvSpPr>
          <p:cNvPr id="5" name="Content Placeholder 5">
            <a:extLst>
              <a:ext uri="{FF2B5EF4-FFF2-40B4-BE49-F238E27FC236}">
                <a16:creationId xmlns:a16="http://schemas.microsoft.com/office/drawing/2014/main" id="{9EA12138-D7EA-143B-A1FF-64627A352972}"/>
              </a:ext>
            </a:extLst>
          </p:cNvPr>
          <p:cNvSpPr>
            <a:spLocks noGrp="1"/>
          </p:cNvSpPr>
          <p:nvPr>
            <p:ph sz="quarter" idx="10" hasCustomPrompt="1"/>
          </p:nvPr>
        </p:nvSpPr>
        <p:spPr>
          <a:xfrm>
            <a:off x="212037" y="756497"/>
            <a:ext cx="4359964" cy="3962400"/>
          </a:xfrm>
        </p:spPr>
        <p:txBody>
          <a:bodyPr/>
          <a:lstStyle>
            <a:lvl1pPr>
              <a:defRPr sz="1800">
                <a:solidFill>
                  <a:schemeClr val="bg1"/>
                </a:solidFill>
              </a:defRPr>
            </a:lvl1pPr>
            <a:lvl2pPr marL="461951" indent="-231770">
              <a:buSzPct val="80000"/>
              <a:buFont typeface="Arial" charset="0"/>
              <a:buChar char="•"/>
              <a:defRPr sz="1600">
                <a:solidFill>
                  <a:schemeClr val="bg1"/>
                </a:solidFill>
              </a:defRPr>
            </a:lvl2pPr>
            <a:lvl3pPr marL="692133" indent="-230183">
              <a:buFont typeface="Arial" charset="0"/>
              <a:buChar char="•"/>
              <a:defRPr sz="1400">
                <a:solidFill>
                  <a:schemeClr val="bg1"/>
                </a:solidFill>
              </a:defRPr>
            </a:lvl3pPr>
            <a:lvl4pPr>
              <a:defRPr sz="1200">
                <a:solidFill>
                  <a:schemeClr val="bg1"/>
                </a:solidFill>
              </a:defRPr>
            </a:lvl4p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7" name="Content Placeholder 5">
            <a:extLst>
              <a:ext uri="{FF2B5EF4-FFF2-40B4-BE49-F238E27FC236}">
                <a16:creationId xmlns:a16="http://schemas.microsoft.com/office/drawing/2014/main" id="{C2959C06-B1B8-731F-2B82-A6AA7EAE34FC}"/>
              </a:ext>
            </a:extLst>
          </p:cNvPr>
          <p:cNvSpPr>
            <a:spLocks noGrp="1"/>
          </p:cNvSpPr>
          <p:nvPr>
            <p:ph sz="quarter" idx="11" hasCustomPrompt="1"/>
          </p:nvPr>
        </p:nvSpPr>
        <p:spPr>
          <a:xfrm>
            <a:off x="4794311" y="756497"/>
            <a:ext cx="4149664" cy="3962400"/>
          </a:xfrm>
        </p:spPr>
        <p:txBody>
          <a:bodyPr/>
          <a:lstStyle>
            <a:lvl1pPr>
              <a:defRPr sz="1800">
                <a:solidFill>
                  <a:schemeClr val="tx1"/>
                </a:solidFill>
              </a:defRPr>
            </a:lvl1pPr>
            <a:lvl2pPr marL="461951" indent="-231770">
              <a:buSzPct val="80000"/>
              <a:buFont typeface="Arial" charset="0"/>
              <a:buChar char="•"/>
              <a:defRPr sz="1600">
                <a:solidFill>
                  <a:schemeClr val="tx1"/>
                </a:solidFill>
              </a:defRPr>
            </a:lvl2pPr>
            <a:lvl3pPr marL="692133" indent="-230183">
              <a:buFont typeface="Arial" charset="0"/>
              <a:buChar char="•"/>
              <a:defRPr sz="1400">
                <a:solidFill>
                  <a:schemeClr val="tx1"/>
                </a:solidFill>
              </a:defRPr>
            </a:lvl3pPr>
            <a:lvl4pPr>
              <a:defRPr sz="1200">
                <a:solidFill>
                  <a:schemeClr val="tx1"/>
                </a:solidFill>
              </a:defRPr>
            </a:lvl4p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10" name="Text Placeholder 9">
            <a:extLst>
              <a:ext uri="{FF2B5EF4-FFF2-40B4-BE49-F238E27FC236}">
                <a16:creationId xmlns:a16="http://schemas.microsoft.com/office/drawing/2014/main" id="{A06AF9CA-BE07-CE5C-CA05-171F5AECB94A}"/>
              </a:ext>
            </a:extLst>
          </p:cNvPr>
          <p:cNvSpPr>
            <a:spLocks noGrp="1"/>
          </p:cNvSpPr>
          <p:nvPr>
            <p:ph type="body" sz="quarter" idx="12" hasCustomPrompt="1"/>
          </p:nvPr>
        </p:nvSpPr>
        <p:spPr>
          <a:xfrm>
            <a:off x="4784036" y="177800"/>
            <a:ext cx="4159939" cy="403225"/>
          </a:xfrm>
        </p:spPr>
        <p:txBody>
          <a:bodyPr/>
          <a:lstStyle>
            <a:lvl1pPr marL="0" indent="0">
              <a:buNone/>
              <a:defRPr sz="2800">
                <a:solidFill>
                  <a:schemeClr val="tx2"/>
                </a:solidFill>
              </a:defRPr>
            </a:lvl1pPr>
          </a:lstStyle>
          <a:p>
            <a:pPr lvl="0"/>
            <a:r>
              <a:rPr lang="en-US"/>
              <a:t>Click to Edit Title</a:t>
            </a:r>
          </a:p>
        </p:txBody>
      </p:sp>
    </p:spTree>
    <p:extLst>
      <p:ext uri="{BB962C8B-B14F-4D97-AF65-F5344CB8AC3E}">
        <p14:creationId xmlns:p14="http://schemas.microsoft.com/office/powerpoint/2010/main" val="189364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1_Basic Layout Circuit Boar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2" name="Picture 1" descr="A picture containing text, building material, stone&#10;&#10;Description automatically generated">
            <a:extLst>
              <a:ext uri="{FF2B5EF4-FFF2-40B4-BE49-F238E27FC236}">
                <a16:creationId xmlns:a16="http://schemas.microsoft.com/office/drawing/2014/main" id="{9FB23D26-B736-3E00-7B91-45F83BE6B79F}"/>
              </a:ext>
            </a:extLst>
          </p:cNvPr>
          <p:cNvPicPr>
            <a:picLocks noChangeAspect="1"/>
          </p:cNvPicPr>
          <p:nvPr userDrawn="1"/>
        </p:nvPicPr>
        <p:blipFill>
          <a:blip r:embed="rId2" cstate="screen">
            <a:alphaModFix amt="11000"/>
            <a:extLst>
              <a:ext uri="{28A0092B-C50C-407E-A947-70E740481C1C}">
                <a14:useLocalDpi xmlns:a14="http://schemas.microsoft.com/office/drawing/2010/main"/>
              </a:ext>
            </a:extLst>
          </a:blip>
          <a:stretch>
            <a:fillRect/>
          </a:stretch>
        </p:blipFill>
        <p:spPr>
          <a:xfrm>
            <a:off x="6468" y="0"/>
            <a:ext cx="9144000" cy="5143500"/>
          </a:xfrm>
          <a:prstGeom prst="rect">
            <a:avLst/>
          </a:prstGeom>
          <a:noFill/>
        </p:spPr>
      </p:pic>
      <p:sp>
        <p:nvSpPr>
          <p:cNvPr id="6" name="Content Placeholder 5"/>
          <p:cNvSpPr>
            <a:spLocks noGrp="1"/>
          </p:cNvSpPr>
          <p:nvPr>
            <p:ph sz="quarter" idx="10" hasCustomPrompt="1"/>
          </p:nvPr>
        </p:nvSpPr>
        <p:spPr>
          <a:xfrm>
            <a:off x="212036" y="768350"/>
            <a:ext cx="8732865" cy="3962400"/>
          </a:xfrm>
        </p:spPr>
        <p:txBody>
          <a:bodyPr/>
          <a:lstStyle>
            <a:lvl1pPr>
              <a:defRPr>
                <a:solidFill>
                  <a:schemeClr val="bg1"/>
                </a:solidFill>
              </a:defRPr>
            </a:lvl1pPr>
            <a:lvl2pPr marL="461951" indent="-231770">
              <a:buSzPct val="80000"/>
              <a:buFont typeface="Arial" charset="0"/>
              <a:buChar char="•"/>
              <a:defRPr>
                <a:solidFill>
                  <a:schemeClr val="bg1"/>
                </a:solidFill>
              </a:defRPr>
            </a:lvl2pPr>
            <a:lvl3pPr marL="692133" indent="-230183">
              <a:buFont typeface="Arial" charset="0"/>
              <a:buChar char="•"/>
              <a:defRPr>
                <a:solidFill>
                  <a:schemeClr val="bg1"/>
                </a:solidFill>
              </a:defRPr>
            </a:lvl3pPr>
            <a:lvl4pPr>
              <a:defRPr>
                <a:solidFill>
                  <a:schemeClr val="bg1"/>
                </a:solidFill>
              </a:defRPr>
            </a:lvl4p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9" name="Title 8"/>
          <p:cNvSpPr>
            <a:spLocks noGrp="1"/>
          </p:cNvSpPr>
          <p:nvPr>
            <p:ph type="title" hasCustomPrompt="1"/>
          </p:nvPr>
        </p:nvSpPr>
        <p:spPr>
          <a:xfrm>
            <a:off x="212036" y="177747"/>
            <a:ext cx="8719930" cy="403280"/>
          </a:xfrm>
        </p:spPr>
        <p:txBody>
          <a:bodyPr/>
          <a:lstStyle>
            <a:lvl1pPr>
              <a:defRPr>
                <a:solidFill>
                  <a:schemeClr val="bg1"/>
                </a:solidFill>
              </a:defRPr>
            </a:lvl1pPr>
          </a:lstStyle>
          <a:p>
            <a:r>
              <a:rPr lang="en-US"/>
              <a:t>Click to Edit Title</a:t>
            </a:r>
          </a:p>
        </p:txBody>
      </p:sp>
    </p:spTree>
    <p:extLst>
      <p:ext uri="{BB962C8B-B14F-4D97-AF65-F5344CB8AC3E}">
        <p14:creationId xmlns:p14="http://schemas.microsoft.com/office/powerpoint/2010/main" val="214592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57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Layout with Take Away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78E86-9BFA-050E-E219-0F2A553A69A7}"/>
              </a:ext>
            </a:extLst>
          </p:cNvPr>
          <p:cNvSpPr/>
          <p:nvPr userDrawn="1"/>
        </p:nvSpPr>
        <p:spPr>
          <a:xfrm>
            <a:off x="-4011" y="3902075"/>
            <a:ext cx="9144000" cy="8228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600">
              <a:solidFill>
                <a:schemeClr val="tx1"/>
              </a:solidFill>
              <a:latin typeface="Calibri Light" panose="020F0302020204030204" pitchFamily="34" charset="0"/>
              <a:ea typeface="Roboto" panose="02000000000000000000" pitchFamily="2" charset="0"/>
              <a:cs typeface="Calibri Light" panose="020F0302020204030204" pitchFamily="34" charset="0"/>
            </a:endParaRPr>
          </a:p>
        </p:txBody>
      </p:sp>
      <p:sp>
        <p:nvSpPr>
          <p:cNvPr id="6" name="Content Placeholder 5"/>
          <p:cNvSpPr>
            <a:spLocks noGrp="1"/>
          </p:cNvSpPr>
          <p:nvPr>
            <p:ph sz="quarter" idx="10" hasCustomPrompt="1"/>
          </p:nvPr>
        </p:nvSpPr>
        <p:spPr>
          <a:xfrm>
            <a:off x="212698" y="759725"/>
            <a:ext cx="8732865" cy="3133724"/>
          </a:xfrm>
        </p:spPr>
        <p:txBody>
          <a:bodyPr/>
          <a:lstStyle>
            <a:lvl1pPr>
              <a:defRPr b="0" i="0">
                <a:latin typeface="Calibri Light" charset="0"/>
                <a:ea typeface="Calibri Light" charset="0"/>
                <a:cs typeface="Calibri Light" charset="0"/>
              </a:defRPr>
            </a:lvl1pPr>
            <a:lvl2pPr>
              <a:defRPr b="0" i="0">
                <a:latin typeface="Calibri Light" charset="0"/>
                <a:ea typeface="Calibri Light" charset="0"/>
                <a:cs typeface="Calibri Light" charset="0"/>
              </a:defRPr>
            </a:lvl2pPr>
            <a:lvl3pPr>
              <a:defRPr b="0" i="0">
                <a:latin typeface="Calibri Light" charset="0"/>
                <a:ea typeface="Calibri Light" charset="0"/>
                <a:cs typeface="Calibri Light" charset="0"/>
              </a:defRPr>
            </a:lvl3pPr>
            <a:lvl4pPr>
              <a:defRPr b="0" i="0">
                <a:latin typeface="Calibri Light" charset="0"/>
                <a:ea typeface="Calibri Light" charset="0"/>
                <a:cs typeface="Calibri Light" charset="0"/>
              </a:defRPr>
            </a:lvl4p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9" name="Title 8"/>
          <p:cNvSpPr>
            <a:spLocks noGrp="1"/>
          </p:cNvSpPr>
          <p:nvPr>
            <p:ph type="title" hasCustomPrompt="1"/>
          </p:nvPr>
        </p:nvSpPr>
        <p:spPr/>
        <p:txBody>
          <a:bodyPr/>
          <a:lstStyle>
            <a:lvl1pPr>
              <a:defRPr b="0" i="0">
                <a:latin typeface="Calibri Light" charset="0"/>
                <a:ea typeface="Calibri Light" charset="0"/>
                <a:cs typeface="Calibri Light" charset="0"/>
              </a:defRPr>
            </a:lvl1pPr>
          </a:lstStyle>
          <a:p>
            <a:r>
              <a:rPr lang="en-US"/>
              <a:t>Click to Edit Title</a:t>
            </a:r>
          </a:p>
        </p:txBody>
      </p:sp>
      <p:sp>
        <p:nvSpPr>
          <p:cNvPr id="3" name="Text Placeholder 2"/>
          <p:cNvSpPr>
            <a:spLocks noGrp="1"/>
          </p:cNvSpPr>
          <p:nvPr>
            <p:ph type="body" sz="quarter" idx="11" hasCustomPrompt="1"/>
          </p:nvPr>
        </p:nvSpPr>
        <p:spPr>
          <a:xfrm>
            <a:off x="212698" y="4132632"/>
            <a:ext cx="8716963" cy="583693"/>
          </a:xfrm>
        </p:spPr>
        <p:txBody>
          <a:bodyPr>
            <a:normAutofit/>
          </a:bodyPr>
          <a:lstStyle>
            <a:lvl1pPr marL="0" indent="0" algn="ctr">
              <a:buNone/>
              <a:defRPr sz="1800" b="0" i="0">
                <a:solidFill>
                  <a:schemeClr val="bg1"/>
                </a:solidFill>
                <a:latin typeface="Calibri Light" charset="0"/>
                <a:ea typeface="Calibri Light" charset="0"/>
                <a:cs typeface="Calibri Light" charset="0"/>
              </a:defRPr>
            </a:lvl1pPr>
          </a:lstStyle>
          <a:p>
            <a:pPr lvl="0"/>
            <a:r>
              <a:rPr lang="en-US"/>
              <a:t>Click to add take-away statement</a:t>
            </a:r>
          </a:p>
        </p:txBody>
      </p:sp>
    </p:spTree>
    <p:extLst>
      <p:ext uri="{BB962C8B-B14F-4D97-AF65-F5344CB8AC3E}">
        <p14:creationId xmlns:p14="http://schemas.microsoft.com/office/powerpoint/2010/main" val="24532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wo Column Layou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14685" y="759884"/>
            <a:ext cx="4273164" cy="3962399"/>
          </a:xfrm>
        </p:spPr>
        <p:txBody>
          <a:bodyPr>
            <a:noAutofit/>
          </a:bodyPr>
          <a:lstStyle>
            <a:lvl1pPr>
              <a:defRPr sz="1800" b="0" i="0">
                <a:latin typeface="Calibri Light" charset="0"/>
                <a:ea typeface="Calibri Light" charset="0"/>
                <a:cs typeface="Calibri Light" charset="0"/>
              </a:defRPr>
            </a:lvl1pPr>
            <a:lvl2pPr marL="461951" indent="-231770">
              <a:buSzPct val="80000"/>
              <a:buFont typeface="Arial" charset="0"/>
              <a:buChar char="•"/>
              <a:defRPr sz="1600" b="0" i="0">
                <a:latin typeface="Calibri Light" charset="0"/>
                <a:ea typeface="Calibri Light" charset="0"/>
                <a:cs typeface="Calibri Light" charset="0"/>
              </a:defRPr>
            </a:lvl2pPr>
            <a:lvl3pPr>
              <a:defRPr sz="140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 bullets</a:t>
            </a:r>
          </a:p>
          <a:p>
            <a:pPr lvl="2"/>
            <a:r>
              <a:rPr lang="en-US"/>
              <a:t>Third level bullets</a:t>
            </a:r>
          </a:p>
          <a:p>
            <a:pPr lvl="3"/>
            <a:r>
              <a:rPr lang="en-US"/>
              <a:t>Fourth level bullets</a:t>
            </a:r>
          </a:p>
        </p:txBody>
      </p:sp>
      <p:sp>
        <p:nvSpPr>
          <p:cNvPr id="4" name="Content Placeholder 3"/>
          <p:cNvSpPr>
            <a:spLocks noGrp="1"/>
          </p:cNvSpPr>
          <p:nvPr>
            <p:ph sz="half" idx="2" hasCustomPrompt="1"/>
          </p:nvPr>
        </p:nvSpPr>
        <p:spPr>
          <a:xfrm>
            <a:off x="4648201" y="759884"/>
            <a:ext cx="4291760" cy="3962399"/>
          </a:xfrm>
        </p:spPr>
        <p:txBody>
          <a:bodyPr>
            <a:noAutofit/>
          </a:bodyPr>
          <a:lstStyle>
            <a:lvl1pPr>
              <a:defRPr sz="1800" b="0" i="0" baseline="0">
                <a:latin typeface="Calibri Light" charset="0"/>
                <a:ea typeface="Calibri Light" charset="0"/>
                <a:cs typeface="Calibri Light" charset="0"/>
              </a:defRPr>
            </a:lvl1pPr>
            <a:lvl2pPr marL="461951" indent="-231770">
              <a:buSzPct val="80000"/>
              <a:buFont typeface="Arial" charset="0"/>
              <a:buChar char="•"/>
              <a:defRPr sz="1600" b="0" i="0">
                <a:latin typeface="Calibri Light" charset="0"/>
                <a:ea typeface="Calibri Light" charset="0"/>
                <a:cs typeface="Calibri Light" charset="0"/>
              </a:defRPr>
            </a:lvl2pPr>
            <a:lvl3pPr>
              <a:defRPr sz="140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 bullets</a:t>
            </a:r>
          </a:p>
          <a:p>
            <a:pPr lvl="2"/>
            <a:r>
              <a:rPr lang="en-US"/>
              <a:t>Third level bullets</a:t>
            </a:r>
          </a:p>
          <a:p>
            <a:pPr lvl="3"/>
            <a:r>
              <a:rPr lang="en-US"/>
              <a:t>Fourth level bullets</a:t>
            </a:r>
          </a:p>
        </p:txBody>
      </p:sp>
      <p:sp>
        <p:nvSpPr>
          <p:cNvPr id="2" name="Title 1"/>
          <p:cNvSpPr>
            <a:spLocks noGrp="1"/>
          </p:cNvSpPr>
          <p:nvPr>
            <p:ph type="title" hasCustomPrompt="1"/>
          </p:nvPr>
        </p:nvSpPr>
        <p:spPr/>
        <p:txBody>
          <a:bodyPr>
            <a:noAutofit/>
          </a:bodyPr>
          <a:lstStyle>
            <a:lvl1pPr>
              <a:defRPr b="0" i="0">
                <a:latin typeface="Calibri Light" charset="0"/>
                <a:ea typeface="Calibri Light" charset="0"/>
                <a:cs typeface="Calibri Light" charset="0"/>
              </a:defRPr>
            </a:lvl1pPr>
          </a:lstStyle>
          <a:p>
            <a:r>
              <a:rPr lang="en-US"/>
              <a:t>Click to Edit Title</a:t>
            </a:r>
          </a:p>
        </p:txBody>
      </p:sp>
    </p:spTree>
    <p:extLst>
      <p:ext uri="{BB962C8B-B14F-4D97-AF65-F5344CB8AC3E}">
        <p14:creationId xmlns:p14="http://schemas.microsoft.com/office/powerpoint/2010/main" val="150762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o Column Layout with Sub-Head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14685" y="1117071"/>
            <a:ext cx="4273164" cy="3588279"/>
          </a:xfrm>
        </p:spPr>
        <p:txBody>
          <a:bodyPr wrap="none">
            <a:noAutofit/>
          </a:bodyPr>
          <a:lstStyle>
            <a:lvl1pPr>
              <a:defRPr sz="1800" b="0" i="0">
                <a:latin typeface="Calibri Light" charset="0"/>
                <a:ea typeface="Calibri Light" charset="0"/>
                <a:cs typeface="Calibri Light" charset="0"/>
              </a:defRPr>
            </a:lvl1pPr>
            <a:lvl2pPr marL="461951" indent="-231770">
              <a:buSzPct val="80000"/>
              <a:buFont typeface="Arial" charset="0"/>
              <a:buChar char="•"/>
              <a:defRPr sz="1600" b="0" i="0">
                <a:latin typeface="Calibri Light" charset="0"/>
                <a:ea typeface="Calibri Light" charset="0"/>
                <a:cs typeface="Calibri Light" charset="0"/>
              </a:defRPr>
            </a:lvl2pPr>
            <a:lvl3pPr>
              <a:defRPr sz="140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 bullets</a:t>
            </a:r>
          </a:p>
          <a:p>
            <a:pPr lvl="2"/>
            <a:r>
              <a:rPr lang="en-US"/>
              <a:t>Third level bullets</a:t>
            </a:r>
          </a:p>
          <a:p>
            <a:pPr lvl="3"/>
            <a:r>
              <a:rPr lang="en-US"/>
              <a:t>Fourth level bullets</a:t>
            </a:r>
          </a:p>
        </p:txBody>
      </p:sp>
      <p:sp>
        <p:nvSpPr>
          <p:cNvPr id="4" name="Content Placeholder 3"/>
          <p:cNvSpPr>
            <a:spLocks noGrp="1"/>
          </p:cNvSpPr>
          <p:nvPr>
            <p:ph sz="half" idx="2" hasCustomPrompt="1"/>
          </p:nvPr>
        </p:nvSpPr>
        <p:spPr>
          <a:xfrm>
            <a:off x="4648201" y="1117071"/>
            <a:ext cx="4291760" cy="3588279"/>
          </a:xfrm>
        </p:spPr>
        <p:txBody>
          <a:bodyPr wrap="none">
            <a:noAutofit/>
          </a:bodyPr>
          <a:lstStyle>
            <a:lvl1pPr>
              <a:defRPr sz="1800" b="0" i="0" baseline="0">
                <a:latin typeface="Calibri Light" charset="0"/>
                <a:ea typeface="Calibri Light" charset="0"/>
                <a:cs typeface="Calibri Light" charset="0"/>
              </a:defRPr>
            </a:lvl1pPr>
            <a:lvl2pPr marL="461951" indent="-231770">
              <a:buSzPct val="80000"/>
              <a:buFont typeface="Arial" charset="0"/>
              <a:buChar char="•"/>
              <a:defRPr sz="1600" b="0" i="0">
                <a:latin typeface="Calibri Light" charset="0"/>
                <a:ea typeface="Calibri Light" charset="0"/>
                <a:cs typeface="Calibri Light" charset="0"/>
              </a:defRPr>
            </a:lvl2pPr>
            <a:lvl3pPr>
              <a:defRPr sz="140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 bullets</a:t>
            </a:r>
          </a:p>
          <a:p>
            <a:pPr lvl="2"/>
            <a:r>
              <a:rPr lang="en-US"/>
              <a:t>Third level bullets</a:t>
            </a:r>
          </a:p>
          <a:p>
            <a:pPr lvl="3"/>
            <a:r>
              <a:rPr lang="en-US"/>
              <a:t>Fourth level bullets</a:t>
            </a:r>
          </a:p>
        </p:txBody>
      </p:sp>
      <p:sp>
        <p:nvSpPr>
          <p:cNvPr id="2" name="Title 1"/>
          <p:cNvSpPr>
            <a:spLocks noGrp="1"/>
          </p:cNvSpPr>
          <p:nvPr>
            <p:ph type="title" hasCustomPrompt="1"/>
          </p:nvPr>
        </p:nvSpPr>
        <p:spPr/>
        <p:txBody>
          <a:bodyPr wrap="none">
            <a:noAutofit/>
          </a:bodyPr>
          <a:lstStyle>
            <a:lvl1pPr>
              <a:defRPr b="0" i="0">
                <a:latin typeface="Calibri Light" charset="0"/>
                <a:ea typeface="Calibri Light" charset="0"/>
                <a:cs typeface="Calibri Light" charset="0"/>
              </a:defRPr>
            </a:lvl1pPr>
          </a:lstStyle>
          <a:p>
            <a:r>
              <a:rPr lang="en-US"/>
              <a:t>Click to Edit Title</a:t>
            </a:r>
          </a:p>
        </p:txBody>
      </p:sp>
      <p:sp>
        <p:nvSpPr>
          <p:cNvPr id="5" name="Text Placeholder 2"/>
          <p:cNvSpPr>
            <a:spLocks noGrp="1"/>
          </p:cNvSpPr>
          <p:nvPr>
            <p:ph type="body" sz="quarter" idx="11" hasCustomPrompt="1"/>
          </p:nvPr>
        </p:nvSpPr>
        <p:spPr>
          <a:xfrm>
            <a:off x="212698" y="683684"/>
            <a:ext cx="8716963" cy="330729"/>
          </a:xfrm>
        </p:spPr>
        <p:txBody>
          <a:bodyPr wrap="none" lIns="91440" tIns="0" rIns="0" bIns="0">
            <a:noAutofit/>
          </a:bodyPr>
          <a:lstStyle>
            <a:lvl1pPr marL="0" indent="0">
              <a:lnSpc>
                <a:spcPct val="100000"/>
              </a:lnSpc>
              <a:spcBef>
                <a:spcPts val="0"/>
              </a:spcBef>
              <a:buNone/>
              <a:defRPr sz="1800" baseline="0"/>
            </a:lvl1pPr>
          </a:lstStyle>
          <a:p>
            <a:pPr lvl="0"/>
            <a:r>
              <a:rPr lang="en-US"/>
              <a:t>Click to add </a:t>
            </a:r>
            <a:r>
              <a:rPr lang="en-US" err="1"/>
              <a:t>subheader</a:t>
            </a:r>
            <a:endParaRPr lang="en-US"/>
          </a:p>
        </p:txBody>
      </p:sp>
    </p:spTree>
    <p:extLst>
      <p:ext uri="{BB962C8B-B14F-4D97-AF65-F5344CB8AC3E}">
        <p14:creationId xmlns:p14="http://schemas.microsoft.com/office/powerpoint/2010/main" val="383515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hree Column Layou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190621" y="759884"/>
            <a:ext cx="2773363"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5" name="Title 4"/>
          <p:cNvSpPr>
            <a:spLocks noGrp="1"/>
          </p:cNvSpPr>
          <p:nvPr>
            <p:ph type="title" hasCustomPrompt="1"/>
          </p:nvPr>
        </p:nvSpPr>
        <p:spPr/>
        <p:txBody>
          <a:bodyPr>
            <a:noAutofit/>
          </a:bodyPr>
          <a:lstStyle/>
          <a:p>
            <a:r>
              <a:rPr lang="en-US"/>
              <a:t>Click to Edit Title</a:t>
            </a:r>
          </a:p>
        </p:txBody>
      </p:sp>
      <p:sp>
        <p:nvSpPr>
          <p:cNvPr id="7" name="Content Placeholder 2"/>
          <p:cNvSpPr>
            <a:spLocks noGrp="1"/>
          </p:cNvSpPr>
          <p:nvPr>
            <p:ph sz="half" idx="10" hasCustomPrompt="1"/>
          </p:nvPr>
        </p:nvSpPr>
        <p:spPr>
          <a:xfrm>
            <a:off x="6172201" y="759884"/>
            <a:ext cx="2773363"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1" hasCustomPrompt="1"/>
          </p:nvPr>
        </p:nvSpPr>
        <p:spPr>
          <a:xfrm>
            <a:off x="209042" y="759884"/>
            <a:ext cx="2773363"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714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our Column Layou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434974" y="759884"/>
            <a:ext cx="2057400"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5" name="Title 4"/>
          <p:cNvSpPr>
            <a:spLocks noGrp="1"/>
          </p:cNvSpPr>
          <p:nvPr>
            <p:ph type="title" hasCustomPrompt="1"/>
          </p:nvPr>
        </p:nvSpPr>
        <p:spPr/>
        <p:txBody>
          <a:bodyPr>
            <a:noAutofit/>
          </a:bodyPr>
          <a:lstStyle/>
          <a:p>
            <a:r>
              <a:rPr lang="en-US"/>
              <a:t>Click to Edit Title</a:t>
            </a:r>
          </a:p>
        </p:txBody>
      </p:sp>
      <p:sp>
        <p:nvSpPr>
          <p:cNvPr id="8" name="Content Placeholder 2"/>
          <p:cNvSpPr>
            <a:spLocks noGrp="1"/>
          </p:cNvSpPr>
          <p:nvPr>
            <p:ph sz="half" idx="11" hasCustomPrompt="1"/>
          </p:nvPr>
        </p:nvSpPr>
        <p:spPr>
          <a:xfrm>
            <a:off x="209041" y="759884"/>
            <a:ext cx="2057400"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2" name="Content Placeholder 2">
            <a:extLst>
              <a:ext uri="{FF2B5EF4-FFF2-40B4-BE49-F238E27FC236}">
                <a16:creationId xmlns:a16="http://schemas.microsoft.com/office/drawing/2014/main" id="{BD1CB996-A579-A360-08F3-B32AF8EAE33D}"/>
              </a:ext>
            </a:extLst>
          </p:cNvPr>
          <p:cNvSpPr>
            <a:spLocks noGrp="1"/>
          </p:cNvSpPr>
          <p:nvPr>
            <p:ph sz="half" idx="12" hasCustomPrompt="1"/>
          </p:nvPr>
        </p:nvSpPr>
        <p:spPr>
          <a:xfrm>
            <a:off x="6893958" y="759884"/>
            <a:ext cx="2057400"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
        <p:nvSpPr>
          <p:cNvPr id="4" name="Content Placeholder 2">
            <a:extLst>
              <a:ext uri="{FF2B5EF4-FFF2-40B4-BE49-F238E27FC236}">
                <a16:creationId xmlns:a16="http://schemas.microsoft.com/office/drawing/2014/main" id="{6FDDC4E0-E740-1C09-17FF-C3478E1C8A25}"/>
              </a:ext>
            </a:extLst>
          </p:cNvPr>
          <p:cNvSpPr>
            <a:spLocks noGrp="1"/>
          </p:cNvSpPr>
          <p:nvPr>
            <p:ph sz="half" idx="13" hasCustomPrompt="1"/>
          </p:nvPr>
        </p:nvSpPr>
        <p:spPr>
          <a:xfrm>
            <a:off x="4668025" y="759884"/>
            <a:ext cx="2057400" cy="3962400"/>
          </a:xfrm>
        </p:spPr>
        <p:txBody>
          <a:bodyPr>
            <a:noAutofit/>
          </a:bodyPr>
          <a:lstStyle>
            <a:lvl1pPr>
              <a:defRPr sz="1800"/>
            </a:lvl1pPr>
            <a:lvl2pPr marL="461951" indent="-231770">
              <a:buSzPct val="80000"/>
              <a:buFont typeface="Arial" charset="0"/>
              <a:buChar char="•"/>
              <a:defRPr sz="1600"/>
            </a:lvl2pPr>
            <a:lvl3pPr>
              <a:defRPr sz="1400"/>
            </a:lvl3pPr>
            <a:lvl4pPr>
              <a:defRPr sz="1200"/>
            </a:lvl4pPr>
            <a:lvl5pPr>
              <a:defRPr sz="1600"/>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1598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Half and Half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37B723-73E4-A25E-92B7-A16C96BF7A9C}"/>
              </a:ext>
            </a:extLst>
          </p:cNvPr>
          <p:cNvSpPr/>
          <p:nvPr userDrawn="1"/>
        </p:nvSpPr>
        <p:spPr>
          <a:xfrm>
            <a:off x="0" y="0"/>
            <a:ext cx="4572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a:endParaRPr>
          </a:p>
        </p:txBody>
      </p:sp>
      <p:pic>
        <p:nvPicPr>
          <p:cNvPr id="3" name="Picture 2" descr="A picture containing text, building material, stone&#10;&#10;Description automatically generated">
            <a:extLst>
              <a:ext uri="{FF2B5EF4-FFF2-40B4-BE49-F238E27FC236}">
                <a16:creationId xmlns:a16="http://schemas.microsoft.com/office/drawing/2014/main" id="{064A86E0-983F-4AAA-ACA4-0097662E5445}"/>
              </a:ext>
            </a:extLst>
          </p:cNvPr>
          <p:cNvPicPr>
            <a:picLocks noChangeAspect="1"/>
          </p:cNvPicPr>
          <p:nvPr userDrawn="1"/>
        </p:nvPicPr>
        <p:blipFill rotWithShape="1">
          <a:blip r:embed="rId2" cstate="screen">
            <a:alphaModFix amt="11000"/>
            <a:extLst>
              <a:ext uri="{28A0092B-C50C-407E-A947-70E740481C1C}">
                <a14:useLocalDpi xmlns:a14="http://schemas.microsoft.com/office/drawing/2010/main"/>
              </a:ext>
            </a:extLst>
          </a:blip>
          <a:srcRect r="50000"/>
          <a:stretch/>
        </p:blipFill>
        <p:spPr>
          <a:xfrm>
            <a:off x="0" y="0"/>
            <a:ext cx="4572000" cy="5143500"/>
          </a:xfrm>
          <a:prstGeom prst="rect">
            <a:avLst/>
          </a:prstGeom>
        </p:spPr>
      </p:pic>
      <p:sp>
        <p:nvSpPr>
          <p:cNvPr id="2" name="Title 1"/>
          <p:cNvSpPr>
            <a:spLocks noGrp="1"/>
          </p:cNvSpPr>
          <p:nvPr>
            <p:ph type="title" hasCustomPrompt="1"/>
          </p:nvPr>
        </p:nvSpPr>
        <p:spPr>
          <a:xfrm>
            <a:off x="212036" y="177747"/>
            <a:ext cx="4359964" cy="403279"/>
          </a:xfrm>
        </p:spPr>
        <p:txBody>
          <a:bodyPr/>
          <a:lstStyle>
            <a:lvl1pPr>
              <a:defRPr>
                <a:solidFill>
                  <a:schemeClr val="bg1"/>
                </a:solidFill>
              </a:defRPr>
            </a:lvl1pPr>
          </a:lstStyle>
          <a:p>
            <a:r>
              <a:rPr lang="en-US"/>
              <a:t>Click to Edit Title</a:t>
            </a:r>
          </a:p>
        </p:txBody>
      </p:sp>
      <p:sp>
        <p:nvSpPr>
          <p:cNvPr id="5" name="Content Placeholder 5">
            <a:extLst>
              <a:ext uri="{FF2B5EF4-FFF2-40B4-BE49-F238E27FC236}">
                <a16:creationId xmlns:a16="http://schemas.microsoft.com/office/drawing/2014/main" id="{9EA12138-D7EA-143B-A1FF-64627A352972}"/>
              </a:ext>
            </a:extLst>
          </p:cNvPr>
          <p:cNvSpPr>
            <a:spLocks noGrp="1"/>
          </p:cNvSpPr>
          <p:nvPr>
            <p:ph sz="quarter" idx="10" hasCustomPrompt="1"/>
          </p:nvPr>
        </p:nvSpPr>
        <p:spPr>
          <a:xfrm>
            <a:off x="212037" y="756497"/>
            <a:ext cx="4359964" cy="3962400"/>
          </a:xfrm>
        </p:spPr>
        <p:txBody>
          <a:bodyPr/>
          <a:lstStyle>
            <a:lvl1pPr>
              <a:defRPr sz="1800">
                <a:solidFill>
                  <a:schemeClr val="bg1"/>
                </a:solidFill>
              </a:defRPr>
            </a:lvl1pPr>
            <a:lvl2pPr marL="461951" indent="-231770">
              <a:buSzPct val="80000"/>
              <a:buFont typeface="Arial" charset="0"/>
              <a:buChar char="•"/>
              <a:defRPr sz="1600">
                <a:solidFill>
                  <a:schemeClr val="bg1"/>
                </a:solidFill>
              </a:defRPr>
            </a:lvl2pPr>
            <a:lvl3pPr marL="692133" indent="-230183">
              <a:buFont typeface="Arial" charset="0"/>
              <a:buChar char="•"/>
              <a:defRPr sz="1400">
                <a:solidFill>
                  <a:schemeClr val="bg1"/>
                </a:solidFill>
              </a:defRPr>
            </a:lvl3pPr>
            <a:lvl4pPr>
              <a:defRPr sz="1200">
                <a:solidFill>
                  <a:schemeClr val="bg1"/>
                </a:solidFill>
              </a:defRPr>
            </a:lvl4p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7" name="Content Placeholder 5">
            <a:extLst>
              <a:ext uri="{FF2B5EF4-FFF2-40B4-BE49-F238E27FC236}">
                <a16:creationId xmlns:a16="http://schemas.microsoft.com/office/drawing/2014/main" id="{C2959C06-B1B8-731F-2B82-A6AA7EAE34FC}"/>
              </a:ext>
            </a:extLst>
          </p:cNvPr>
          <p:cNvSpPr>
            <a:spLocks noGrp="1"/>
          </p:cNvSpPr>
          <p:nvPr>
            <p:ph sz="quarter" idx="11" hasCustomPrompt="1"/>
          </p:nvPr>
        </p:nvSpPr>
        <p:spPr>
          <a:xfrm>
            <a:off x="4794311" y="756497"/>
            <a:ext cx="4149664" cy="3962400"/>
          </a:xfrm>
        </p:spPr>
        <p:txBody>
          <a:bodyPr/>
          <a:lstStyle>
            <a:lvl1pPr>
              <a:defRPr sz="1800">
                <a:solidFill>
                  <a:schemeClr val="tx1"/>
                </a:solidFill>
              </a:defRPr>
            </a:lvl1pPr>
            <a:lvl2pPr marL="461951" indent="-231770">
              <a:buSzPct val="80000"/>
              <a:buFont typeface="Arial" charset="0"/>
              <a:buChar char="•"/>
              <a:defRPr sz="1600">
                <a:solidFill>
                  <a:schemeClr val="tx1"/>
                </a:solidFill>
              </a:defRPr>
            </a:lvl2pPr>
            <a:lvl3pPr marL="692133" indent="-230183">
              <a:buFont typeface="Arial" charset="0"/>
              <a:buChar char="•"/>
              <a:defRPr sz="1400">
                <a:solidFill>
                  <a:schemeClr val="tx1"/>
                </a:solidFill>
              </a:defRPr>
            </a:lvl3pPr>
            <a:lvl4pPr>
              <a:defRPr sz="1200">
                <a:solidFill>
                  <a:schemeClr val="tx1"/>
                </a:solidFill>
              </a:defRPr>
            </a:lvl4p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8" name="Rectangle 7">
            <a:extLst>
              <a:ext uri="{FF2B5EF4-FFF2-40B4-BE49-F238E27FC236}">
                <a16:creationId xmlns:a16="http://schemas.microsoft.com/office/drawing/2014/main" id="{88DAC911-7BF6-44F9-99DD-95A495B91F68}"/>
              </a:ext>
            </a:extLst>
          </p:cNvPr>
          <p:cNvSpPr/>
          <p:nvPr userDrawn="1"/>
        </p:nvSpPr>
        <p:spPr>
          <a:xfrm>
            <a:off x="3985074" y="4759405"/>
            <a:ext cx="1162280" cy="264053"/>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mj-lt"/>
                <a:cs typeface="Arial"/>
              </a:rPr>
              <a:t>CONFIDENTIAL</a:t>
            </a:r>
          </a:p>
        </p:txBody>
      </p:sp>
      <p:sp>
        <p:nvSpPr>
          <p:cNvPr id="9" name="Text Placeholder 9">
            <a:extLst>
              <a:ext uri="{FF2B5EF4-FFF2-40B4-BE49-F238E27FC236}">
                <a16:creationId xmlns:a16="http://schemas.microsoft.com/office/drawing/2014/main" id="{601DC826-FDE1-760A-81F5-DF59991789BE}"/>
              </a:ext>
            </a:extLst>
          </p:cNvPr>
          <p:cNvSpPr>
            <a:spLocks noGrp="1"/>
          </p:cNvSpPr>
          <p:nvPr>
            <p:ph type="body" sz="quarter" idx="12" hasCustomPrompt="1"/>
          </p:nvPr>
        </p:nvSpPr>
        <p:spPr>
          <a:xfrm>
            <a:off x="4784036" y="177800"/>
            <a:ext cx="4159939" cy="403225"/>
          </a:xfrm>
        </p:spPr>
        <p:txBody>
          <a:bodyPr/>
          <a:lstStyle>
            <a:lvl1pPr marL="0" indent="0">
              <a:buNone/>
              <a:defRPr sz="2800">
                <a:solidFill>
                  <a:schemeClr val="tx2"/>
                </a:solidFill>
              </a:defRPr>
            </a:lvl1pPr>
          </a:lstStyle>
          <a:p>
            <a:pPr lvl="0"/>
            <a:r>
              <a:rPr lang="en-US"/>
              <a:t>Click to Edit Title</a:t>
            </a:r>
          </a:p>
        </p:txBody>
      </p:sp>
    </p:spTree>
    <p:extLst>
      <p:ext uri="{BB962C8B-B14F-4D97-AF65-F5344CB8AC3E}">
        <p14:creationId xmlns:p14="http://schemas.microsoft.com/office/powerpoint/2010/main" val="120488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036" y="177747"/>
            <a:ext cx="8719930" cy="403279"/>
          </a:xfrm>
          <a:prstGeom prst="rect">
            <a:avLst/>
          </a:prstGeom>
        </p:spPr>
        <p:txBody>
          <a:bodyPr vert="horz" wrap="square" lIns="91440" tIns="45720" rIns="91440" bIns="45720" rtlCol="0" anchor="t" anchorCtr="0">
            <a:noAutofit/>
          </a:bodyPr>
          <a:lstStyle/>
          <a:p>
            <a:r>
              <a:rPr lang="en-US"/>
              <a:t>Click to Edit Title</a:t>
            </a:r>
          </a:p>
        </p:txBody>
      </p:sp>
      <p:sp>
        <p:nvSpPr>
          <p:cNvPr id="3" name="Text Placeholder 2"/>
          <p:cNvSpPr>
            <a:spLocks noGrp="1"/>
          </p:cNvSpPr>
          <p:nvPr>
            <p:ph type="body" idx="1"/>
          </p:nvPr>
        </p:nvSpPr>
        <p:spPr>
          <a:xfrm>
            <a:off x="209550" y="768351"/>
            <a:ext cx="8719930" cy="3962400"/>
          </a:xfrm>
          <a:prstGeom prst="rect">
            <a:avLst/>
          </a:prstGeom>
        </p:spPr>
        <p:txBody>
          <a:bodyPr vert="horz" wrap="square" lIns="91440" tIns="45720" rIns="91440" bIns="45720" rtlCol="0">
            <a:noAutofit/>
          </a:body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19" name="Slide Number Placeholder 14"/>
          <p:cNvSpPr txBox="1">
            <a:spLocks/>
          </p:cNvSpPr>
          <p:nvPr/>
        </p:nvSpPr>
        <p:spPr>
          <a:xfrm>
            <a:off x="6800850" y="4761307"/>
            <a:ext cx="2133600" cy="2746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504E501-2144-4735-A5B2-F468B3DFBD2F}" type="slidenum">
              <a:rPr lang="en-US" sz="1100" b="0" i="0" smtClean="0">
                <a:latin typeface="Calibri Light" charset="0"/>
                <a:ea typeface="Calibri Light" charset="0"/>
                <a:cs typeface="Calibri Light" charset="0"/>
              </a:rPr>
              <a:pPr algn="r"/>
              <a:t>‹#›</a:t>
            </a:fld>
            <a:endParaRPr lang="en-US" sz="2800" b="0" i="0">
              <a:latin typeface="Calibri Light" charset="0"/>
              <a:ea typeface="Calibri Light" charset="0"/>
              <a:cs typeface="Calibri Light" charset="0"/>
            </a:endParaRPr>
          </a:p>
        </p:txBody>
      </p:sp>
      <p:pic>
        <p:nvPicPr>
          <p:cNvPr id="4" name="Picture 3"/>
          <p:cNvPicPr>
            <a:picLocks noChangeAspect="1"/>
          </p:cNvPicPr>
          <p:nvPr userDrawn="1"/>
        </p:nvPicPr>
        <p:blipFill rotWithShape="1">
          <a:blip r:embed="rId15">
            <a:extLst>
              <a:ext uri="{28A0092B-C50C-407E-A947-70E740481C1C}">
                <a14:useLocalDpi xmlns:a14="http://schemas.microsoft.com/office/drawing/2010/main" val="0"/>
              </a:ext>
            </a:extLst>
          </a:blip>
          <a:srcRect t="57753"/>
          <a:stretch/>
        </p:blipFill>
        <p:spPr>
          <a:xfrm>
            <a:off x="381001" y="4811714"/>
            <a:ext cx="1297121" cy="167215"/>
          </a:xfrm>
          <a:prstGeom prst="rect">
            <a:avLst/>
          </a:prstGeom>
        </p:spPr>
      </p:pic>
    </p:spTree>
    <p:extLst>
      <p:ext uri="{BB962C8B-B14F-4D97-AF65-F5344CB8AC3E}">
        <p14:creationId xmlns:p14="http://schemas.microsoft.com/office/powerpoint/2010/main" val="2525776830"/>
      </p:ext>
    </p:extLst>
  </p:cSld>
  <p:clrMap bg1="lt1" tx1="dk1" bg2="lt2" tx2="dk2" accent1="accent1" accent2="accent2" accent3="accent3" accent4="accent4" accent5="accent5" accent6="accent6" hlink="hlink" folHlink="folHlink"/>
  <p:sldLayoutIdLst>
    <p:sldLayoutId id="2147483672" r:id="rId1"/>
    <p:sldLayoutId id="2147483690" r:id="rId2"/>
    <p:sldLayoutId id="2147483689" r:id="rId3"/>
    <p:sldLayoutId id="2147483691" r:id="rId4"/>
    <p:sldLayoutId id="2147483692" r:id="rId5"/>
    <p:sldLayoutId id="2147483693" r:id="rId6"/>
    <p:sldLayoutId id="2147483694" r:id="rId7"/>
    <p:sldLayoutId id="2147483712" r:id="rId8"/>
    <p:sldLayoutId id="2147483713" r:id="rId9"/>
    <p:sldLayoutId id="2147483719" r:id="rId10"/>
    <p:sldLayoutId id="2147483706" r:id="rId11"/>
    <p:sldLayoutId id="2147483721" r:id="rId12"/>
    <p:sldLayoutId id="214748372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8" rtl="0" eaLnBrk="1" latinLnBrk="0" hangingPunct="1">
        <a:spcBef>
          <a:spcPct val="0"/>
        </a:spcBef>
        <a:buNone/>
        <a:defRPr sz="2800" b="0" i="0" kern="1200">
          <a:solidFill>
            <a:schemeClr val="tx2"/>
          </a:solidFill>
          <a:latin typeface="Calibri Light" charset="0"/>
          <a:ea typeface="Calibri Light" charset="0"/>
          <a:cs typeface="Calibri Light" charset="0"/>
        </a:defRPr>
      </a:lvl1pPr>
    </p:titleStyle>
    <p:bodyStyle>
      <a:lvl1pPr marL="230183" indent="-230183" algn="l" defTabSz="914378" rtl="0" eaLnBrk="1" latinLnBrk="0" hangingPunct="1">
        <a:spcBef>
          <a:spcPct val="20000"/>
        </a:spcBef>
        <a:buFont typeface="Arial" panose="020B0604020202020204" pitchFamily="34" charset="0"/>
        <a:buChar char="•"/>
        <a:defRPr sz="1800" b="0" i="0" kern="1200">
          <a:solidFill>
            <a:schemeClr val="tx1"/>
          </a:solidFill>
          <a:latin typeface="Calibri Light" charset="0"/>
          <a:ea typeface="Calibri Light" charset="0"/>
          <a:cs typeface="Calibri Light" charset="0"/>
        </a:defRPr>
      </a:lvl1pPr>
      <a:lvl2pPr marL="461951" indent="-231770" algn="l" defTabSz="914378" rtl="0" eaLnBrk="1" latinLnBrk="0" hangingPunct="1">
        <a:spcBef>
          <a:spcPct val="20000"/>
        </a:spcBef>
        <a:buSzPct val="80000"/>
        <a:buFont typeface="Arial" charset="0"/>
        <a:buChar char="•"/>
        <a:defRPr sz="1600" b="0" i="0" kern="1200">
          <a:solidFill>
            <a:schemeClr val="tx1"/>
          </a:solidFill>
          <a:latin typeface="Calibri Light" charset="0"/>
          <a:ea typeface="Calibri Light" charset="0"/>
          <a:cs typeface="Calibri Light" charset="0"/>
        </a:defRPr>
      </a:lvl2pPr>
      <a:lvl3pPr marL="692133" indent="-230183" algn="l" defTabSz="914378" rtl="0" eaLnBrk="1" latinLnBrk="0" hangingPunct="1">
        <a:spcBef>
          <a:spcPct val="20000"/>
        </a:spcBef>
        <a:buSzPct val="60000"/>
        <a:buFont typeface="Arial" charset="0"/>
        <a:buChar char="•"/>
        <a:tabLst/>
        <a:defRPr sz="1400" b="0" i="0" kern="1200">
          <a:solidFill>
            <a:schemeClr val="tx1"/>
          </a:solidFill>
          <a:latin typeface="Calibri Light" charset="0"/>
          <a:ea typeface="Calibri Light" charset="0"/>
          <a:cs typeface="Calibri Light" charset="0"/>
        </a:defRPr>
      </a:lvl3pPr>
      <a:lvl4pPr marL="914378" indent="-222245" algn="l" defTabSz="914378" rtl="0" eaLnBrk="1" latinLnBrk="0" hangingPunct="1">
        <a:spcBef>
          <a:spcPct val="20000"/>
        </a:spcBef>
        <a:buSzPct val="40000"/>
        <a:buFont typeface="Wingdings" charset="2"/>
        <a:buChar char="§"/>
        <a:tabLst/>
        <a:defRPr sz="1200" b="0" i="0" kern="1200">
          <a:solidFill>
            <a:schemeClr val="tx1"/>
          </a:solidFill>
          <a:latin typeface="Calibri Light" charset="0"/>
          <a:ea typeface="Calibri Light" charset="0"/>
          <a:cs typeface="Calibri Light" charset="0"/>
        </a:defRPr>
      </a:lvl4pPr>
      <a:lvl5pPr marL="1144559" indent="-230183" algn="l" defTabSz="914378" rtl="0" eaLnBrk="1" latinLnBrk="0" hangingPunct="1">
        <a:spcBef>
          <a:spcPct val="20000"/>
        </a:spcBef>
        <a:buSzPct val="75000"/>
        <a:buFont typeface="Slate Std Bk" pitchFamily="50"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970" userDrawn="1">
          <p15:clr>
            <a:srgbClr val="F26B43"/>
          </p15:clr>
        </p15:guide>
        <p15:guide id="4" pos="126" userDrawn="1">
          <p15:clr>
            <a:srgbClr val="F26B43"/>
          </p15:clr>
        </p15:guide>
        <p15:guide id="5" pos="4221" userDrawn="1">
          <p15:clr>
            <a:srgbClr val="F26B43"/>
          </p15:clr>
        </p15:guide>
        <p15:guide id="6" orient="horz" pos="351" userDrawn="1">
          <p15:clr>
            <a:srgbClr val="F26B43"/>
          </p15:clr>
        </p15:guide>
        <p15:guide id="8" orient="horz" pos="560" userDrawn="1">
          <p15:clr>
            <a:srgbClr val="F26B43"/>
          </p15:clr>
        </p15:guide>
        <p15:guide id="9" pos="2880" userDrawn="1">
          <p15:clr>
            <a:srgbClr val="F26B43"/>
          </p15:clr>
        </p15:guide>
        <p15:guide id="10" pos="2014" userDrawn="1">
          <p15:clr>
            <a:srgbClr val="F26B43"/>
          </p15:clr>
        </p15:guide>
        <p15:guide id="12" orient="horz" pos="639" userDrawn="1">
          <p15:clr>
            <a:srgbClr val="F26B43"/>
          </p15:clr>
        </p15:guide>
        <p15:guide id="13" pos="5634" userDrawn="1">
          <p15:clr>
            <a:srgbClr val="F26B43"/>
          </p15:clr>
        </p15:guide>
        <p15:guide id="14" orient="horz" pos="3114" userDrawn="1">
          <p15:clr>
            <a:srgbClr val="F26B43"/>
          </p15:clr>
        </p15:guide>
        <p15:guide id="15" orient="horz" pos="17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036" y="177747"/>
            <a:ext cx="8719930" cy="403279"/>
          </a:xfrm>
          <a:prstGeom prst="rect">
            <a:avLst/>
          </a:prstGeom>
        </p:spPr>
        <p:txBody>
          <a:bodyPr vert="horz" wrap="square" lIns="91440" tIns="45720" rIns="91440" bIns="45720" rtlCol="0" anchor="t" anchorCtr="0">
            <a:noAutofit/>
          </a:bodyPr>
          <a:lstStyle/>
          <a:p>
            <a:r>
              <a:rPr lang="en-US"/>
              <a:t>Click to Edit Title</a:t>
            </a:r>
          </a:p>
        </p:txBody>
      </p:sp>
      <p:sp>
        <p:nvSpPr>
          <p:cNvPr id="3" name="Text Placeholder 2"/>
          <p:cNvSpPr>
            <a:spLocks noGrp="1"/>
          </p:cNvSpPr>
          <p:nvPr>
            <p:ph type="body" idx="1"/>
          </p:nvPr>
        </p:nvSpPr>
        <p:spPr>
          <a:xfrm>
            <a:off x="209550" y="768351"/>
            <a:ext cx="8719930" cy="3962400"/>
          </a:xfrm>
          <a:prstGeom prst="rect">
            <a:avLst/>
          </a:prstGeom>
        </p:spPr>
        <p:txBody>
          <a:bodyPr vert="horz" lIns="91440" tIns="45720" rIns="91440" bIns="45720" rtlCol="0">
            <a:noAutofit/>
          </a:bodyPr>
          <a:lstStyle/>
          <a:p>
            <a:pPr lvl="0"/>
            <a:r>
              <a:rPr lang="en-US"/>
              <a:t>Click to add content</a:t>
            </a:r>
          </a:p>
          <a:p>
            <a:pPr lvl="1"/>
            <a:r>
              <a:rPr lang="en-US"/>
              <a:t>Second level bullet</a:t>
            </a:r>
          </a:p>
          <a:p>
            <a:pPr lvl="2"/>
            <a:r>
              <a:rPr lang="en-US"/>
              <a:t>Third level bullet</a:t>
            </a:r>
          </a:p>
          <a:p>
            <a:pPr lvl="3"/>
            <a:r>
              <a:rPr lang="en-US"/>
              <a:t>Fourth level bullet</a:t>
            </a:r>
          </a:p>
        </p:txBody>
      </p:sp>
      <p:sp>
        <p:nvSpPr>
          <p:cNvPr id="19" name="Slide Number Placeholder 14"/>
          <p:cNvSpPr txBox="1">
            <a:spLocks/>
          </p:cNvSpPr>
          <p:nvPr/>
        </p:nvSpPr>
        <p:spPr>
          <a:xfrm>
            <a:off x="6800850" y="4761307"/>
            <a:ext cx="2133600" cy="2746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504E501-2144-4735-A5B2-F468B3DFBD2F}" type="slidenum">
              <a:rPr lang="en-US" sz="1100" b="0" i="0" smtClean="0">
                <a:latin typeface="Calibri Light" charset="0"/>
                <a:ea typeface="Calibri Light" charset="0"/>
                <a:cs typeface="Calibri Light" charset="0"/>
              </a:rPr>
              <a:pPr algn="r"/>
              <a:t>‹#›</a:t>
            </a:fld>
            <a:endParaRPr lang="en-US" sz="2800" b="0" i="0">
              <a:latin typeface="Calibri Light" charset="0"/>
              <a:ea typeface="Calibri Light" charset="0"/>
              <a:cs typeface="Calibri Light" charset="0"/>
            </a:endParaRPr>
          </a:p>
        </p:txBody>
      </p:sp>
      <p:pic>
        <p:nvPicPr>
          <p:cNvPr id="4" name="Picture 3"/>
          <p:cNvPicPr>
            <a:picLocks noChangeAspect="1"/>
          </p:cNvPicPr>
          <p:nvPr userDrawn="1"/>
        </p:nvPicPr>
        <p:blipFill rotWithShape="1">
          <a:blip r:embed="rId25">
            <a:extLst>
              <a:ext uri="{28A0092B-C50C-407E-A947-70E740481C1C}">
                <a14:useLocalDpi xmlns:a14="http://schemas.microsoft.com/office/drawing/2010/main" val="0"/>
              </a:ext>
            </a:extLst>
          </a:blip>
          <a:srcRect t="57753"/>
          <a:stretch/>
        </p:blipFill>
        <p:spPr>
          <a:xfrm>
            <a:off x="381001" y="4811714"/>
            <a:ext cx="1297121" cy="167215"/>
          </a:xfrm>
          <a:prstGeom prst="rect">
            <a:avLst/>
          </a:prstGeom>
        </p:spPr>
      </p:pic>
    </p:spTree>
    <p:extLst>
      <p:ext uri="{BB962C8B-B14F-4D97-AF65-F5344CB8AC3E}">
        <p14:creationId xmlns:p14="http://schemas.microsoft.com/office/powerpoint/2010/main" val="987236126"/>
      </p:ext>
    </p:extLst>
  </p:cSld>
  <p:clrMap bg1="lt1" tx1="dk1" bg2="lt2" tx2="dk2" accent1="accent1" accent2="accent2" accent3="accent3" accent4="accent4" accent5="accent5" accent6="accent6" hlink="hlink" folHlink="folHlink"/>
  <p:sldLayoutIdLst>
    <p:sldLayoutId id="2147483718" r:id="rId1"/>
    <p:sldLayoutId id="2147483665" r:id="rId2"/>
    <p:sldLayoutId id="2147483664" r:id="rId3"/>
    <p:sldLayoutId id="2147483666" r:id="rId4"/>
    <p:sldLayoutId id="2147483667" r:id="rId5"/>
    <p:sldLayoutId id="2147483668" r:id="rId6"/>
    <p:sldLayoutId id="2147483669" r:id="rId7"/>
    <p:sldLayoutId id="2147483711" r:id="rId8"/>
    <p:sldLayoutId id="2147483714" r:id="rId9"/>
    <p:sldLayoutId id="2147483710" r:id="rId10"/>
    <p:sldLayoutId id="2147483723" r:id="rId11"/>
    <p:sldLayoutId id="2147483707" r:id="rId12"/>
    <p:sldLayoutId id="2147483708" r:id="rId13"/>
    <p:sldLayoutId id="2147483716" r:id="rId14"/>
    <p:sldLayoutId id="2147483709" r:id="rId15"/>
    <p:sldLayoutId id="2147483678" r:id="rId16"/>
    <p:sldLayoutId id="2147483720" r:id="rId17"/>
    <p:sldLayoutId id="2147483682" r:id="rId18"/>
    <p:sldLayoutId id="2147483679" r:id="rId19"/>
    <p:sldLayoutId id="2147483680" r:id="rId20"/>
    <p:sldLayoutId id="2147483715" r:id="rId21"/>
    <p:sldLayoutId id="2147483717" r:id="rId22"/>
    <p:sldLayoutId id="214748372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8" rtl="0" eaLnBrk="1" latinLnBrk="0" hangingPunct="1">
        <a:spcBef>
          <a:spcPct val="0"/>
        </a:spcBef>
        <a:buNone/>
        <a:defRPr sz="2800" b="0" i="0" kern="1200">
          <a:solidFill>
            <a:schemeClr val="tx2"/>
          </a:solidFill>
          <a:latin typeface="Calibri Light" charset="0"/>
          <a:ea typeface="Calibri Light" charset="0"/>
          <a:cs typeface="Calibri Light" charset="0"/>
        </a:defRPr>
      </a:lvl1pPr>
    </p:titleStyle>
    <p:bodyStyle>
      <a:lvl1pPr marL="230183" indent="-230183" algn="l" defTabSz="914378" rtl="0" eaLnBrk="1" latinLnBrk="0" hangingPunct="1">
        <a:spcBef>
          <a:spcPct val="20000"/>
        </a:spcBef>
        <a:buFont typeface="Arial" panose="020B0604020202020204" pitchFamily="34" charset="0"/>
        <a:buChar char="•"/>
        <a:defRPr sz="1800" b="0" i="0" kern="1200">
          <a:solidFill>
            <a:schemeClr val="tx1"/>
          </a:solidFill>
          <a:latin typeface="Calibri Light" charset="0"/>
          <a:ea typeface="Calibri Light" charset="0"/>
          <a:cs typeface="Calibri Light" charset="0"/>
        </a:defRPr>
      </a:lvl1pPr>
      <a:lvl2pPr marL="461951" indent="-231770" algn="l" defTabSz="914378" rtl="0" eaLnBrk="1" latinLnBrk="0" hangingPunct="1">
        <a:spcBef>
          <a:spcPct val="20000"/>
        </a:spcBef>
        <a:buSzPct val="80000"/>
        <a:buFont typeface="Arial" charset="0"/>
        <a:buChar char="•"/>
        <a:defRPr sz="1600" b="0" i="0" kern="1200">
          <a:solidFill>
            <a:schemeClr val="tx1"/>
          </a:solidFill>
          <a:latin typeface="Calibri Light" charset="0"/>
          <a:ea typeface="Calibri Light" charset="0"/>
          <a:cs typeface="Calibri Light" charset="0"/>
        </a:defRPr>
      </a:lvl2pPr>
      <a:lvl3pPr marL="692133" indent="-230183" algn="l" defTabSz="914378" rtl="0" eaLnBrk="1" latinLnBrk="0" hangingPunct="1">
        <a:spcBef>
          <a:spcPct val="20000"/>
        </a:spcBef>
        <a:buSzPct val="60000"/>
        <a:buFont typeface="Arial" charset="0"/>
        <a:buChar char="•"/>
        <a:tabLst/>
        <a:defRPr sz="1400" b="0" i="0" kern="1200">
          <a:solidFill>
            <a:schemeClr val="tx1"/>
          </a:solidFill>
          <a:latin typeface="Calibri Light" charset="0"/>
          <a:ea typeface="Calibri Light" charset="0"/>
          <a:cs typeface="Calibri Light" charset="0"/>
        </a:defRPr>
      </a:lvl3pPr>
      <a:lvl4pPr marL="914378" indent="-222245" algn="l" defTabSz="914378" rtl="0" eaLnBrk="1" latinLnBrk="0" hangingPunct="1">
        <a:spcBef>
          <a:spcPct val="20000"/>
        </a:spcBef>
        <a:buSzPct val="40000"/>
        <a:buFont typeface="Wingdings" charset="2"/>
        <a:buChar char="§"/>
        <a:tabLst/>
        <a:defRPr sz="1200" b="0" i="0" kern="1200">
          <a:solidFill>
            <a:schemeClr val="tx1"/>
          </a:solidFill>
          <a:latin typeface="Calibri Light" charset="0"/>
          <a:ea typeface="Calibri Light" charset="0"/>
          <a:cs typeface="Calibri Light" charset="0"/>
        </a:defRPr>
      </a:lvl4pPr>
      <a:lvl5pPr marL="1144559" indent="-230183" algn="l" defTabSz="914378" rtl="0" eaLnBrk="1" latinLnBrk="0" hangingPunct="1">
        <a:spcBef>
          <a:spcPct val="20000"/>
        </a:spcBef>
        <a:buSzPct val="75000"/>
        <a:buFont typeface="Slate Std Bk" pitchFamily="50"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970" userDrawn="1">
          <p15:clr>
            <a:srgbClr val="F26B43"/>
          </p15:clr>
        </p15:guide>
        <p15:guide id="4" pos="126" userDrawn="1">
          <p15:clr>
            <a:srgbClr val="F26B43"/>
          </p15:clr>
        </p15:guide>
        <p15:guide id="5" pos="4221" userDrawn="1">
          <p15:clr>
            <a:srgbClr val="F26B43"/>
          </p15:clr>
        </p15:guide>
        <p15:guide id="6" orient="horz" pos="351" userDrawn="1">
          <p15:clr>
            <a:srgbClr val="F26B43"/>
          </p15:clr>
        </p15:guide>
        <p15:guide id="8" orient="horz" pos="560" userDrawn="1">
          <p15:clr>
            <a:srgbClr val="F26B43"/>
          </p15:clr>
        </p15:guide>
        <p15:guide id="9" pos="2016" userDrawn="1">
          <p15:clr>
            <a:srgbClr val="F26B43"/>
          </p15:clr>
        </p15:guide>
        <p15:guide id="12" orient="horz" pos="639" userDrawn="1">
          <p15:clr>
            <a:srgbClr val="F26B43"/>
          </p15:clr>
        </p15:guide>
        <p15:guide id="13" pos="5634" userDrawn="1">
          <p15:clr>
            <a:srgbClr val="F26B43"/>
          </p15:clr>
        </p15:guide>
        <p15:guide id="14" pos="2880" userDrawn="1">
          <p15:clr>
            <a:srgbClr val="F26B43"/>
          </p15:clr>
        </p15:guide>
        <p15:guide id="15" orient="horz" pos="17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DD926EF-308E-9746-9C82-A1F186351853}"/>
              </a:ext>
            </a:extLst>
          </p:cNvPr>
          <p:cNvSpPr>
            <a:spLocks noGrp="1"/>
          </p:cNvSpPr>
          <p:nvPr>
            <p:ph type="body" sz="quarter" idx="10"/>
          </p:nvPr>
        </p:nvSpPr>
        <p:spPr>
          <a:xfrm>
            <a:off x="200025" y="1014414"/>
            <a:ext cx="4995430" cy="2319338"/>
          </a:xfrm>
        </p:spPr>
        <p:txBody>
          <a:bodyPr/>
          <a:lstStyle/>
          <a:p>
            <a:r>
              <a:rPr lang="de-DE" dirty="0"/>
              <a:t>Automotive </a:t>
            </a:r>
            <a:r>
              <a:rPr lang="de-DE" dirty="0" err="1"/>
              <a:t>iHSM</a:t>
            </a:r>
            <a:r>
              <a:rPr lang="de-DE" dirty="0"/>
              <a:t> Security Solution</a:t>
            </a:r>
          </a:p>
          <a:p>
            <a:r>
              <a:rPr lang="de-DE" dirty="0" err="1"/>
              <a:t>課題解決に向けて</a:t>
            </a:r>
            <a:r>
              <a:rPr lang="de-DE" dirty="0"/>
              <a:t> </a:t>
            </a:r>
            <a:endParaRPr lang="en-US" dirty="0"/>
          </a:p>
        </p:txBody>
      </p:sp>
      <p:sp>
        <p:nvSpPr>
          <p:cNvPr id="5" name="Text Placeholder 4">
            <a:extLst>
              <a:ext uri="{FF2B5EF4-FFF2-40B4-BE49-F238E27FC236}">
                <a16:creationId xmlns:a16="http://schemas.microsoft.com/office/drawing/2014/main" id="{06477F95-9164-8B4C-A533-0D954C1E0095}"/>
              </a:ext>
            </a:extLst>
          </p:cNvPr>
          <p:cNvSpPr>
            <a:spLocks noGrp="1"/>
          </p:cNvSpPr>
          <p:nvPr>
            <p:ph type="body" sz="quarter" idx="11"/>
          </p:nvPr>
        </p:nvSpPr>
        <p:spPr/>
        <p:txBody>
          <a:bodyPr/>
          <a:lstStyle/>
          <a:p>
            <a:r>
              <a:rPr lang="en-US"/>
              <a:t>May 22</a:t>
            </a:r>
            <a:r>
              <a:rPr lang="en-US" baseline="30000"/>
              <a:t>nd</a:t>
            </a:r>
            <a:r>
              <a:rPr lang="en-US"/>
              <a:t> , 2025</a:t>
            </a:r>
          </a:p>
        </p:txBody>
      </p:sp>
      <p:sp>
        <p:nvSpPr>
          <p:cNvPr id="7" name="Text Placeholder 6">
            <a:extLst>
              <a:ext uri="{FF2B5EF4-FFF2-40B4-BE49-F238E27FC236}">
                <a16:creationId xmlns:a16="http://schemas.microsoft.com/office/drawing/2014/main" id="{6C7E2DAF-3065-AD80-2BF2-33665810B590}"/>
              </a:ext>
            </a:extLst>
          </p:cNvPr>
          <p:cNvSpPr>
            <a:spLocks noGrp="1"/>
          </p:cNvSpPr>
          <p:nvPr>
            <p:ph type="body" sz="quarter" idx="12"/>
          </p:nvPr>
        </p:nvSpPr>
        <p:spPr>
          <a:xfrm>
            <a:off x="200024" y="3409950"/>
            <a:ext cx="3467151" cy="865255"/>
          </a:xfrm>
        </p:spPr>
        <p:txBody>
          <a:bodyPr/>
          <a:lstStyle/>
          <a:p>
            <a:r>
              <a:rPr lang="en-US" sz="1800">
                <a:latin typeface="Aptos" panose="020B0004020202020204" pitchFamily="34" charset="0"/>
                <a:ea typeface="Aptos" panose="020B0004020202020204" pitchFamily="34" charset="0"/>
                <a:cs typeface="Aptos" panose="020B0004020202020204" pitchFamily="34" charset="0"/>
              </a:rPr>
              <a:t>Toru Furukawa</a:t>
            </a:r>
            <a:r>
              <a:rPr lang="en-US" sz="1800">
                <a:effectLst/>
                <a:latin typeface="Aptos" panose="020B0004020202020204" pitchFamily="34" charset="0"/>
                <a:ea typeface="Aptos" panose="020B0004020202020204" pitchFamily="34" charset="0"/>
                <a:cs typeface="Aptos" panose="020B0004020202020204" pitchFamily="34" charset="0"/>
              </a:rPr>
              <a:t> </a:t>
            </a:r>
          </a:p>
          <a:p>
            <a:r>
              <a:rPr lang="en-US" sz="1400">
                <a:effectLst/>
                <a:latin typeface="Aptos" panose="020B0004020202020204" pitchFamily="34" charset="0"/>
                <a:ea typeface="Aptos" panose="020B0004020202020204" pitchFamily="34" charset="0"/>
                <a:cs typeface="Aptos" panose="020B0004020202020204" pitchFamily="34" charset="0"/>
              </a:rPr>
              <a:t>Senior Field Application Engineer</a:t>
            </a:r>
          </a:p>
          <a:p>
            <a:r>
              <a:rPr lang="en-US" sz="1400">
                <a:latin typeface="Aptos" panose="020B0004020202020204" pitchFamily="34" charset="0"/>
                <a:ea typeface="Aptos" panose="020B0004020202020204" pitchFamily="34" charset="0"/>
                <a:cs typeface="Aptos" panose="020B0004020202020204" pitchFamily="34" charset="0"/>
              </a:rPr>
              <a:t>Silicon IP div, </a:t>
            </a:r>
            <a:r>
              <a:rPr lang="en-US" sz="1400">
                <a:effectLst/>
                <a:latin typeface="Aptos" panose="020B0004020202020204" pitchFamily="34" charset="0"/>
                <a:ea typeface="Aptos" panose="020B0004020202020204" pitchFamily="34" charset="0"/>
                <a:cs typeface="Aptos" panose="020B0004020202020204" pitchFamily="34" charset="0"/>
              </a:rPr>
              <a:t>Rambus</a:t>
            </a:r>
            <a:endParaRPr lang="en-US" sz="1600"/>
          </a:p>
        </p:txBody>
      </p:sp>
    </p:spTree>
    <p:extLst>
      <p:ext uri="{BB962C8B-B14F-4D97-AF65-F5344CB8AC3E}">
        <p14:creationId xmlns:p14="http://schemas.microsoft.com/office/powerpoint/2010/main" val="136759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CC884-A090-B13E-1D7B-1E76CAEE13F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99C333B-6A5C-4348-43D3-89E49CF03F1F}"/>
              </a:ext>
            </a:extLst>
          </p:cNvPr>
          <p:cNvSpPr>
            <a:spLocks noGrp="1"/>
          </p:cNvSpPr>
          <p:nvPr>
            <p:ph type="body" sz="quarter" idx="10"/>
          </p:nvPr>
        </p:nvSpPr>
        <p:spPr/>
        <p:txBody>
          <a:bodyPr/>
          <a:lstStyle/>
          <a:p>
            <a:r>
              <a:rPr lang="de-DE"/>
              <a:t>ETAS/Rambus Automotive SoC Security Solution </a:t>
            </a:r>
            <a:endParaRPr lang="en-US"/>
          </a:p>
        </p:txBody>
      </p:sp>
      <p:sp>
        <p:nvSpPr>
          <p:cNvPr id="6" name="Text Placeholder 5">
            <a:extLst>
              <a:ext uri="{FF2B5EF4-FFF2-40B4-BE49-F238E27FC236}">
                <a16:creationId xmlns:a16="http://schemas.microsoft.com/office/drawing/2014/main" id="{7EE65B34-6813-4520-B647-00E95CA4E35E}"/>
              </a:ext>
            </a:extLst>
          </p:cNvPr>
          <p:cNvSpPr>
            <a:spLocks noGrp="1"/>
          </p:cNvSpPr>
          <p:nvPr>
            <p:ph type="body" sz="quarter" idx="11"/>
          </p:nvPr>
        </p:nvSpPr>
        <p:spPr>
          <a:xfrm>
            <a:off x="2209800" y="3721582"/>
            <a:ext cx="6781800" cy="815009"/>
          </a:xfrm>
        </p:spPr>
        <p:txBody>
          <a:bodyPr/>
          <a:lstStyle/>
          <a:p>
            <a:r>
              <a:rPr lang="de-DE" sz="2400"/>
              <a:t>The pre-integrated, </a:t>
            </a:r>
            <a:r>
              <a:rPr lang="en-CA" sz="2400"/>
              <a:t>pre-validated</a:t>
            </a:r>
            <a:r>
              <a:rPr lang="de-DE" sz="2400"/>
              <a:t>, </a:t>
            </a:r>
            <a:r>
              <a:rPr lang="en-CA" sz="2400"/>
              <a:t>pre-certified</a:t>
            </a:r>
            <a:r>
              <a:rPr lang="de-DE" sz="2400"/>
              <a:t> HW/SW HSM solution </a:t>
            </a:r>
          </a:p>
        </p:txBody>
      </p:sp>
    </p:spTree>
    <p:extLst>
      <p:ext uri="{BB962C8B-B14F-4D97-AF65-F5344CB8AC3E}">
        <p14:creationId xmlns:p14="http://schemas.microsoft.com/office/powerpoint/2010/main" val="243154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94F92-5D76-2747-58E7-B205786664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86D6E9-78B0-E05A-9390-EE67F982CFF0}"/>
              </a:ext>
            </a:extLst>
          </p:cNvPr>
          <p:cNvSpPr>
            <a:spLocks noGrp="1"/>
          </p:cNvSpPr>
          <p:nvPr>
            <p:ph type="title"/>
          </p:nvPr>
        </p:nvSpPr>
        <p:spPr/>
        <p:txBody>
          <a:bodyPr/>
          <a:lstStyle/>
          <a:p>
            <a:r>
              <a:rPr lang="de-DE" dirty="0" err="1"/>
              <a:t>iHSM</a:t>
            </a:r>
            <a:r>
              <a:rPr lang="de-DE" dirty="0"/>
              <a:t> </a:t>
            </a:r>
            <a:r>
              <a:rPr lang="de-DE" dirty="0" err="1"/>
              <a:t>Bundled</a:t>
            </a:r>
            <a:r>
              <a:rPr lang="de-DE" dirty="0"/>
              <a:t> Security </a:t>
            </a:r>
            <a:r>
              <a:rPr lang="de-DE" dirty="0" err="1"/>
              <a:t>Solution（課題解決に向けて</a:t>
            </a:r>
            <a:r>
              <a:rPr lang="de-DE" dirty="0"/>
              <a:t>）</a:t>
            </a:r>
            <a:br>
              <a:rPr lang="en-CA" dirty="0"/>
            </a:br>
            <a:r>
              <a:rPr lang="en-US" sz="1800" dirty="0"/>
              <a:t>Pre-integrated, -tested and -validated solution</a:t>
            </a:r>
          </a:p>
        </p:txBody>
      </p:sp>
      <p:grpSp>
        <p:nvGrpSpPr>
          <p:cNvPr id="9" name="Group 8">
            <a:extLst>
              <a:ext uri="{FF2B5EF4-FFF2-40B4-BE49-F238E27FC236}">
                <a16:creationId xmlns:a16="http://schemas.microsoft.com/office/drawing/2014/main" id="{BD276783-7108-547C-EA79-DAD61456D9AA}"/>
              </a:ext>
            </a:extLst>
          </p:cNvPr>
          <p:cNvGrpSpPr>
            <a:grpSpLocks noChangeAspect="1"/>
          </p:cNvGrpSpPr>
          <p:nvPr/>
        </p:nvGrpSpPr>
        <p:grpSpPr>
          <a:xfrm>
            <a:off x="1785354" y="1765551"/>
            <a:ext cx="6949440" cy="2531370"/>
            <a:chOff x="2419332" y="2243981"/>
            <a:chExt cx="8488956" cy="3173142"/>
          </a:xfrm>
        </p:grpSpPr>
        <p:grpSp>
          <p:nvGrpSpPr>
            <p:cNvPr id="10" name="Group 46">
              <a:extLst>
                <a:ext uri="{FF2B5EF4-FFF2-40B4-BE49-F238E27FC236}">
                  <a16:creationId xmlns:a16="http://schemas.microsoft.com/office/drawing/2014/main" id="{9B5A7649-2DA3-D744-4C05-5F381A4B0081}"/>
                </a:ext>
              </a:extLst>
            </p:cNvPr>
            <p:cNvGrpSpPr/>
            <p:nvPr/>
          </p:nvGrpSpPr>
          <p:grpSpPr>
            <a:xfrm>
              <a:off x="2419332" y="2243981"/>
              <a:ext cx="8488956" cy="3173142"/>
              <a:chOff x="2202674" y="2119182"/>
              <a:chExt cx="8488956" cy="3173142"/>
            </a:xfrm>
          </p:grpSpPr>
          <p:sp>
            <p:nvSpPr>
              <p:cNvPr id="12" name="Rechteck 7">
                <a:extLst>
                  <a:ext uri="{FF2B5EF4-FFF2-40B4-BE49-F238E27FC236}">
                    <a16:creationId xmlns:a16="http://schemas.microsoft.com/office/drawing/2014/main" id="{99ADA37D-A9EA-9607-53B4-A9B806923DE7}"/>
                  </a:ext>
                </a:extLst>
              </p:cNvPr>
              <p:cNvSpPr/>
              <p:nvPr/>
            </p:nvSpPr>
            <p:spPr>
              <a:xfrm>
                <a:off x="2202674" y="2119182"/>
                <a:ext cx="8488956" cy="3173142"/>
              </a:xfrm>
              <a:prstGeom prst="rect">
                <a:avLst/>
              </a:prstGeom>
              <a:solidFill>
                <a:srgbClr val="EEEF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159" b="0" i="0" u="none" strike="noStrike" kern="0" cap="none" spc="0" normalizeH="0" baseline="0" noProof="0">
                  <a:ln>
                    <a:noFill/>
                  </a:ln>
                  <a:solidFill>
                    <a:srgbClr val="FFFFFF"/>
                  </a:solidFill>
                  <a:effectLst/>
                  <a:uLnTx/>
                  <a:uFillTx/>
                </a:endParaRPr>
              </a:p>
            </p:txBody>
          </p:sp>
          <p:sp>
            <p:nvSpPr>
              <p:cNvPr id="13" name="Rectangle 54">
                <a:extLst>
                  <a:ext uri="{FF2B5EF4-FFF2-40B4-BE49-F238E27FC236}">
                    <a16:creationId xmlns:a16="http://schemas.microsoft.com/office/drawing/2014/main" id="{2BDEA44C-2C89-D309-D147-38CCC1A6163E}"/>
                  </a:ext>
                </a:extLst>
              </p:cNvPr>
              <p:cNvSpPr/>
              <p:nvPr/>
            </p:nvSpPr>
            <p:spPr>
              <a:xfrm>
                <a:off x="5180720" y="2232000"/>
                <a:ext cx="1026000" cy="1822808"/>
              </a:xfrm>
              <a:prstGeom prst="rect">
                <a:avLst/>
              </a:prstGeom>
              <a:solidFill>
                <a:srgbClr val="7E83BA">
                  <a:alpha val="0"/>
                </a:srgbClr>
              </a:solidFill>
              <a:ln w="12700" cap="flat" cmpd="sng" algn="ctr">
                <a:solidFill>
                  <a:schemeClr val="tx1"/>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a:ln>
                      <a:noFill/>
                    </a:ln>
                    <a:effectLst/>
                    <a:uLnTx/>
                    <a:uFillTx/>
                  </a:rPr>
                  <a:t>Trust Zone</a:t>
                </a:r>
              </a:p>
            </p:txBody>
          </p:sp>
          <p:sp>
            <p:nvSpPr>
              <p:cNvPr id="14" name="Rectangle 56">
                <a:extLst>
                  <a:ext uri="{FF2B5EF4-FFF2-40B4-BE49-F238E27FC236}">
                    <a16:creationId xmlns:a16="http://schemas.microsoft.com/office/drawing/2014/main" id="{30EEC8A1-0822-B66B-F3E0-5ABB8E3CA85E}"/>
                  </a:ext>
                </a:extLst>
              </p:cNvPr>
              <p:cNvSpPr/>
              <p:nvPr/>
            </p:nvSpPr>
            <p:spPr>
              <a:xfrm>
                <a:off x="3794720" y="2231998"/>
                <a:ext cx="1332000" cy="1421999"/>
              </a:xfrm>
              <a:prstGeom prst="rect">
                <a:avLst/>
              </a:prstGeom>
              <a:solidFill>
                <a:srgbClr val="7E83BA">
                  <a:alpha val="0"/>
                </a:srgbClr>
              </a:solidFill>
              <a:ln w="12700" cap="flat" cmpd="sng" algn="ctr">
                <a:solidFill>
                  <a:schemeClr val="tx1"/>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a:ln>
                      <a:noFill/>
                    </a:ln>
                    <a:effectLst/>
                    <a:uLnTx/>
                    <a:uFillTx/>
                  </a:rPr>
                  <a:t>VM</a:t>
                </a:r>
              </a:p>
            </p:txBody>
          </p:sp>
          <p:sp>
            <p:nvSpPr>
              <p:cNvPr id="15" name="Rectangle 57">
                <a:extLst>
                  <a:ext uri="{FF2B5EF4-FFF2-40B4-BE49-F238E27FC236}">
                    <a16:creationId xmlns:a16="http://schemas.microsoft.com/office/drawing/2014/main" id="{F718FFC9-951E-CCCA-15D5-9C6758ACAA36}"/>
                  </a:ext>
                </a:extLst>
              </p:cNvPr>
              <p:cNvSpPr/>
              <p:nvPr/>
            </p:nvSpPr>
            <p:spPr>
              <a:xfrm>
                <a:off x="2402995" y="2232000"/>
                <a:ext cx="1342800" cy="1422000"/>
              </a:xfrm>
              <a:prstGeom prst="rect">
                <a:avLst/>
              </a:prstGeom>
              <a:solidFill>
                <a:srgbClr val="7E83BA">
                  <a:alpha val="0"/>
                </a:srgbClr>
              </a:solidFill>
              <a:ln w="12700" cap="flat" cmpd="sng" algn="ctr">
                <a:solidFill>
                  <a:schemeClr val="tx1"/>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a:ln>
                      <a:noFill/>
                    </a:ln>
                    <a:effectLst/>
                    <a:uLnTx/>
                    <a:uFillTx/>
                  </a:rPr>
                  <a:t>VM</a:t>
                </a:r>
              </a:p>
            </p:txBody>
          </p:sp>
          <p:sp>
            <p:nvSpPr>
              <p:cNvPr id="16" name="Textfeld 9">
                <a:extLst>
                  <a:ext uri="{FF2B5EF4-FFF2-40B4-BE49-F238E27FC236}">
                    <a16:creationId xmlns:a16="http://schemas.microsoft.com/office/drawing/2014/main" id="{77126DA1-B412-5EF8-C7F5-37BD3F1D6A3D}"/>
                  </a:ext>
                </a:extLst>
              </p:cNvPr>
              <p:cNvSpPr txBox="1"/>
              <p:nvPr/>
            </p:nvSpPr>
            <p:spPr bwMode="auto">
              <a:xfrm>
                <a:off x="7726453" y="4106873"/>
                <a:ext cx="2772449" cy="864000"/>
              </a:xfrm>
              <a:prstGeom prst="rect">
                <a:avLst/>
              </a:prstGeom>
              <a:solidFill>
                <a:schemeClr val="accent1"/>
              </a:solidFill>
              <a:ln>
                <a:noFill/>
              </a:ln>
            </p:spPr>
            <p:txBody>
              <a:bodyPr wrap="square" lIns="0" tIns="45720" rIns="0" bIns="45720" rtlCol="0" anchor="ctr" anchorCtr="0">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de-DE" sz="1200" b="1" i="0" u="none" strike="noStrike" kern="0" cap="none" spc="0" normalizeH="0" baseline="0" noProof="0" err="1">
                    <a:ln>
                      <a:noFill/>
                    </a:ln>
                    <a:solidFill>
                      <a:srgbClr val="FFFFFF"/>
                    </a:solidFill>
                    <a:effectLst/>
                    <a:uLnTx/>
                    <a:uFillTx/>
                    <a:ea typeface="Segoe UI Light" panose="020B0502040204020203" pitchFamily="34" charset="0"/>
                    <a:cs typeface="Segoe UI Light"/>
                  </a:rPr>
                  <a:t>Rambus</a:t>
                </a:r>
                <a:r>
                  <a:rPr kumimoji="0" lang="de-DE" sz="1200" b="1" i="0" u="none" strike="noStrike" kern="0" cap="none" spc="0" normalizeH="0" baseline="0" noProof="0">
                    <a:ln>
                      <a:noFill/>
                    </a:ln>
                    <a:solidFill>
                      <a:srgbClr val="FFFFFF"/>
                    </a:solidFill>
                    <a:effectLst/>
                    <a:uLnTx/>
                    <a:uFillTx/>
                    <a:ea typeface="Segoe UI Light" panose="020B0502040204020203" pitchFamily="34" charset="0"/>
                    <a:cs typeface="Segoe UI Light"/>
                  </a:rPr>
                  <a:t> </a:t>
                </a:r>
                <a:r>
                  <a:rPr kumimoji="0" lang="de-DE" sz="1200" b="1" i="0" u="none" strike="noStrike" kern="0" cap="none" spc="0" normalizeH="0" baseline="0" noProof="0" err="1">
                    <a:ln>
                      <a:noFill/>
                    </a:ln>
                    <a:solidFill>
                      <a:srgbClr val="FFFFFF"/>
                    </a:solidFill>
                    <a:effectLst/>
                    <a:uLnTx/>
                    <a:uFillTx/>
                    <a:ea typeface="Segoe UI Light" panose="020B0502040204020203" pitchFamily="34" charset="0"/>
                    <a:cs typeface="Segoe UI Light"/>
                  </a:rPr>
                  <a:t>RoT</a:t>
                </a:r>
                <a:r>
                  <a:rPr kumimoji="0" lang="de-DE" sz="1200" b="1" i="0" u="none" strike="noStrike" kern="0" cap="none" spc="0" normalizeH="0" baseline="0" noProof="0">
                    <a:ln>
                      <a:noFill/>
                    </a:ln>
                    <a:solidFill>
                      <a:srgbClr val="FFFFFF"/>
                    </a:solidFill>
                    <a:effectLst/>
                    <a:uLnTx/>
                    <a:uFillTx/>
                    <a:ea typeface="Segoe UI Light" panose="020B0502040204020203" pitchFamily="34" charset="0"/>
                    <a:cs typeface="Segoe UI Light"/>
                  </a:rPr>
                  <a:t> HSM </a:t>
                </a:r>
                <a:r>
                  <a:rPr lang="de-DE" sz="1200" b="1" kern="0">
                    <a:solidFill>
                      <a:srgbClr val="FFFFFF"/>
                    </a:solidFill>
                    <a:ea typeface="Segoe UI Light" panose="020B0502040204020203" pitchFamily="34" charset="0"/>
                    <a:cs typeface="Segoe UI Light"/>
                  </a:rPr>
                  <a:t>Silicon</a:t>
                </a:r>
                <a:r>
                  <a:rPr kumimoji="0" lang="de-DE" sz="1200" b="1" i="0" u="none" strike="noStrike" kern="0" cap="none" spc="0" normalizeH="0" baseline="0" noProof="0">
                    <a:ln>
                      <a:noFill/>
                    </a:ln>
                    <a:solidFill>
                      <a:srgbClr val="FFFFFF"/>
                    </a:solidFill>
                    <a:effectLst/>
                    <a:uLnTx/>
                    <a:uFillTx/>
                    <a:ea typeface="Segoe UI Light" panose="020B0502040204020203" pitchFamily="34" charset="0"/>
                    <a:cs typeface="Segoe UI Light"/>
                  </a:rPr>
                  <a:t> IP</a:t>
                </a:r>
                <a:r>
                  <a:rPr kumimoji="0" lang="de-DE" sz="1300" b="1" i="0" u="none" strike="noStrike" kern="0" cap="none" spc="0" normalizeH="0" baseline="0" noProof="0">
                    <a:ln>
                      <a:noFill/>
                    </a:ln>
                    <a:solidFill>
                      <a:srgbClr val="FFFFFF"/>
                    </a:solidFill>
                    <a:effectLst/>
                    <a:uLnTx/>
                    <a:uFillTx/>
                    <a:ea typeface="Segoe UI Light" panose="020B0502040204020203" pitchFamily="34" charset="0"/>
                    <a:cs typeface="Segoe UI Light"/>
                  </a:rPr>
                  <a:t> </a:t>
                </a:r>
                <a:br>
                  <a:rPr lang="de-DE" sz="1300" b="1" i="0" u="none" strike="noStrike" kern="0" cap="none" spc="0" normalizeH="0" baseline="0" noProof="0">
                    <a:ln>
                      <a:noFill/>
                    </a:ln>
                    <a:effectLst/>
                    <a:uLnTx/>
                    <a:uFillTx/>
                    <a:ea typeface="Segoe UI Light" panose="020B0502040204020203" pitchFamily="34" charset="0"/>
                    <a:cs typeface="Segoe UI Light" panose="020B0502040204020203" pitchFamily="34" charset="0"/>
                  </a:rPr>
                </a:br>
                <a:r>
                  <a:rPr kumimoji="0" lang="en-US" sz="1000" b="0" i="0" u="none" strike="noStrike" kern="0" cap="none" spc="0" normalizeH="0" baseline="0" noProof="0">
                    <a:ln>
                      <a:noFill/>
                    </a:ln>
                    <a:solidFill>
                      <a:srgbClr val="FFFFFF"/>
                    </a:solidFill>
                    <a:effectLst/>
                    <a:uLnTx/>
                    <a:uFillTx/>
                    <a:ea typeface="Segoe UI Light" panose="020B0502040204020203" pitchFamily="34" charset="0"/>
                    <a:cs typeface="Segoe UI Light"/>
                  </a:rPr>
                  <a:t>(processor, crypto accelerators, true random number generator, secure memory)</a:t>
                </a:r>
                <a:endParaRPr kumimoji="0" lang="de-DE" sz="1000" b="0" i="0" u="none" strike="noStrike" kern="0" cap="none" spc="0" normalizeH="0" baseline="0" noProof="0">
                  <a:ln>
                    <a:noFill/>
                  </a:ln>
                  <a:solidFill>
                    <a:srgbClr val="FFFFFF"/>
                  </a:solidFill>
                  <a:effectLst/>
                  <a:uLnTx/>
                  <a:uFillTx/>
                  <a:ea typeface="Segoe UI Light" panose="020B0502040204020203" pitchFamily="34" charset="0"/>
                  <a:cs typeface="Segoe UI Light"/>
                </a:endParaRPr>
              </a:p>
            </p:txBody>
          </p:sp>
          <p:sp>
            <p:nvSpPr>
              <p:cNvPr id="17" name="Textfeld 10">
                <a:extLst>
                  <a:ext uri="{FF2B5EF4-FFF2-40B4-BE49-F238E27FC236}">
                    <a16:creationId xmlns:a16="http://schemas.microsoft.com/office/drawing/2014/main" id="{21CFDDF7-F993-85EA-FA72-C566AB9E4B55}"/>
                  </a:ext>
                </a:extLst>
              </p:cNvPr>
              <p:cNvSpPr txBox="1"/>
              <p:nvPr/>
            </p:nvSpPr>
            <p:spPr bwMode="auto">
              <a:xfrm>
                <a:off x="2402995" y="4110327"/>
                <a:ext cx="3816000" cy="864000"/>
              </a:xfrm>
              <a:prstGeom prst="rect">
                <a:avLst/>
              </a:prstGeom>
              <a:solidFill>
                <a:srgbClr val="7B838B"/>
              </a:solidFill>
              <a:ln>
                <a:noFill/>
              </a:ln>
            </p:spPr>
            <p:txBody>
              <a:bodyPr wrap="square" lIns="0" rIns="0" rtlCol="0" anchor="ctr" anchorCtr="0">
                <a:noAutofit/>
              </a:body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CA" sz="1200" b="1" i="0" u="none" strike="noStrike" kern="0" cap="none" spc="0" normalizeH="0" baseline="0" noProof="0">
                    <a:ln>
                      <a:noFill/>
                    </a:ln>
                    <a:solidFill>
                      <a:srgbClr val="FFFFFF"/>
                    </a:solidFill>
                    <a:effectLst/>
                    <a:uLnTx/>
                    <a:uFillTx/>
                    <a:ea typeface="Segoe UI Light" panose="020B0502040204020203" pitchFamily="34" charset="0"/>
                    <a:cs typeface="Segoe UI Light" panose="020B0502040204020203" pitchFamily="34" charset="0"/>
                  </a:rPr>
                  <a:t>Host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a:ln>
                      <a:noFill/>
                    </a:ln>
                    <a:solidFill>
                      <a:srgbClr val="FFFFFF"/>
                    </a:solidFill>
                    <a:effectLst/>
                    <a:uLnTx/>
                    <a:uFillTx/>
                    <a:ea typeface="Segoe UI Light" panose="020B0502040204020203" pitchFamily="34" charset="0"/>
                    <a:cs typeface="Segoe UI Light" panose="020B0502040204020203" pitchFamily="34" charset="0"/>
                  </a:rPr>
                  <a:t>(Application Processor)</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CA" sz="1000" b="0" i="0" u="none" strike="noStrike" kern="0" cap="none" spc="0" normalizeH="0" baseline="0" noProof="0">
                    <a:ln>
                      <a:noFill/>
                    </a:ln>
                    <a:solidFill>
                      <a:srgbClr val="FFFFFF"/>
                    </a:solidFill>
                    <a:effectLst/>
                    <a:uLnTx/>
                    <a:uFillTx/>
                    <a:ea typeface="Segoe UI Light" panose="020B0502040204020203" pitchFamily="34" charset="0"/>
                    <a:cs typeface="Segoe UI Light" panose="020B0502040204020203" pitchFamily="34" charset="0"/>
                  </a:rPr>
                  <a:t>(processor, memory, peripherals)</a:t>
                </a:r>
              </a:p>
            </p:txBody>
          </p:sp>
          <p:sp>
            <p:nvSpPr>
              <p:cNvPr id="18" name="Textfeld 16">
                <a:extLst>
                  <a:ext uri="{FF2B5EF4-FFF2-40B4-BE49-F238E27FC236}">
                    <a16:creationId xmlns:a16="http://schemas.microsoft.com/office/drawing/2014/main" id="{A5FAD93E-ED9F-9D8D-5F6E-CC7F2B443700}"/>
                  </a:ext>
                </a:extLst>
              </p:cNvPr>
              <p:cNvSpPr txBox="1"/>
              <p:nvPr/>
            </p:nvSpPr>
            <p:spPr bwMode="auto">
              <a:xfrm>
                <a:off x="2444720" y="2456313"/>
                <a:ext cx="1261527" cy="727069"/>
              </a:xfrm>
              <a:prstGeom prst="rect">
                <a:avLst/>
              </a:prstGeom>
              <a:solidFill>
                <a:srgbClr val="89037A"/>
              </a:solidFill>
              <a:ln>
                <a:noFill/>
              </a:ln>
            </p:spPr>
            <p:txBody>
              <a:bodyPr wrap="square" lIns="216000" rIns="216000" rtlCol="0" anchor="ctr" anchorCtr="0">
                <a:noAutofit/>
              </a:bodyPr>
              <a:lstStyle>
                <a:defPPr>
                  <a:defRPr lang="en-US"/>
                </a:defPPr>
                <a:lvl1pPr marR="0" lvl="0" indent="0" algn="ctr" defTabSz="914400" fontAlgn="auto">
                  <a:lnSpc>
                    <a:spcPct val="100000"/>
                  </a:lnSpc>
                  <a:spcBef>
                    <a:spcPts val="600"/>
                  </a:spcBef>
                  <a:spcAft>
                    <a:spcPts val="0"/>
                  </a:spcAft>
                  <a:buClrTx/>
                  <a:buSzTx/>
                  <a:buFontTx/>
                  <a:buNone/>
                  <a:tabLst/>
                  <a:defRPr kumimoji="0" sz="900" b="1" i="0" u="none" strike="noStrike" kern="0" cap="none" spc="0" normalizeH="0" baseline="0">
                    <a:ln>
                      <a:noFill/>
                    </a:ln>
                    <a:solidFill>
                      <a:srgbClr val="FFFFFF"/>
                    </a:solidFill>
                    <a:effectLst/>
                    <a:uLnTx/>
                    <a:uFillTx/>
                    <a:cs typeface="Segoe UI Light" panose="020B0502040204020203" pitchFamily="34" charset="0"/>
                  </a:defRPr>
                </a:lvl1pPr>
              </a:lstStyle>
              <a:p>
                <a:r>
                  <a:rPr lang="de-DE"/>
                  <a:t>Adaptive AUTOSAR</a:t>
                </a:r>
                <a:br>
                  <a:rPr lang="de-DE"/>
                </a:br>
                <a:endParaRPr lang="de-DE"/>
              </a:p>
            </p:txBody>
          </p:sp>
          <p:sp>
            <p:nvSpPr>
              <p:cNvPr id="19" name="Textfeld 16">
                <a:extLst>
                  <a:ext uri="{FF2B5EF4-FFF2-40B4-BE49-F238E27FC236}">
                    <a16:creationId xmlns:a16="http://schemas.microsoft.com/office/drawing/2014/main" id="{5B16AC56-5895-74D0-B439-4ACAE31F365B}"/>
                  </a:ext>
                </a:extLst>
              </p:cNvPr>
              <p:cNvSpPr txBox="1"/>
              <p:nvPr/>
            </p:nvSpPr>
            <p:spPr bwMode="auto">
              <a:xfrm>
                <a:off x="2444720" y="3241343"/>
                <a:ext cx="1260000" cy="381931"/>
              </a:xfrm>
              <a:prstGeom prst="rect">
                <a:avLst/>
              </a:prstGeom>
              <a:solidFill>
                <a:schemeClr val="accent1">
                  <a:lumMod val="40000"/>
                  <a:lumOff val="60000"/>
                </a:schemeClr>
              </a:solidFill>
              <a:ln>
                <a:noFill/>
              </a:ln>
            </p:spPr>
            <p:txBody>
              <a:bodyPr wrap="square" lIns="0" rIns="0" rtlCol="0" anchor="ctr" anchorCtr="0">
                <a:noAutofit/>
              </a:bodyPr>
              <a:lstStyle/>
              <a:p>
                <a:pPr marL="0" marR="0" lvl="0" indent="0" algn="ctr" defTabSz="914400" eaLnBrk="1" fontAlgn="auto" latinLnBrk="0" hangingPunct="1">
                  <a:lnSpc>
                    <a:spcPct val="90000"/>
                  </a:lnSpc>
                  <a:spcBef>
                    <a:spcPts val="1200"/>
                  </a:spcBef>
                  <a:spcAft>
                    <a:spcPts val="0"/>
                  </a:spcAft>
                  <a:buClrTx/>
                  <a:buSzTx/>
                  <a:buFontTx/>
                  <a:buNone/>
                  <a:tabLst/>
                  <a:defRPr/>
                </a:pPr>
                <a:r>
                  <a:rPr kumimoji="0" lang="de-DE" sz="1320" b="1" i="0" u="none" strike="noStrike" kern="0" cap="none" spc="0" normalizeH="0" baseline="0" noProof="0">
                    <a:ln>
                      <a:noFill/>
                    </a:ln>
                    <a:solidFill>
                      <a:srgbClr val="FFFFFF"/>
                    </a:solidFill>
                    <a:effectLst/>
                    <a:uLnTx/>
                    <a:uFillTx/>
                    <a:ea typeface="Segoe UI Light" panose="020B0502040204020203" pitchFamily="34" charset="0"/>
                    <a:cs typeface="Segoe UI Light" panose="020B0502040204020203" pitchFamily="34" charset="0"/>
                  </a:rPr>
                  <a:t>POSIX OS</a:t>
                </a:r>
                <a:endParaRPr kumimoji="0" lang="de-DE" sz="1000" b="0" i="0" u="none" strike="noStrike" kern="0" cap="none" spc="0" normalizeH="0" baseline="0" noProof="0">
                  <a:ln>
                    <a:noFill/>
                  </a:ln>
                  <a:solidFill>
                    <a:srgbClr val="FFFFFF"/>
                  </a:solidFill>
                  <a:effectLst/>
                  <a:uLnTx/>
                  <a:uFillTx/>
                  <a:ea typeface="Segoe UI Light" panose="020B0502040204020203" pitchFamily="34" charset="0"/>
                  <a:cs typeface="Segoe UI Light" panose="020B0502040204020203" pitchFamily="34" charset="0"/>
                </a:endParaRPr>
              </a:p>
            </p:txBody>
          </p:sp>
          <p:sp>
            <p:nvSpPr>
              <p:cNvPr id="20" name="Rechteck 16">
                <a:extLst>
                  <a:ext uri="{FF2B5EF4-FFF2-40B4-BE49-F238E27FC236}">
                    <a16:creationId xmlns:a16="http://schemas.microsoft.com/office/drawing/2014/main" id="{F63DC2A1-11CD-D416-E1F1-517693033F71}"/>
                  </a:ext>
                </a:extLst>
              </p:cNvPr>
              <p:cNvSpPr/>
              <p:nvPr/>
            </p:nvSpPr>
            <p:spPr>
              <a:xfrm>
                <a:off x="5299733" y="4954721"/>
                <a:ext cx="1980030" cy="29546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300" b="1" i="0" u="none" strike="noStrike" kern="0" cap="none" spc="0" normalizeH="0" baseline="0" noProof="0">
                    <a:ln>
                      <a:noFill/>
                    </a:ln>
                    <a:effectLst/>
                    <a:uLnTx/>
                    <a:uFillTx/>
                    <a:ea typeface="Segoe UI Light" panose="020B0502040204020203" pitchFamily="34" charset="0"/>
                    <a:cs typeface="Segoe UI Light" panose="020B0502040204020203" pitchFamily="34" charset="0"/>
                  </a:rPr>
                  <a:t>Automotive SoC Platform</a:t>
                </a:r>
                <a:endParaRPr kumimoji="0" lang="en-CA" sz="1300" b="1" i="0" u="none" strike="noStrike" kern="0" cap="none" spc="0" normalizeH="0" baseline="0" noProof="0">
                  <a:ln>
                    <a:noFill/>
                  </a:ln>
                  <a:effectLst/>
                  <a:uLnTx/>
                  <a:uFillTx/>
                </a:endParaRPr>
              </a:p>
            </p:txBody>
          </p:sp>
          <p:sp>
            <p:nvSpPr>
              <p:cNvPr id="21" name="Textfeld 8">
                <a:extLst>
                  <a:ext uri="{FF2B5EF4-FFF2-40B4-BE49-F238E27FC236}">
                    <a16:creationId xmlns:a16="http://schemas.microsoft.com/office/drawing/2014/main" id="{EA624D6F-1CE6-5F77-73A9-35D4D2453743}"/>
                  </a:ext>
                </a:extLst>
              </p:cNvPr>
              <p:cNvSpPr txBox="1"/>
              <p:nvPr/>
            </p:nvSpPr>
            <p:spPr bwMode="auto">
              <a:xfrm>
                <a:off x="7726454" y="2433474"/>
                <a:ext cx="2772448" cy="1630349"/>
              </a:xfrm>
              <a:prstGeom prst="rect">
                <a:avLst/>
              </a:prstGeom>
              <a:solidFill>
                <a:srgbClr val="89037A"/>
              </a:solidFill>
              <a:ln>
                <a:noFill/>
              </a:ln>
            </p:spPr>
            <p:txBody>
              <a:bodyPr wrap="square" lIns="216000" rIns="216000" rtlCol="0" anchor="ctr" anchorCtr="0">
                <a:noAutofit/>
              </a:bodyPr>
              <a:lstStyle>
                <a:defPPr>
                  <a:defRPr lang="en-US"/>
                </a:defPPr>
                <a:lvl1pPr marR="0" lvl="0" indent="0" algn="ctr" defTabSz="914400" fontAlgn="auto">
                  <a:lnSpc>
                    <a:spcPct val="100000"/>
                  </a:lnSpc>
                  <a:spcBef>
                    <a:spcPts val="600"/>
                  </a:spcBef>
                  <a:spcAft>
                    <a:spcPts val="0"/>
                  </a:spcAft>
                  <a:buClrTx/>
                  <a:buSzTx/>
                  <a:buFontTx/>
                  <a:buNone/>
                  <a:tabLst/>
                  <a:defRPr kumimoji="0" sz="900" b="1" i="0" u="none" strike="noStrike" kern="0" cap="none" spc="0" normalizeH="0" baseline="0">
                    <a:ln>
                      <a:noFill/>
                    </a:ln>
                    <a:solidFill>
                      <a:srgbClr val="FFFFFF"/>
                    </a:solidFill>
                    <a:effectLst/>
                    <a:uLnTx/>
                    <a:uFillTx/>
                    <a:cs typeface="Segoe UI Light" panose="020B0502040204020203" pitchFamily="34" charset="0"/>
                  </a:defRPr>
                </a:lvl1pPr>
              </a:lstStyle>
              <a:p>
                <a:r>
                  <a:rPr lang="en-US"/>
                  <a:t>ETAS </a:t>
                </a:r>
                <a:r>
                  <a:rPr lang="en-US" err="1"/>
                  <a:t>CycurSoC</a:t>
                </a:r>
                <a:r>
                  <a:rPr lang="en-US"/>
                  <a:t>-HSM firmware</a:t>
                </a:r>
              </a:p>
              <a:p>
                <a:r>
                  <a:rPr lang="en-US"/>
                  <a:t>(Trust Anchor including cryptographic </a:t>
                </a:r>
                <a:br>
                  <a:rPr lang="en-US"/>
                </a:br>
                <a:r>
                  <a:rPr lang="en-US"/>
                  <a:t>functions and protocols)</a:t>
                </a:r>
              </a:p>
            </p:txBody>
          </p:sp>
          <p:sp>
            <p:nvSpPr>
              <p:cNvPr id="22" name="Textfeld 16">
                <a:extLst>
                  <a:ext uri="{FF2B5EF4-FFF2-40B4-BE49-F238E27FC236}">
                    <a16:creationId xmlns:a16="http://schemas.microsoft.com/office/drawing/2014/main" id="{015EBB6F-277A-1C98-6E8F-3E253531753F}"/>
                  </a:ext>
                </a:extLst>
              </p:cNvPr>
              <p:cNvSpPr txBox="1"/>
              <p:nvPr/>
            </p:nvSpPr>
            <p:spPr bwMode="auto">
              <a:xfrm>
                <a:off x="2402995" y="3697672"/>
                <a:ext cx="2736000" cy="357135"/>
              </a:xfrm>
              <a:prstGeom prst="rect">
                <a:avLst/>
              </a:prstGeom>
              <a:solidFill>
                <a:schemeClr val="accent1">
                  <a:lumMod val="40000"/>
                  <a:lumOff val="60000"/>
                </a:schemeClr>
              </a:solidFill>
              <a:ln>
                <a:noFill/>
              </a:ln>
            </p:spPr>
            <p:txBody>
              <a:bodyPr wrap="square" lIns="0" rIns="0" rtlCol="0" anchor="ctr" anchorCtr="0">
                <a:noAutofit/>
              </a:bodyPr>
              <a:lstStyle/>
              <a:p>
                <a:pPr marL="0" marR="0" lvl="0" indent="0" algn="ctr" defTabSz="914400" eaLnBrk="1" fontAlgn="auto" latinLnBrk="0" hangingPunct="1">
                  <a:lnSpc>
                    <a:spcPct val="90000"/>
                  </a:lnSpc>
                  <a:spcBef>
                    <a:spcPts val="1200"/>
                  </a:spcBef>
                  <a:spcAft>
                    <a:spcPts val="0"/>
                  </a:spcAft>
                  <a:buClrTx/>
                  <a:buSzTx/>
                  <a:buFontTx/>
                  <a:buNone/>
                  <a:tabLst/>
                  <a:defRPr/>
                </a:pPr>
                <a:r>
                  <a:rPr kumimoji="0" lang="de-DE" sz="1320" b="1" i="0" u="none" strike="noStrike" kern="0" cap="none" spc="0" normalizeH="0" baseline="0" noProof="0">
                    <a:ln>
                      <a:noFill/>
                    </a:ln>
                    <a:solidFill>
                      <a:srgbClr val="FFFFFF"/>
                    </a:solidFill>
                    <a:effectLst/>
                    <a:uLnTx/>
                    <a:uFillTx/>
                    <a:ea typeface="Segoe UI Light" panose="020B0502040204020203" pitchFamily="34" charset="0"/>
                    <a:cs typeface="Segoe UI Light" panose="020B0502040204020203" pitchFamily="34" charset="0"/>
                  </a:rPr>
                  <a:t>Hypervisor </a:t>
                </a:r>
                <a:endParaRPr kumimoji="0" lang="de-DE" sz="1000" b="0" i="0" u="none" strike="noStrike" kern="0" cap="none" spc="0" normalizeH="0" baseline="0" noProof="0">
                  <a:ln>
                    <a:noFill/>
                  </a:ln>
                  <a:solidFill>
                    <a:srgbClr val="FFFFFF"/>
                  </a:solidFill>
                  <a:effectLst/>
                  <a:uLnTx/>
                  <a:uFillTx/>
                  <a:ea typeface="Segoe UI Light" panose="020B0502040204020203" pitchFamily="34" charset="0"/>
                  <a:cs typeface="Segoe UI Light" panose="020B0502040204020203" pitchFamily="34" charset="0"/>
                </a:endParaRPr>
              </a:p>
            </p:txBody>
          </p:sp>
          <p:sp>
            <p:nvSpPr>
              <p:cNvPr id="23" name="Textfeld 16">
                <a:extLst>
                  <a:ext uri="{FF2B5EF4-FFF2-40B4-BE49-F238E27FC236}">
                    <a16:creationId xmlns:a16="http://schemas.microsoft.com/office/drawing/2014/main" id="{83BB6DE4-0E01-38A4-7C55-02A9E83F92AA}"/>
                  </a:ext>
                </a:extLst>
              </p:cNvPr>
              <p:cNvSpPr txBox="1"/>
              <p:nvPr/>
            </p:nvSpPr>
            <p:spPr bwMode="auto">
              <a:xfrm>
                <a:off x="3830720" y="2456313"/>
                <a:ext cx="1260000" cy="727069"/>
              </a:xfrm>
              <a:prstGeom prst="rect">
                <a:avLst/>
              </a:prstGeom>
              <a:solidFill>
                <a:srgbClr val="89037A"/>
              </a:solidFill>
              <a:ln>
                <a:noFill/>
              </a:ln>
            </p:spPr>
            <p:txBody>
              <a:bodyPr wrap="square" lIns="216000" rIns="216000" rtlCol="0" anchor="ctr" anchorCtr="0">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de-DE" sz="900" b="1" i="0" u="none" strike="noStrike" kern="0" cap="none" spc="0" normalizeH="0" baseline="0" noProof="0">
                    <a:ln>
                      <a:noFill/>
                    </a:ln>
                    <a:solidFill>
                      <a:srgbClr val="FFFFFF"/>
                    </a:solidFill>
                    <a:effectLst/>
                    <a:uLnTx/>
                    <a:uFillTx/>
                    <a:cs typeface="Segoe UI Light" panose="020B0502040204020203" pitchFamily="34" charset="0"/>
                  </a:rPr>
                  <a:t>User </a:t>
                </a:r>
                <a:r>
                  <a:rPr kumimoji="0" lang="de-DE" sz="900" b="1" i="0" u="none" strike="noStrike" kern="0" cap="none" spc="0" normalizeH="0" baseline="0" noProof="0" err="1">
                    <a:ln>
                      <a:noFill/>
                    </a:ln>
                    <a:solidFill>
                      <a:srgbClr val="FFFFFF"/>
                    </a:solidFill>
                    <a:effectLst/>
                    <a:uLnTx/>
                    <a:uFillTx/>
                    <a:cs typeface="Segoe UI Light" panose="020B0502040204020203" pitchFamily="34" charset="0"/>
                  </a:rPr>
                  <a:t>space</a:t>
                </a:r>
                <a:br>
                  <a:rPr kumimoji="0" lang="de-DE" sz="900" b="1" i="0" u="none" strike="noStrike" kern="0" cap="none" spc="0" normalizeH="0" baseline="0" noProof="0">
                    <a:ln>
                      <a:noFill/>
                    </a:ln>
                    <a:solidFill>
                      <a:srgbClr val="FFFFFF"/>
                    </a:solidFill>
                    <a:effectLst/>
                    <a:uLnTx/>
                    <a:uFillTx/>
                    <a:cs typeface="Segoe UI Light" panose="020B0502040204020203" pitchFamily="34" charset="0"/>
                  </a:rPr>
                </a:br>
                <a:endParaRPr kumimoji="0" lang="de-DE" sz="900" b="1" i="0" u="none" strike="noStrike" kern="0" cap="none" spc="0" normalizeH="0" baseline="0" noProof="0">
                  <a:ln>
                    <a:noFill/>
                  </a:ln>
                  <a:solidFill>
                    <a:srgbClr val="FFFFFF"/>
                  </a:solidFill>
                  <a:effectLst/>
                  <a:uLnTx/>
                  <a:uFillTx/>
                  <a:cs typeface="Segoe UI Light" panose="020B0502040204020203" pitchFamily="34" charset="0"/>
                </a:endParaRPr>
              </a:p>
            </p:txBody>
          </p:sp>
          <p:sp>
            <p:nvSpPr>
              <p:cNvPr id="24" name="Textfeld 16">
                <a:extLst>
                  <a:ext uri="{FF2B5EF4-FFF2-40B4-BE49-F238E27FC236}">
                    <a16:creationId xmlns:a16="http://schemas.microsoft.com/office/drawing/2014/main" id="{9C0D6B18-CA5A-8237-F2B5-E33581AED944}"/>
                  </a:ext>
                </a:extLst>
              </p:cNvPr>
              <p:cNvSpPr txBox="1"/>
              <p:nvPr/>
            </p:nvSpPr>
            <p:spPr bwMode="auto">
              <a:xfrm>
                <a:off x="5224589" y="2456313"/>
                <a:ext cx="936000" cy="1559089"/>
              </a:xfrm>
              <a:prstGeom prst="rect">
                <a:avLst/>
              </a:prstGeom>
              <a:solidFill>
                <a:srgbClr val="89037A"/>
              </a:solidFill>
              <a:ln>
                <a:noFill/>
              </a:ln>
            </p:spPr>
            <p:txBody>
              <a:bodyPr wrap="square" lIns="216000" rIns="216000" rtlCol="0" anchor="ctr" anchorCtr="0">
                <a:noAutofit/>
              </a:bodyPr>
              <a:lstStyle>
                <a:defPPr>
                  <a:defRPr lang="en-US"/>
                </a:defPPr>
                <a:lvl1pPr marR="0" lvl="0" indent="0" algn="ctr" defTabSz="914400" fontAlgn="auto">
                  <a:lnSpc>
                    <a:spcPct val="100000"/>
                  </a:lnSpc>
                  <a:spcBef>
                    <a:spcPts val="600"/>
                  </a:spcBef>
                  <a:spcAft>
                    <a:spcPts val="0"/>
                  </a:spcAft>
                  <a:buClrTx/>
                  <a:buSzTx/>
                  <a:buFontTx/>
                  <a:buNone/>
                  <a:tabLst/>
                  <a:defRPr kumimoji="0" sz="900" b="1" i="0" u="none" strike="noStrike" kern="0" cap="none" spc="0" normalizeH="0" baseline="0">
                    <a:ln>
                      <a:noFill/>
                    </a:ln>
                    <a:solidFill>
                      <a:srgbClr val="FFFFFF"/>
                    </a:solidFill>
                    <a:effectLst/>
                    <a:uLnTx/>
                    <a:uFillTx/>
                    <a:cs typeface="Segoe UI Light" panose="020B0502040204020203" pitchFamily="34" charset="0"/>
                  </a:defRPr>
                </a:lvl1pPr>
              </a:lstStyle>
              <a:p>
                <a:r>
                  <a:rPr lang="de-DE"/>
                  <a:t>TEE</a:t>
                </a:r>
              </a:p>
            </p:txBody>
          </p:sp>
          <p:sp>
            <p:nvSpPr>
              <p:cNvPr id="25" name="Textfeld 10">
                <a:extLst>
                  <a:ext uri="{FF2B5EF4-FFF2-40B4-BE49-F238E27FC236}">
                    <a16:creationId xmlns:a16="http://schemas.microsoft.com/office/drawing/2014/main" id="{F5F01F6C-F818-C147-4A41-D32D323D2364}"/>
                  </a:ext>
                </a:extLst>
              </p:cNvPr>
              <p:cNvSpPr txBox="1"/>
              <p:nvPr/>
            </p:nvSpPr>
            <p:spPr bwMode="auto">
              <a:xfrm>
                <a:off x="6303964" y="4110640"/>
                <a:ext cx="1345364" cy="864000"/>
              </a:xfrm>
              <a:prstGeom prst="rect">
                <a:avLst/>
              </a:prstGeom>
              <a:solidFill>
                <a:srgbClr val="7B838B"/>
              </a:solidFill>
              <a:ln>
                <a:noFill/>
              </a:ln>
            </p:spPr>
            <p:txBody>
              <a:bodyPr wrap="square" lIns="0" rIns="0" rtlCol="0" anchor="ctr" anchorCtr="0">
                <a:noAutofit/>
              </a:body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CA" sz="1200" b="1" i="0" u="none" strike="noStrike" kern="0" cap="none" spc="0" normalizeH="0" baseline="0" noProof="0">
                    <a:ln>
                      <a:noFill/>
                    </a:ln>
                    <a:solidFill>
                      <a:srgbClr val="FFFFFF"/>
                    </a:solidFill>
                    <a:effectLst/>
                    <a:uLnTx/>
                    <a:uFillTx/>
                    <a:ea typeface="Segoe UI Light" panose="020B0502040204020203" pitchFamily="34" charset="0"/>
                    <a:cs typeface="Segoe UI Light" panose="020B0502040204020203" pitchFamily="34" charset="0"/>
                  </a:rPr>
                  <a:t>Real Time Host(s)</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CA" sz="1000" b="0" i="0" u="none" strike="noStrike" kern="0" cap="none" spc="0" normalizeH="0" baseline="0" noProof="0">
                    <a:ln>
                      <a:noFill/>
                    </a:ln>
                    <a:solidFill>
                      <a:srgbClr val="FFFFFF"/>
                    </a:solidFill>
                    <a:effectLst/>
                    <a:uLnTx/>
                    <a:uFillTx/>
                    <a:ea typeface="Segoe UI Light" panose="020B0502040204020203" pitchFamily="34" charset="0"/>
                    <a:cs typeface="Segoe UI Light" panose="020B0502040204020203" pitchFamily="34" charset="0"/>
                  </a:rPr>
                  <a:t>(processor, memory, peripherals)</a:t>
                </a:r>
              </a:p>
            </p:txBody>
          </p:sp>
          <p:sp>
            <p:nvSpPr>
              <p:cNvPr id="26" name="Textfeld 16">
                <a:extLst>
                  <a:ext uri="{FF2B5EF4-FFF2-40B4-BE49-F238E27FC236}">
                    <a16:creationId xmlns:a16="http://schemas.microsoft.com/office/drawing/2014/main" id="{1FCEF386-1ACC-2E10-4181-538CE1EB69DB}"/>
                  </a:ext>
                </a:extLst>
              </p:cNvPr>
              <p:cNvSpPr txBox="1"/>
              <p:nvPr/>
            </p:nvSpPr>
            <p:spPr bwMode="auto">
              <a:xfrm>
                <a:off x="6303964" y="3336755"/>
                <a:ext cx="1345363" cy="727069"/>
              </a:xfrm>
              <a:prstGeom prst="rect">
                <a:avLst/>
              </a:prstGeom>
              <a:solidFill>
                <a:srgbClr val="89037A"/>
              </a:solidFill>
              <a:ln>
                <a:noFill/>
              </a:ln>
            </p:spPr>
            <p:txBody>
              <a:bodyPr wrap="square" lIns="216000" rIns="216000" rtlCol="0" anchor="ctr" anchorCtr="0">
                <a:noAutofit/>
              </a:bodyPr>
              <a:lstStyle>
                <a:defPPr>
                  <a:defRPr lang="en-US"/>
                </a:defPPr>
                <a:lvl1pPr marR="0" lvl="0" indent="0" algn="ctr" defTabSz="914400" fontAlgn="auto">
                  <a:lnSpc>
                    <a:spcPct val="100000"/>
                  </a:lnSpc>
                  <a:spcBef>
                    <a:spcPts val="600"/>
                  </a:spcBef>
                  <a:spcAft>
                    <a:spcPts val="0"/>
                  </a:spcAft>
                  <a:buClrTx/>
                  <a:buSzTx/>
                  <a:buFontTx/>
                  <a:buNone/>
                  <a:tabLst/>
                  <a:defRPr kumimoji="0" sz="900" b="1" i="0" u="none" strike="noStrike" kern="0" cap="none" spc="0" normalizeH="0" baseline="0">
                    <a:ln>
                      <a:noFill/>
                    </a:ln>
                    <a:solidFill>
                      <a:srgbClr val="FFFFFF"/>
                    </a:solidFill>
                    <a:effectLst/>
                    <a:uLnTx/>
                    <a:uFillTx/>
                    <a:cs typeface="Segoe UI Light" panose="020B0502040204020203" pitchFamily="34" charset="0"/>
                  </a:defRPr>
                </a:lvl1pPr>
              </a:lstStyle>
              <a:p>
                <a:r>
                  <a:rPr lang="de-DE"/>
                  <a:t>Classic AUTOSAR</a:t>
                </a:r>
                <a:br>
                  <a:rPr lang="de-DE"/>
                </a:br>
                <a:endParaRPr lang="de-DE"/>
              </a:p>
            </p:txBody>
          </p:sp>
          <p:cxnSp>
            <p:nvCxnSpPr>
              <p:cNvPr id="27" name="Straight Connector 73">
                <a:extLst>
                  <a:ext uri="{FF2B5EF4-FFF2-40B4-BE49-F238E27FC236}">
                    <a16:creationId xmlns:a16="http://schemas.microsoft.com/office/drawing/2014/main" id="{304465E5-A2BE-12CC-AA36-A8F7AA9C9DE4}"/>
                  </a:ext>
                </a:extLst>
              </p:cNvPr>
              <p:cNvCxnSpPr>
                <a:cxnSpLocks/>
              </p:cNvCxnSpPr>
              <p:nvPr/>
            </p:nvCxnSpPr>
            <p:spPr>
              <a:xfrm>
                <a:off x="7687637" y="2433474"/>
                <a:ext cx="0" cy="2534526"/>
              </a:xfrm>
              <a:prstGeom prst="line">
                <a:avLst/>
              </a:prstGeom>
              <a:noFill/>
              <a:ln w="12700" cap="flat" cmpd="sng" algn="ctr">
                <a:solidFill>
                  <a:schemeClr val="tx1"/>
                </a:solidFill>
                <a:prstDash val="solid"/>
                <a:round/>
                <a:headEnd type="none" w="med" len="med"/>
                <a:tailEnd type="none" w="med" len="med"/>
              </a:ln>
              <a:effectLst/>
            </p:spPr>
          </p:cxnSp>
        </p:grpSp>
        <p:sp>
          <p:nvSpPr>
            <p:cNvPr id="11" name="Textfeld 16">
              <a:extLst>
                <a:ext uri="{FF2B5EF4-FFF2-40B4-BE49-F238E27FC236}">
                  <a16:creationId xmlns:a16="http://schemas.microsoft.com/office/drawing/2014/main" id="{3DB9BD34-37E6-8003-4458-C4E1843B9AB4}"/>
                </a:ext>
              </a:extLst>
            </p:cNvPr>
            <p:cNvSpPr txBox="1"/>
            <p:nvPr/>
          </p:nvSpPr>
          <p:spPr bwMode="auto">
            <a:xfrm>
              <a:off x="4047378" y="3364898"/>
              <a:ext cx="1260000" cy="381931"/>
            </a:xfrm>
            <a:prstGeom prst="rect">
              <a:avLst/>
            </a:prstGeom>
            <a:solidFill>
              <a:schemeClr val="accent1">
                <a:lumMod val="40000"/>
                <a:lumOff val="60000"/>
              </a:schemeClr>
            </a:solidFill>
            <a:ln>
              <a:noFill/>
            </a:ln>
          </p:spPr>
          <p:txBody>
            <a:bodyPr wrap="square" lIns="0" rIns="0" rtlCol="0" anchor="ctr" anchorCtr="0">
              <a:noAutofit/>
            </a:bodyPr>
            <a:lstStyle/>
            <a:p>
              <a:pPr algn="ctr">
                <a:lnSpc>
                  <a:spcPct val="90000"/>
                </a:lnSpc>
                <a:spcBef>
                  <a:spcPts val="1200"/>
                </a:spcBef>
                <a:defRPr/>
              </a:pPr>
              <a:r>
                <a:rPr lang="de-DE" sz="1320" b="1" kern="0">
                  <a:solidFill>
                    <a:srgbClr val="FFFFFF"/>
                  </a:solidFill>
                  <a:ea typeface="Segoe UI Light" panose="020B0502040204020203" pitchFamily="34" charset="0"/>
                  <a:cs typeface="Segoe UI Light" panose="020B0502040204020203" pitchFamily="34" charset="0"/>
                </a:rPr>
                <a:t>Linux OS</a:t>
              </a:r>
              <a:endParaRPr lang="de-DE" sz="1000" kern="0">
                <a:solidFill>
                  <a:srgbClr val="FFFFFF"/>
                </a:solidFill>
                <a:ea typeface="Segoe UI Light" panose="020B0502040204020203" pitchFamily="34" charset="0"/>
                <a:cs typeface="Segoe UI Light" panose="020B0502040204020203" pitchFamily="34" charset="0"/>
              </a:endParaRPr>
            </a:p>
          </p:txBody>
        </p:sp>
      </p:grpSp>
      <p:sp>
        <p:nvSpPr>
          <p:cNvPr id="28" name="Inhaltsplatzhalter 3">
            <a:extLst>
              <a:ext uri="{FF2B5EF4-FFF2-40B4-BE49-F238E27FC236}">
                <a16:creationId xmlns:a16="http://schemas.microsoft.com/office/drawing/2014/main" id="{B2B82DC1-D770-CCFE-CF5B-D709859618F5}"/>
              </a:ext>
            </a:extLst>
          </p:cNvPr>
          <p:cNvSpPr txBox="1">
            <a:spLocks/>
          </p:cNvSpPr>
          <p:nvPr/>
        </p:nvSpPr>
        <p:spPr>
          <a:xfrm>
            <a:off x="2208334" y="1070964"/>
            <a:ext cx="6103480" cy="597856"/>
          </a:xfrm>
          <a:prstGeom prst="rect">
            <a:avLst/>
          </a:prstGeom>
        </p:spPr>
        <p:txBody>
          <a:bodyPr wrap="square" lIns="0" tIns="0" rIns="0" bIns="0" anchor="t">
            <a:spAutoFit/>
          </a:bodyPr>
          <a:lstStyle>
            <a:lvl1pPr marL="171450" indent="-171450" algn="l" defTabSz="625475" rtl="0" eaLnBrk="1" latinLnBrk="0" hangingPunct="1">
              <a:lnSpc>
                <a:spcPct val="110000"/>
              </a:lnSpc>
              <a:spcBef>
                <a:spcPts val="600"/>
              </a:spcBef>
              <a:buClr>
                <a:srgbClr val="000000"/>
              </a:buClr>
              <a:buSzPct val="100000"/>
              <a:buFont typeface="Arial" panose="020B0604020202020204" pitchFamily="34" charset="0"/>
              <a:buChar char="–"/>
              <a:tabLst/>
              <a:defRPr sz="1800" b="0" kern="200" baseline="0">
                <a:solidFill>
                  <a:srgbClr val="000000"/>
                </a:solidFill>
                <a:latin typeface="+mn-lt"/>
                <a:ea typeface="+mn-ea"/>
                <a:cs typeface="+mn-cs"/>
              </a:defRPr>
            </a:lvl1pPr>
            <a:lvl2pPr marL="366713" indent="-179388" algn="l" defTabSz="617083" rtl="0" eaLnBrk="1" latinLnBrk="0" hangingPunct="1">
              <a:lnSpc>
                <a:spcPct val="110000"/>
              </a:lnSpc>
              <a:spcBef>
                <a:spcPts val="600"/>
              </a:spcBef>
              <a:buClr>
                <a:schemeClr val="bg2">
                  <a:lumMod val="10000"/>
                </a:schemeClr>
              </a:buClr>
              <a:buSzPct val="100000"/>
              <a:buFont typeface="Arial" panose="020B0604020202020204" pitchFamily="34" charset="0"/>
              <a:buChar char="–"/>
              <a:tabLst/>
              <a:defRPr sz="1800" b="0" kern="200" baseline="0">
                <a:solidFill>
                  <a:srgbClr val="000000"/>
                </a:solidFill>
                <a:latin typeface="+mn-lt"/>
                <a:ea typeface="+mn-ea"/>
                <a:cs typeface="+mn-cs"/>
              </a:defRPr>
            </a:lvl2pPr>
            <a:lvl3pPr marL="555625" indent="-171450" algn="l" defTabSz="617083" rtl="0" eaLnBrk="1" latinLnBrk="0" hangingPunct="1">
              <a:lnSpc>
                <a:spcPct val="110000"/>
              </a:lnSpc>
              <a:spcBef>
                <a:spcPts val="600"/>
              </a:spcBef>
              <a:buClr>
                <a:schemeClr val="bg2">
                  <a:lumMod val="10000"/>
                </a:schemeClr>
              </a:buClr>
              <a:buSzPct val="100000"/>
              <a:buFont typeface="Arial" panose="020B0604020202020204" pitchFamily="34" charset="0"/>
              <a:buChar char="–"/>
              <a:tabLst/>
              <a:defRPr lang="de-DE" sz="1800" b="0" kern="200" baseline="0" dirty="0">
                <a:solidFill>
                  <a:srgbClr val="000000"/>
                </a:solidFill>
                <a:latin typeface="+mn-lt"/>
                <a:ea typeface="+mn-ea"/>
                <a:cs typeface="+mn-cs"/>
              </a:defRPr>
            </a:lvl3pPr>
            <a:lvl4pPr marL="0" indent="0" algn="l" defTabSz="617083" rtl="0" eaLnBrk="1" latinLnBrk="0" hangingPunct="1">
              <a:lnSpc>
                <a:spcPct val="110000"/>
              </a:lnSpc>
              <a:spcBef>
                <a:spcPts val="600"/>
              </a:spcBef>
              <a:buClr>
                <a:schemeClr val="bg2">
                  <a:lumMod val="10000"/>
                </a:schemeClr>
              </a:buClr>
              <a:buSzPct val="90000"/>
              <a:buFontTx/>
              <a:buNone/>
              <a:tabLst/>
              <a:defRPr lang="de-DE" sz="1800" b="0" kern="200" baseline="0" dirty="0">
                <a:solidFill>
                  <a:srgbClr val="000000"/>
                </a:solidFill>
                <a:latin typeface="+mn-lt"/>
                <a:ea typeface="+mn-ea"/>
                <a:cs typeface="+mn-cs"/>
              </a:defRPr>
            </a:lvl4pPr>
            <a:lvl5pPr marL="0" indent="0" algn="l" defTabSz="617083" rtl="0" eaLnBrk="1" latinLnBrk="0" hangingPunct="1">
              <a:lnSpc>
                <a:spcPct val="110000"/>
              </a:lnSpc>
              <a:spcBef>
                <a:spcPts val="600"/>
              </a:spcBef>
              <a:buClr>
                <a:schemeClr val="bg2">
                  <a:lumMod val="10000"/>
                </a:schemeClr>
              </a:buClr>
              <a:buSzPct val="90000"/>
              <a:buFontTx/>
              <a:buNone/>
              <a:tabLst/>
              <a:defRPr lang="de-DE" sz="1800" b="0" kern="200" baseline="0" dirty="0">
                <a:solidFill>
                  <a:srgbClr val="000000"/>
                </a:solidFill>
                <a:latin typeface="+mn-lt"/>
                <a:ea typeface="+mn-ea"/>
                <a:cs typeface="+mn-cs"/>
              </a:defRPr>
            </a:lvl5pPr>
            <a:lvl6pPr marL="0" indent="0" algn="l" defTabSz="617083" rtl="0" eaLnBrk="1" latinLnBrk="0" hangingPunct="1">
              <a:lnSpc>
                <a:spcPct val="110000"/>
              </a:lnSpc>
              <a:spcBef>
                <a:spcPts val="600"/>
              </a:spcBef>
              <a:buClr>
                <a:schemeClr val="bg2">
                  <a:lumMod val="10000"/>
                </a:schemeClr>
              </a:buClr>
              <a:buSzPct val="90000"/>
              <a:buFontTx/>
              <a:buNone/>
              <a:tabLst/>
              <a:defRPr lang="de-DE" sz="1800" b="0" kern="200" baseline="0" dirty="0">
                <a:solidFill>
                  <a:srgbClr val="000000"/>
                </a:solidFill>
                <a:latin typeface="+mn-lt"/>
                <a:ea typeface="+mn-ea"/>
                <a:cs typeface="+mn-cs"/>
              </a:defRPr>
            </a:lvl6pPr>
            <a:lvl7pPr marL="0" indent="0" algn="l" defTabSz="617083" rtl="0" eaLnBrk="1" latinLnBrk="0" hangingPunct="1">
              <a:lnSpc>
                <a:spcPct val="110000"/>
              </a:lnSpc>
              <a:spcBef>
                <a:spcPts val="600"/>
              </a:spcBef>
              <a:buClr>
                <a:schemeClr val="bg2">
                  <a:lumMod val="10000"/>
                </a:schemeClr>
              </a:buClr>
              <a:buSzPct val="90000"/>
              <a:buFontTx/>
              <a:buNone/>
              <a:tabLst/>
              <a:defRPr lang="de-DE" sz="1800" b="0" kern="200" baseline="0" dirty="0">
                <a:solidFill>
                  <a:srgbClr val="000000"/>
                </a:solidFill>
                <a:latin typeface="+mn-lt"/>
                <a:ea typeface="+mn-ea"/>
                <a:cs typeface="+mn-cs"/>
              </a:defRPr>
            </a:lvl7pPr>
            <a:lvl8pPr marL="0" indent="0" algn="l" defTabSz="617083" rtl="0" eaLnBrk="1" latinLnBrk="0" hangingPunct="1">
              <a:lnSpc>
                <a:spcPct val="110000"/>
              </a:lnSpc>
              <a:spcBef>
                <a:spcPts val="600"/>
              </a:spcBef>
              <a:buClr>
                <a:schemeClr val="bg2">
                  <a:lumMod val="10000"/>
                </a:schemeClr>
              </a:buClr>
              <a:buSzPct val="90000"/>
              <a:buFontTx/>
              <a:buNone/>
              <a:tabLst/>
              <a:defRPr lang="de-DE" sz="1800" b="0" kern="200" baseline="0" dirty="0">
                <a:solidFill>
                  <a:srgbClr val="000000"/>
                </a:solidFill>
                <a:latin typeface="+mn-lt"/>
                <a:ea typeface="+mn-ea"/>
                <a:cs typeface="+mn-cs"/>
              </a:defRPr>
            </a:lvl8pPr>
            <a:lvl9pPr marL="0" indent="0" algn="l" defTabSz="617083" rtl="0" eaLnBrk="1" latinLnBrk="0" hangingPunct="1">
              <a:lnSpc>
                <a:spcPct val="110000"/>
              </a:lnSpc>
              <a:spcBef>
                <a:spcPts val="600"/>
              </a:spcBef>
              <a:buClr>
                <a:schemeClr val="bg2">
                  <a:lumMod val="10000"/>
                </a:schemeClr>
              </a:buClr>
              <a:buSzPct val="90000"/>
              <a:buFontTx/>
              <a:buNone/>
              <a:tabLst/>
              <a:defRPr lang="de-DE" sz="1800" b="0" kern="200" baseline="0" dirty="0">
                <a:solidFill>
                  <a:srgbClr val="000000"/>
                </a:solidFill>
                <a:latin typeface="+mn-lt"/>
                <a:ea typeface="+mn-ea"/>
                <a:cs typeface="+mn-cs"/>
              </a:defRPr>
            </a:lvl9pPr>
          </a:lstStyle>
          <a:p>
            <a:pPr marL="0" indent="0" algn="ctr">
              <a:lnSpc>
                <a:spcPct val="50000"/>
              </a:lnSpc>
              <a:spcBef>
                <a:spcPts val="800"/>
              </a:spcBef>
              <a:buFont typeface="Arial" panose="020B0604020202020204" pitchFamily="34" charset="0"/>
              <a:buNone/>
            </a:pPr>
            <a:endParaRPr lang="en-US" sz="1600">
              <a:solidFill>
                <a:schemeClr val="tx1"/>
              </a:solidFill>
              <a:cs typeface="Segoe UI Semibold"/>
            </a:endParaRPr>
          </a:p>
          <a:p>
            <a:pPr marL="0" indent="0" algn="ctr">
              <a:lnSpc>
                <a:spcPct val="50000"/>
              </a:lnSpc>
              <a:spcBef>
                <a:spcPts val="800"/>
              </a:spcBef>
              <a:buFont typeface="Arial" panose="020B0604020202020204" pitchFamily="34" charset="0"/>
              <a:buNone/>
            </a:pPr>
            <a:r>
              <a:rPr lang="en-US" sz="1600" b="1">
                <a:solidFill>
                  <a:schemeClr val="tx1"/>
                </a:solidFill>
                <a:latin typeface="+mj-lt"/>
                <a:cs typeface="Segoe UI Semibold"/>
              </a:rPr>
              <a:t>Full stack Rambus </a:t>
            </a:r>
            <a:r>
              <a:rPr lang="en-US" sz="1600" b="1" err="1">
                <a:solidFill>
                  <a:schemeClr val="tx1"/>
                </a:solidFill>
                <a:latin typeface="+mj-lt"/>
                <a:cs typeface="Segoe UI Semibold"/>
              </a:rPr>
              <a:t>RoT</a:t>
            </a:r>
            <a:r>
              <a:rPr lang="en-US" sz="1600" b="1">
                <a:solidFill>
                  <a:schemeClr val="tx1"/>
                </a:solidFill>
                <a:latin typeface="+mj-lt"/>
                <a:cs typeface="Segoe UI Semibold"/>
              </a:rPr>
              <a:t> HSM Silicon IP and </a:t>
            </a:r>
            <a:r>
              <a:rPr lang="en-US" sz="1600" b="1" err="1">
                <a:solidFill>
                  <a:schemeClr val="tx1"/>
                </a:solidFill>
                <a:latin typeface="+mj-lt"/>
                <a:cs typeface="Segoe UI Semibold"/>
              </a:rPr>
              <a:t>CycurSoC</a:t>
            </a:r>
            <a:r>
              <a:rPr lang="en-US" sz="1600" b="1">
                <a:solidFill>
                  <a:schemeClr val="tx1"/>
                </a:solidFill>
                <a:latin typeface="+mj-lt"/>
                <a:cs typeface="Segoe UI Semibold"/>
              </a:rPr>
              <a:t> HSM FW solution </a:t>
            </a:r>
          </a:p>
          <a:p>
            <a:pPr marL="0" indent="0" algn="ctr">
              <a:lnSpc>
                <a:spcPct val="50000"/>
              </a:lnSpc>
              <a:spcBef>
                <a:spcPts val="800"/>
              </a:spcBef>
              <a:buFont typeface="Arial" panose="020B0604020202020204" pitchFamily="34" charset="0"/>
              <a:buNone/>
            </a:pPr>
            <a:r>
              <a:rPr lang="en-US" sz="1600" b="1">
                <a:solidFill>
                  <a:schemeClr val="tx1"/>
                </a:solidFill>
                <a:latin typeface="+mj-lt"/>
                <a:cs typeface="Segoe UI Semibold"/>
              </a:rPr>
              <a:t>for Automotive System-on-Chip (SoC) platforms</a:t>
            </a:r>
          </a:p>
        </p:txBody>
      </p:sp>
      <p:sp>
        <p:nvSpPr>
          <p:cNvPr id="29" name="Rechteck 6">
            <a:extLst>
              <a:ext uri="{FF2B5EF4-FFF2-40B4-BE49-F238E27FC236}">
                <a16:creationId xmlns:a16="http://schemas.microsoft.com/office/drawing/2014/main" id="{5DDEFD5B-F433-19C0-B7E7-D771284C1368}"/>
              </a:ext>
            </a:extLst>
          </p:cNvPr>
          <p:cNvSpPr/>
          <p:nvPr/>
        </p:nvSpPr>
        <p:spPr>
          <a:xfrm>
            <a:off x="136001" y="2475035"/>
            <a:ext cx="738966" cy="461665"/>
          </a:xfrm>
          <a:prstGeom prst="rect">
            <a:avLst/>
          </a:prstGeom>
        </p:spPr>
        <p:txBody>
          <a:bodyPr wrap="square" lIns="0" tIns="0" rIns="0" bIns="0">
            <a:spAutoFit/>
          </a:bodyPr>
          <a:lstStyle/>
          <a:p>
            <a:r>
              <a:rPr lang="en-CA" sz="1000">
                <a:cs typeface="Segoe UI Semibold" panose="020B0502040204020203" pitchFamily="34" charset="0"/>
              </a:rPr>
              <a:t>Secured</a:t>
            </a:r>
            <a:r>
              <a:rPr lang="de-DE" sz="1000">
                <a:cs typeface="Segoe UI Semibold" panose="020B0502040204020203" pitchFamily="34" charset="0"/>
              </a:rPr>
              <a:t> domain controller </a:t>
            </a:r>
            <a:endParaRPr lang="en-US" sz="1000">
              <a:cs typeface="Segoe UI Semibold" panose="020B0502040204020203" pitchFamily="34" charset="0"/>
            </a:endParaRPr>
          </a:p>
        </p:txBody>
      </p:sp>
      <p:sp>
        <p:nvSpPr>
          <p:cNvPr id="30" name="Rechteck 10">
            <a:extLst>
              <a:ext uri="{FF2B5EF4-FFF2-40B4-BE49-F238E27FC236}">
                <a16:creationId xmlns:a16="http://schemas.microsoft.com/office/drawing/2014/main" id="{605E0814-1643-BB06-F0B8-04E5F33786E0}"/>
              </a:ext>
            </a:extLst>
          </p:cNvPr>
          <p:cNvSpPr/>
          <p:nvPr/>
        </p:nvSpPr>
        <p:spPr>
          <a:xfrm>
            <a:off x="152307" y="1582848"/>
            <a:ext cx="576000" cy="307777"/>
          </a:xfrm>
          <a:prstGeom prst="rect">
            <a:avLst/>
          </a:prstGeom>
        </p:spPr>
        <p:txBody>
          <a:bodyPr wrap="square" lIns="0" tIns="0" rIns="0" bIns="0">
            <a:spAutoFit/>
          </a:bodyPr>
          <a:lstStyle/>
          <a:p>
            <a:r>
              <a:rPr lang="en-CA" sz="1000">
                <a:cs typeface="Segoe UI Semibold" panose="020B0502040204020203" pitchFamily="34" charset="0"/>
              </a:rPr>
              <a:t>Secured vehicle</a:t>
            </a:r>
          </a:p>
        </p:txBody>
      </p:sp>
      <p:cxnSp>
        <p:nvCxnSpPr>
          <p:cNvPr id="31" name="Gerade Verbindung mit Pfeil 14">
            <a:extLst>
              <a:ext uri="{FF2B5EF4-FFF2-40B4-BE49-F238E27FC236}">
                <a16:creationId xmlns:a16="http://schemas.microsoft.com/office/drawing/2014/main" id="{2489D629-25AC-2A6F-05B7-F8B358FDBDDA}"/>
              </a:ext>
            </a:extLst>
          </p:cNvPr>
          <p:cNvCxnSpPr>
            <a:cxnSpLocks/>
          </p:cNvCxnSpPr>
          <p:nvPr/>
        </p:nvCxnSpPr>
        <p:spPr>
          <a:xfrm flipH="1">
            <a:off x="1478095" y="3739887"/>
            <a:ext cx="354744" cy="0"/>
          </a:xfrm>
          <a:prstGeom prst="straightConnector1">
            <a:avLst/>
          </a:prstGeom>
          <a:ln w="12700">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2" name="Rechteck 25">
            <a:extLst>
              <a:ext uri="{FF2B5EF4-FFF2-40B4-BE49-F238E27FC236}">
                <a16:creationId xmlns:a16="http://schemas.microsoft.com/office/drawing/2014/main" id="{D742C3AD-021E-1284-044F-B3BCB4FEBF90}"/>
              </a:ext>
            </a:extLst>
          </p:cNvPr>
          <p:cNvSpPr/>
          <p:nvPr/>
        </p:nvSpPr>
        <p:spPr>
          <a:xfrm>
            <a:off x="155230" y="3553485"/>
            <a:ext cx="643771" cy="307777"/>
          </a:xfrm>
          <a:prstGeom prst="rect">
            <a:avLst/>
          </a:prstGeom>
        </p:spPr>
        <p:txBody>
          <a:bodyPr wrap="square" lIns="0" tIns="0" rIns="0" bIns="0">
            <a:spAutoFit/>
          </a:bodyPr>
          <a:lstStyle/>
          <a:p>
            <a:r>
              <a:rPr lang="en-CA" sz="1000">
                <a:cs typeface="Segoe UI Semibold" panose="020B0502040204020203" pitchFamily="34" charset="0"/>
              </a:rPr>
              <a:t>Secured</a:t>
            </a:r>
            <a:r>
              <a:rPr lang="de-DE" sz="1000">
                <a:cs typeface="Segoe UI Semibold" panose="020B0502040204020203" pitchFamily="34" charset="0"/>
              </a:rPr>
              <a:t> µP based SoC</a:t>
            </a:r>
            <a:endParaRPr lang="en-US" sz="1000">
              <a:cs typeface="Segoe UI Semibold" panose="020B0502040204020203" pitchFamily="34" charset="0"/>
            </a:endParaRPr>
          </a:p>
        </p:txBody>
      </p:sp>
      <p:grpSp>
        <p:nvGrpSpPr>
          <p:cNvPr id="33" name="Group 32">
            <a:extLst>
              <a:ext uri="{FF2B5EF4-FFF2-40B4-BE49-F238E27FC236}">
                <a16:creationId xmlns:a16="http://schemas.microsoft.com/office/drawing/2014/main" id="{72750EF2-10F1-7DC7-F402-34D6F3B27EB9}"/>
              </a:ext>
            </a:extLst>
          </p:cNvPr>
          <p:cNvGrpSpPr>
            <a:grpSpLocks noChangeAspect="1"/>
          </p:cNvGrpSpPr>
          <p:nvPr/>
        </p:nvGrpSpPr>
        <p:grpSpPr>
          <a:xfrm>
            <a:off x="718595" y="1499378"/>
            <a:ext cx="825841" cy="2560320"/>
            <a:chOff x="744545" y="1350507"/>
            <a:chExt cx="896095" cy="2778126"/>
          </a:xfrm>
        </p:grpSpPr>
        <p:grpSp>
          <p:nvGrpSpPr>
            <p:cNvPr id="34" name="Gruppieren 60">
              <a:extLst>
                <a:ext uri="{FF2B5EF4-FFF2-40B4-BE49-F238E27FC236}">
                  <a16:creationId xmlns:a16="http://schemas.microsoft.com/office/drawing/2014/main" id="{811A5B0F-6416-4DA9-CB35-9556FFA7913B}"/>
                </a:ext>
              </a:extLst>
            </p:cNvPr>
            <p:cNvGrpSpPr/>
            <p:nvPr/>
          </p:nvGrpSpPr>
          <p:grpSpPr>
            <a:xfrm>
              <a:off x="812439" y="2310671"/>
              <a:ext cx="756217" cy="669351"/>
              <a:chOff x="1263701" y="2966388"/>
              <a:chExt cx="756217" cy="669351"/>
            </a:xfrm>
          </p:grpSpPr>
          <p:pic>
            <p:nvPicPr>
              <p:cNvPr id="44" name="Grafik 61">
                <a:extLst>
                  <a:ext uri="{FF2B5EF4-FFF2-40B4-BE49-F238E27FC236}">
                    <a16:creationId xmlns:a16="http://schemas.microsoft.com/office/drawing/2014/main" id="{1E4AE02C-449D-CC5A-A0BC-850F9D8C3549}"/>
                  </a:ext>
                </a:extLst>
              </p:cNvPr>
              <p:cNvPicPr>
                <a:picLocks noChangeAspect="1"/>
              </p:cNvPicPr>
              <p:nvPr/>
            </p:nvPicPr>
            <p:blipFill rotWithShape="1">
              <a:blip r:embed="rId3">
                <a:extLst>
                  <a:ext uri="{28A0092B-C50C-407E-A947-70E740481C1C}">
                    <a14:useLocalDpi xmlns:a14="http://schemas.microsoft.com/office/drawing/2010/main" val="0"/>
                  </a:ext>
                </a:extLst>
              </a:blip>
              <a:srcRect l="17109" t="18943" r="16730" b="22496"/>
              <a:stretch/>
            </p:blipFill>
            <p:spPr>
              <a:xfrm>
                <a:off x="1263701" y="2966388"/>
                <a:ext cx="756217" cy="669351"/>
              </a:xfrm>
              <a:prstGeom prst="rect">
                <a:avLst/>
              </a:prstGeom>
            </p:spPr>
          </p:pic>
          <p:pic>
            <p:nvPicPr>
              <p:cNvPr id="45" name="Grafik 62">
                <a:extLst>
                  <a:ext uri="{FF2B5EF4-FFF2-40B4-BE49-F238E27FC236}">
                    <a16:creationId xmlns:a16="http://schemas.microsoft.com/office/drawing/2014/main" id="{F323DD07-8B05-06FF-FC6B-8AFFCDB959E8}"/>
                  </a:ext>
                </a:extLst>
              </p:cNvPr>
              <p:cNvPicPr>
                <a:picLocks noChangeAspect="1"/>
              </p:cNvPicPr>
              <p:nvPr/>
            </p:nvPicPr>
            <p:blipFill rotWithShape="1">
              <a:blip r:embed="rId4">
                <a:extLst>
                  <a:ext uri="{28A0092B-C50C-407E-A947-70E740481C1C}">
                    <a14:useLocalDpi xmlns:a14="http://schemas.microsoft.com/office/drawing/2010/main" val="0"/>
                  </a:ext>
                </a:extLst>
              </a:blip>
              <a:srcRect l="27678" t="13548" r="25482" b="15222"/>
              <a:stretch/>
            </p:blipFill>
            <p:spPr>
              <a:xfrm>
                <a:off x="1554591" y="3153994"/>
                <a:ext cx="168624" cy="256427"/>
              </a:xfrm>
              <a:prstGeom prst="rect">
                <a:avLst/>
              </a:prstGeom>
            </p:spPr>
          </p:pic>
        </p:grpSp>
        <p:grpSp>
          <p:nvGrpSpPr>
            <p:cNvPr id="35" name="Gruppieren 63">
              <a:extLst>
                <a:ext uri="{FF2B5EF4-FFF2-40B4-BE49-F238E27FC236}">
                  <a16:creationId xmlns:a16="http://schemas.microsoft.com/office/drawing/2014/main" id="{B2EBB567-9EF5-4544-DCD0-8D9A0AA244F4}"/>
                </a:ext>
              </a:extLst>
            </p:cNvPr>
            <p:cNvGrpSpPr/>
            <p:nvPr/>
          </p:nvGrpSpPr>
          <p:grpSpPr>
            <a:xfrm>
              <a:off x="744545" y="1350507"/>
              <a:ext cx="896095" cy="470331"/>
              <a:chOff x="1259806" y="1643585"/>
              <a:chExt cx="896095" cy="470331"/>
            </a:xfrm>
          </p:grpSpPr>
          <p:pic>
            <p:nvPicPr>
              <p:cNvPr id="42" name="Grafik 64">
                <a:extLst>
                  <a:ext uri="{FF2B5EF4-FFF2-40B4-BE49-F238E27FC236}">
                    <a16:creationId xmlns:a16="http://schemas.microsoft.com/office/drawing/2014/main" id="{7AB0EEAF-0B26-B1BA-D1BB-991CBDE495F0}"/>
                  </a:ext>
                </a:extLst>
              </p:cNvPr>
              <p:cNvPicPr>
                <a:picLocks noChangeAspect="1"/>
              </p:cNvPicPr>
              <p:nvPr/>
            </p:nvPicPr>
            <p:blipFill rotWithShape="1">
              <a:blip r:embed="rId5">
                <a:extLst>
                  <a:ext uri="{28A0092B-C50C-407E-A947-70E740481C1C}">
                    <a14:useLocalDpi xmlns:a14="http://schemas.microsoft.com/office/drawing/2010/main" val="0"/>
                  </a:ext>
                </a:extLst>
              </a:blip>
              <a:srcRect l="11539" t="26803" r="10062" b="32048"/>
              <a:stretch/>
            </p:blipFill>
            <p:spPr>
              <a:xfrm>
                <a:off x="1259806" y="1643585"/>
                <a:ext cx="896095" cy="470331"/>
              </a:xfrm>
              <a:prstGeom prst="rect">
                <a:avLst/>
              </a:prstGeom>
            </p:spPr>
          </p:pic>
          <p:pic>
            <p:nvPicPr>
              <p:cNvPr id="43" name="Grafik 65">
                <a:extLst>
                  <a:ext uri="{FF2B5EF4-FFF2-40B4-BE49-F238E27FC236}">
                    <a16:creationId xmlns:a16="http://schemas.microsoft.com/office/drawing/2014/main" id="{2FBFCDC3-C49F-0973-C850-862BEAC96C3F}"/>
                  </a:ext>
                </a:extLst>
              </p:cNvPr>
              <p:cNvPicPr>
                <a:picLocks noChangeAspect="1"/>
              </p:cNvPicPr>
              <p:nvPr/>
            </p:nvPicPr>
            <p:blipFill rotWithShape="1">
              <a:blip r:embed="rId4">
                <a:extLst>
                  <a:ext uri="{28A0092B-C50C-407E-A947-70E740481C1C}">
                    <a14:useLocalDpi xmlns:a14="http://schemas.microsoft.com/office/drawing/2010/main" val="0"/>
                  </a:ext>
                </a:extLst>
              </a:blip>
              <a:srcRect l="22580" t="14776" r="18404" b="16303"/>
              <a:stretch/>
            </p:blipFill>
            <p:spPr>
              <a:xfrm>
                <a:off x="1622116" y="1860472"/>
                <a:ext cx="177798" cy="207643"/>
              </a:xfrm>
              <a:prstGeom prst="rect">
                <a:avLst/>
              </a:prstGeom>
              <a:solidFill>
                <a:schemeClr val="bg1"/>
              </a:solidFill>
            </p:spPr>
          </p:pic>
        </p:grpSp>
        <p:cxnSp>
          <p:nvCxnSpPr>
            <p:cNvPr id="36" name="Gerade Verbindung mit Pfeil 66">
              <a:extLst>
                <a:ext uri="{FF2B5EF4-FFF2-40B4-BE49-F238E27FC236}">
                  <a16:creationId xmlns:a16="http://schemas.microsoft.com/office/drawing/2014/main" id="{36E34CC0-37FB-809A-89BF-A24E5A7B3122}"/>
                </a:ext>
              </a:extLst>
            </p:cNvPr>
            <p:cNvCxnSpPr/>
            <p:nvPr/>
          </p:nvCxnSpPr>
          <p:spPr>
            <a:xfrm flipV="1">
              <a:off x="1183688" y="3012680"/>
              <a:ext cx="0" cy="374400"/>
            </a:xfrm>
            <a:prstGeom prst="straightConnector1">
              <a:avLst/>
            </a:prstGeom>
            <a:ln w="12700">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67">
              <a:extLst>
                <a:ext uri="{FF2B5EF4-FFF2-40B4-BE49-F238E27FC236}">
                  <a16:creationId xmlns:a16="http://schemas.microsoft.com/office/drawing/2014/main" id="{D07B75BC-2275-E453-D6E5-9C6B9FC86B30}"/>
                </a:ext>
              </a:extLst>
            </p:cNvPr>
            <p:cNvCxnSpPr/>
            <p:nvPr/>
          </p:nvCxnSpPr>
          <p:spPr>
            <a:xfrm flipV="1">
              <a:off x="1183688" y="1873711"/>
              <a:ext cx="0" cy="374400"/>
            </a:xfrm>
            <a:prstGeom prst="straightConnector1">
              <a:avLst/>
            </a:prstGeom>
            <a:ln w="12700">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38" name="Gruppieren 68">
              <a:extLst>
                <a:ext uri="{FF2B5EF4-FFF2-40B4-BE49-F238E27FC236}">
                  <a16:creationId xmlns:a16="http://schemas.microsoft.com/office/drawing/2014/main" id="{C29E63AC-86FE-BFFB-CCEE-1911D8D4BC1E}"/>
                </a:ext>
              </a:extLst>
            </p:cNvPr>
            <p:cNvGrpSpPr/>
            <p:nvPr/>
          </p:nvGrpSpPr>
          <p:grpSpPr>
            <a:xfrm>
              <a:off x="831791" y="3434599"/>
              <a:ext cx="707952" cy="694034"/>
              <a:chOff x="1285881" y="3643017"/>
              <a:chExt cx="707952" cy="694034"/>
            </a:xfrm>
          </p:grpSpPr>
          <p:pic>
            <p:nvPicPr>
              <p:cNvPr id="39" name="Grafik 69">
                <a:extLst>
                  <a:ext uri="{FF2B5EF4-FFF2-40B4-BE49-F238E27FC236}">
                    <a16:creationId xmlns:a16="http://schemas.microsoft.com/office/drawing/2014/main" id="{832066F3-56BA-7072-9D50-A4170B5D8D5A}"/>
                  </a:ext>
                </a:extLst>
              </p:cNvPr>
              <p:cNvPicPr>
                <a:picLocks noChangeAspect="1"/>
              </p:cNvPicPr>
              <p:nvPr/>
            </p:nvPicPr>
            <p:blipFill rotWithShape="1">
              <a:blip r:embed="rId6">
                <a:extLst>
                  <a:ext uri="{28A0092B-C50C-407E-A947-70E740481C1C}">
                    <a14:useLocalDpi xmlns:a14="http://schemas.microsoft.com/office/drawing/2010/main" val="0"/>
                  </a:ext>
                </a:extLst>
              </a:blip>
              <a:srcRect l="19190" t="19685" r="18873" b="19594"/>
              <a:stretch/>
            </p:blipFill>
            <p:spPr>
              <a:xfrm>
                <a:off x="1285881" y="3643017"/>
                <a:ext cx="707952" cy="694034"/>
              </a:xfrm>
              <a:prstGeom prst="rect">
                <a:avLst/>
              </a:prstGeom>
            </p:spPr>
          </p:pic>
          <p:sp>
            <p:nvSpPr>
              <p:cNvPr id="40" name="Rechteck 70">
                <a:extLst>
                  <a:ext uri="{FF2B5EF4-FFF2-40B4-BE49-F238E27FC236}">
                    <a16:creationId xmlns:a16="http://schemas.microsoft.com/office/drawing/2014/main" id="{DB5E95A7-48B8-9E8B-0B28-E0B72A6B4D9E}"/>
                  </a:ext>
                </a:extLst>
              </p:cNvPr>
              <p:cNvSpPr/>
              <p:nvPr/>
            </p:nvSpPr>
            <p:spPr>
              <a:xfrm>
                <a:off x="1505931" y="3838800"/>
                <a:ext cx="270000" cy="2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v</a:t>
                </a:r>
              </a:p>
            </p:txBody>
          </p:sp>
          <p:pic>
            <p:nvPicPr>
              <p:cNvPr id="41" name="Grafik 71">
                <a:extLst>
                  <a:ext uri="{FF2B5EF4-FFF2-40B4-BE49-F238E27FC236}">
                    <a16:creationId xmlns:a16="http://schemas.microsoft.com/office/drawing/2014/main" id="{7A09F342-EAE9-3FC7-E0E4-A0E9D79F6A28}"/>
                  </a:ext>
                </a:extLst>
              </p:cNvPr>
              <p:cNvPicPr>
                <a:picLocks noChangeAspect="1"/>
              </p:cNvPicPr>
              <p:nvPr/>
            </p:nvPicPr>
            <p:blipFill rotWithShape="1">
              <a:blip r:embed="rId4">
                <a:extLst>
                  <a:ext uri="{28A0092B-C50C-407E-A947-70E740481C1C}">
                    <a14:useLocalDpi xmlns:a14="http://schemas.microsoft.com/office/drawing/2010/main" val="0"/>
                  </a:ext>
                </a:extLst>
              </a:blip>
              <a:srcRect l="24054" t="14802" r="24534" b="17202"/>
              <a:stretch/>
            </p:blipFill>
            <p:spPr>
              <a:xfrm>
                <a:off x="1484386" y="3787775"/>
                <a:ext cx="295275" cy="390526"/>
              </a:xfrm>
              <a:prstGeom prst="rect">
                <a:avLst/>
              </a:prstGeom>
            </p:spPr>
          </p:pic>
        </p:grpSp>
      </p:grpSp>
      <p:sp>
        <p:nvSpPr>
          <p:cNvPr id="46" name="Rechteck 16">
            <a:extLst>
              <a:ext uri="{FF2B5EF4-FFF2-40B4-BE49-F238E27FC236}">
                <a16:creationId xmlns:a16="http://schemas.microsoft.com/office/drawing/2014/main" id="{51974B3D-AD33-F4B3-C13E-529524631635}"/>
              </a:ext>
            </a:extLst>
          </p:cNvPr>
          <p:cNvSpPr/>
          <p:nvPr/>
        </p:nvSpPr>
        <p:spPr>
          <a:xfrm>
            <a:off x="6844338" y="4263307"/>
            <a:ext cx="1160895" cy="29238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300" b="1" i="0" u="none" strike="noStrike" kern="0" cap="none" spc="0" normalizeH="0" baseline="0" noProof="0" err="1">
                <a:ln>
                  <a:noFill/>
                </a:ln>
                <a:effectLst/>
                <a:uLnTx/>
                <a:uFillTx/>
                <a:ea typeface="Segoe UI Light" panose="020B0502040204020203" pitchFamily="34" charset="0"/>
                <a:cs typeface="Segoe UI Light" panose="020B0502040204020203" pitchFamily="34" charset="0"/>
              </a:rPr>
              <a:t>iHSM</a:t>
            </a:r>
            <a:r>
              <a:rPr kumimoji="0" lang="en-CA" sz="1300" b="1" i="0" u="none" strike="noStrike" kern="0" cap="none" spc="0" normalizeH="0" baseline="0" noProof="0">
                <a:ln>
                  <a:noFill/>
                </a:ln>
                <a:effectLst/>
                <a:uLnTx/>
                <a:uFillTx/>
                <a:ea typeface="Segoe UI Light" panose="020B0502040204020203" pitchFamily="34" charset="0"/>
                <a:cs typeface="Segoe UI Light" panose="020B0502040204020203" pitchFamily="34" charset="0"/>
              </a:rPr>
              <a:t> solution</a:t>
            </a:r>
            <a:endParaRPr kumimoji="0" lang="en-CA" sz="1300" b="1" i="0" u="none" strike="noStrike" kern="0" cap="none" spc="0" normalizeH="0" baseline="0" noProof="0">
              <a:ln>
                <a:noFill/>
              </a:ln>
              <a:effectLst/>
              <a:uLnTx/>
              <a:uFillTx/>
            </a:endParaRPr>
          </a:p>
        </p:txBody>
      </p:sp>
      <p:sp>
        <p:nvSpPr>
          <p:cNvPr id="47" name="Rectangle 46">
            <a:extLst>
              <a:ext uri="{FF2B5EF4-FFF2-40B4-BE49-F238E27FC236}">
                <a16:creationId xmlns:a16="http://schemas.microsoft.com/office/drawing/2014/main" id="{8DC8A29E-5E8C-FB23-FCA1-DC4E55C42088}"/>
              </a:ext>
            </a:extLst>
          </p:cNvPr>
          <p:cNvSpPr/>
          <p:nvPr/>
        </p:nvSpPr>
        <p:spPr>
          <a:xfrm>
            <a:off x="6372496" y="2094238"/>
            <a:ext cx="2104577" cy="2453409"/>
          </a:xfrm>
          <a:prstGeom prst="rect">
            <a:avLst/>
          </a:prstGeom>
          <a:noFill/>
          <a:ln w="28575"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a:latin typeface="+mj-lt"/>
              <a:cs typeface="Arial"/>
            </a:endParaRPr>
          </a:p>
        </p:txBody>
      </p:sp>
    </p:spTree>
    <p:extLst>
      <p:ext uri="{BB962C8B-B14F-4D97-AF65-F5344CB8AC3E}">
        <p14:creationId xmlns:p14="http://schemas.microsoft.com/office/powerpoint/2010/main" val="91932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0-#ppt_w/2"/>
                                          </p:val>
                                        </p:tav>
                                        <p:tav tm="100000">
                                          <p:val>
                                            <p:strVal val="#ppt_x"/>
                                          </p:val>
                                        </p:tav>
                                      </p:tavLst>
                                    </p:anim>
                                    <p:anim calcmode="lin" valueType="num">
                                      <p:cBhvr additive="base">
                                        <p:cTn id="11" dur="500" fill="hold"/>
                                        <p:tgtEl>
                                          <p:spTgt spid="32"/>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0-#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2A5DD-A3BE-65EB-C9E4-FD3D55AEE8B6}"/>
            </a:ext>
          </a:extLst>
        </p:cNvPr>
        <p:cNvGrpSpPr/>
        <p:nvPr/>
      </p:nvGrpSpPr>
      <p:grpSpPr>
        <a:xfrm>
          <a:off x="0" y="0"/>
          <a:ext cx="0" cy="0"/>
          <a:chOff x="0" y="0"/>
          <a:chExt cx="0" cy="0"/>
        </a:xfrm>
      </p:grpSpPr>
      <p:sp>
        <p:nvSpPr>
          <p:cNvPr id="341" name="Rectangle 340">
            <a:extLst>
              <a:ext uri="{FF2B5EF4-FFF2-40B4-BE49-F238E27FC236}">
                <a16:creationId xmlns:a16="http://schemas.microsoft.com/office/drawing/2014/main" id="{A7C928BB-E1B1-441F-CB93-03C84D28227E}"/>
              </a:ext>
            </a:extLst>
          </p:cNvPr>
          <p:cNvSpPr/>
          <p:nvPr/>
        </p:nvSpPr>
        <p:spPr>
          <a:xfrm>
            <a:off x="2590800" y="4727893"/>
            <a:ext cx="2895600" cy="415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a:endParaRPr>
          </a:p>
        </p:txBody>
      </p:sp>
      <p:sp>
        <p:nvSpPr>
          <p:cNvPr id="4" name="Title 3">
            <a:extLst>
              <a:ext uri="{FF2B5EF4-FFF2-40B4-BE49-F238E27FC236}">
                <a16:creationId xmlns:a16="http://schemas.microsoft.com/office/drawing/2014/main" id="{188009CC-D1F5-BE45-2B26-6C21BB546A54}"/>
              </a:ext>
            </a:extLst>
          </p:cNvPr>
          <p:cNvSpPr>
            <a:spLocks noGrp="1"/>
          </p:cNvSpPr>
          <p:nvPr>
            <p:ph type="title"/>
          </p:nvPr>
        </p:nvSpPr>
        <p:spPr/>
        <p:txBody>
          <a:bodyPr/>
          <a:lstStyle/>
          <a:p>
            <a:r>
              <a:rPr lang="de-DE" dirty="0" err="1"/>
              <a:t>iHSM</a:t>
            </a:r>
            <a:r>
              <a:rPr lang="de-DE" dirty="0"/>
              <a:t> </a:t>
            </a:r>
            <a:r>
              <a:rPr lang="de-DE" dirty="0" err="1"/>
              <a:t>Bundled</a:t>
            </a:r>
            <a:r>
              <a:rPr lang="de-DE" dirty="0"/>
              <a:t> Security </a:t>
            </a:r>
            <a:r>
              <a:rPr lang="de-DE" dirty="0" err="1"/>
              <a:t>Solution</a:t>
            </a:r>
            <a:r>
              <a:rPr lang="de-DE" sz="1800" dirty="0" err="1"/>
              <a:t>（HW</a:t>
            </a:r>
            <a:r>
              <a:rPr lang="de-DE" sz="1800" dirty="0"/>
              <a:t>/</a:t>
            </a:r>
            <a:r>
              <a:rPr lang="de-DE" sz="1800" dirty="0" err="1"/>
              <a:t>SWの事前統合と検証</a:t>
            </a:r>
            <a:r>
              <a:rPr lang="de-DE" sz="1800" dirty="0"/>
              <a:t>）</a:t>
            </a:r>
            <a:br>
              <a:rPr lang="de-DE" dirty="0"/>
            </a:br>
            <a:r>
              <a:rPr lang="en-US" sz="1800" dirty="0"/>
              <a:t>Pre-integrated, -tested and -validated solution</a:t>
            </a:r>
          </a:p>
        </p:txBody>
      </p:sp>
      <p:grpSp>
        <p:nvGrpSpPr>
          <p:cNvPr id="340" name="Group 339">
            <a:extLst>
              <a:ext uri="{FF2B5EF4-FFF2-40B4-BE49-F238E27FC236}">
                <a16:creationId xmlns:a16="http://schemas.microsoft.com/office/drawing/2014/main" id="{39B85770-3F34-39B0-8D79-92381915DF50}"/>
              </a:ext>
            </a:extLst>
          </p:cNvPr>
          <p:cNvGrpSpPr/>
          <p:nvPr/>
        </p:nvGrpSpPr>
        <p:grpSpPr>
          <a:xfrm>
            <a:off x="214337" y="1015240"/>
            <a:ext cx="6446929" cy="3950513"/>
            <a:chOff x="2510435" y="561976"/>
            <a:chExt cx="6446929" cy="3950513"/>
          </a:xfrm>
        </p:grpSpPr>
        <p:grpSp>
          <p:nvGrpSpPr>
            <p:cNvPr id="338" name="Group 337">
              <a:extLst>
                <a:ext uri="{FF2B5EF4-FFF2-40B4-BE49-F238E27FC236}">
                  <a16:creationId xmlns:a16="http://schemas.microsoft.com/office/drawing/2014/main" id="{18C8E8CA-7310-3143-0CE0-1FEFFC3232F9}"/>
                </a:ext>
              </a:extLst>
            </p:cNvPr>
            <p:cNvGrpSpPr/>
            <p:nvPr/>
          </p:nvGrpSpPr>
          <p:grpSpPr>
            <a:xfrm>
              <a:off x="2510435" y="1265483"/>
              <a:ext cx="1402797" cy="2577857"/>
              <a:chOff x="1748022" y="1163294"/>
              <a:chExt cx="1402797" cy="2577857"/>
            </a:xfrm>
          </p:grpSpPr>
          <p:sp>
            <p:nvSpPr>
              <p:cNvPr id="41" name="Rechteck 6">
                <a:extLst>
                  <a:ext uri="{FF2B5EF4-FFF2-40B4-BE49-F238E27FC236}">
                    <a16:creationId xmlns:a16="http://schemas.microsoft.com/office/drawing/2014/main" id="{98FAAA85-6849-7D5A-D5C9-0C0A9645731D}"/>
                  </a:ext>
                </a:extLst>
              </p:cNvPr>
              <p:cNvSpPr/>
              <p:nvPr/>
            </p:nvSpPr>
            <p:spPr>
              <a:xfrm>
                <a:off x="1748994" y="2088530"/>
                <a:ext cx="738966" cy="461665"/>
              </a:xfrm>
              <a:prstGeom prst="rect">
                <a:avLst/>
              </a:prstGeom>
            </p:spPr>
            <p:txBody>
              <a:bodyPr wrap="square" lIns="0" tIns="0" rIns="0" bIns="0">
                <a:spAutoFit/>
              </a:bodyPr>
              <a:lstStyle/>
              <a:p>
                <a:r>
                  <a:rPr lang="en-CA" sz="1000">
                    <a:cs typeface="Segoe UI Semibold" panose="020B0502040204020203" pitchFamily="34" charset="0"/>
                  </a:rPr>
                  <a:t>Secured</a:t>
                </a:r>
                <a:r>
                  <a:rPr lang="de-DE" sz="1000">
                    <a:cs typeface="Segoe UI Semibold" panose="020B0502040204020203" pitchFamily="34" charset="0"/>
                  </a:rPr>
                  <a:t> domain controller </a:t>
                </a:r>
                <a:endParaRPr lang="en-US" sz="1000">
                  <a:cs typeface="Segoe UI Semibold" panose="020B0502040204020203" pitchFamily="34" charset="0"/>
                </a:endParaRPr>
              </a:p>
            </p:txBody>
          </p:sp>
          <p:sp>
            <p:nvSpPr>
              <p:cNvPr id="42" name="Rechteck 10">
                <a:extLst>
                  <a:ext uri="{FF2B5EF4-FFF2-40B4-BE49-F238E27FC236}">
                    <a16:creationId xmlns:a16="http://schemas.microsoft.com/office/drawing/2014/main" id="{639AED5E-114D-347A-03B9-18DA072A9FEA}"/>
                  </a:ext>
                </a:extLst>
              </p:cNvPr>
              <p:cNvSpPr/>
              <p:nvPr/>
            </p:nvSpPr>
            <p:spPr>
              <a:xfrm>
                <a:off x="1748022" y="1163294"/>
                <a:ext cx="576000" cy="307777"/>
              </a:xfrm>
              <a:prstGeom prst="rect">
                <a:avLst/>
              </a:prstGeom>
            </p:spPr>
            <p:txBody>
              <a:bodyPr wrap="square" lIns="0" tIns="0" rIns="0" bIns="0">
                <a:spAutoFit/>
              </a:bodyPr>
              <a:lstStyle/>
              <a:p>
                <a:r>
                  <a:rPr lang="en-CA" sz="1000">
                    <a:cs typeface="Segoe UI Semibold" panose="020B0502040204020203" pitchFamily="34" charset="0"/>
                  </a:rPr>
                  <a:t>Secured vehicle</a:t>
                </a:r>
              </a:p>
            </p:txBody>
          </p:sp>
          <p:sp>
            <p:nvSpPr>
              <p:cNvPr id="44" name="Rechteck 25">
                <a:extLst>
                  <a:ext uri="{FF2B5EF4-FFF2-40B4-BE49-F238E27FC236}">
                    <a16:creationId xmlns:a16="http://schemas.microsoft.com/office/drawing/2014/main" id="{D43D0E29-F846-8C9D-41FB-CB62F56686E9}"/>
                  </a:ext>
                </a:extLst>
              </p:cNvPr>
              <p:cNvSpPr/>
              <p:nvPr/>
            </p:nvSpPr>
            <p:spPr>
              <a:xfrm>
                <a:off x="1782624" y="3224792"/>
                <a:ext cx="643771" cy="307777"/>
              </a:xfrm>
              <a:prstGeom prst="rect">
                <a:avLst/>
              </a:prstGeom>
            </p:spPr>
            <p:txBody>
              <a:bodyPr wrap="square" lIns="0" tIns="0" rIns="0" bIns="0">
                <a:spAutoFit/>
              </a:bodyPr>
              <a:lstStyle/>
              <a:p>
                <a:r>
                  <a:rPr lang="en-CA" sz="1000">
                    <a:cs typeface="Segoe UI Semibold" panose="020B0502040204020203" pitchFamily="34" charset="0"/>
                  </a:rPr>
                  <a:t>Secured</a:t>
                </a:r>
                <a:r>
                  <a:rPr lang="de-DE" sz="1000">
                    <a:cs typeface="Segoe UI Semibold" panose="020B0502040204020203" pitchFamily="34" charset="0"/>
                  </a:rPr>
                  <a:t> µP based SoC</a:t>
                </a:r>
                <a:endParaRPr lang="en-US" sz="1000">
                  <a:cs typeface="Segoe UI Semibold" panose="020B0502040204020203" pitchFamily="34" charset="0"/>
                </a:endParaRPr>
              </a:p>
            </p:txBody>
          </p:sp>
          <p:grpSp>
            <p:nvGrpSpPr>
              <p:cNvPr id="57" name="Group 56">
                <a:extLst>
                  <a:ext uri="{FF2B5EF4-FFF2-40B4-BE49-F238E27FC236}">
                    <a16:creationId xmlns:a16="http://schemas.microsoft.com/office/drawing/2014/main" id="{EDF3CC71-B543-76DF-8653-D6F2C43CC039}"/>
                  </a:ext>
                </a:extLst>
              </p:cNvPr>
              <p:cNvGrpSpPr>
                <a:grpSpLocks noChangeAspect="1"/>
              </p:cNvGrpSpPr>
              <p:nvPr/>
            </p:nvGrpSpPr>
            <p:grpSpPr>
              <a:xfrm>
                <a:off x="2324978" y="1180831"/>
                <a:ext cx="825841" cy="2560320"/>
                <a:chOff x="744545" y="1350507"/>
                <a:chExt cx="896095" cy="2778126"/>
              </a:xfrm>
            </p:grpSpPr>
            <p:grpSp>
              <p:nvGrpSpPr>
                <p:cNvPr id="45" name="Gruppieren 60">
                  <a:extLst>
                    <a:ext uri="{FF2B5EF4-FFF2-40B4-BE49-F238E27FC236}">
                      <a16:creationId xmlns:a16="http://schemas.microsoft.com/office/drawing/2014/main" id="{8D2BE206-D0B9-EB1B-9A57-F12ADBE50386}"/>
                    </a:ext>
                  </a:extLst>
                </p:cNvPr>
                <p:cNvGrpSpPr/>
                <p:nvPr/>
              </p:nvGrpSpPr>
              <p:grpSpPr>
                <a:xfrm>
                  <a:off x="812439" y="2310671"/>
                  <a:ext cx="756217" cy="669351"/>
                  <a:chOff x="1263701" y="2966388"/>
                  <a:chExt cx="756217" cy="669351"/>
                </a:xfrm>
              </p:grpSpPr>
              <p:pic>
                <p:nvPicPr>
                  <p:cNvPr id="46" name="Grafik 61">
                    <a:extLst>
                      <a:ext uri="{FF2B5EF4-FFF2-40B4-BE49-F238E27FC236}">
                        <a16:creationId xmlns:a16="http://schemas.microsoft.com/office/drawing/2014/main" id="{BC62DBE7-7DBC-634F-EAA5-11059639586F}"/>
                      </a:ext>
                    </a:extLst>
                  </p:cNvPr>
                  <p:cNvPicPr>
                    <a:picLocks noChangeAspect="1"/>
                  </p:cNvPicPr>
                  <p:nvPr/>
                </p:nvPicPr>
                <p:blipFill rotWithShape="1">
                  <a:blip r:embed="rId3">
                    <a:extLst>
                      <a:ext uri="{28A0092B-C50C-407E-A947-70E740481C1C}">
                        <a14:useLocalDpi xmlns:a14="http://schemas.microsoft.com/office/drawing/2010/main" val="0"/>
                      </a:ext>
                    </a:extLst>
                  </a:blip>
                  <a:srcRect l="17109" t="18943" r="16730" b="22496"/>
                  <a:stretch/>
                </p:blipFill>
                <p:spPr>
                  <a:xfrm>
                    <a:off x="1263701" y="2966388"/>
                    <a:ext cx="756217" cy="669351"/>
                  </a:xfrm>
                  <a:prstGeom prst="rect">
                    <a:avLst/>
                  </a:prstGeom>
                </p:spPr>
              </p:pic>
              <p:pic>
                <p:nvPicPr>
                  <p:cNvPr id="47" name="Grafik 62">
                    <a:extLst>
                      <a:ext uri="{FF2B5EF4-FFF2-40B4-BE49-F238E27FC236}">
                        <a16:creationId xmlns:a16="http://schemas.microsoft.com/office/drawing/2014/main" id="{06FDAEEE-9894-6324-E6F6-0CDBCBA70597}"/>
                      </a:ext>
                    </a:extLst>
                  </p:cNvPr>
                  <p:cNvPicPr>
                    <a:picLocks noChangeAspect="1"/>
                  </p:cNvPicPr>
                  <p:nvPr/>
                </p:nvPicPr>
                <p:blipFill rotWithShape="1">
                  <a:blip r:embed="rId4">
                    <a:extLst>
                      <a:ext uri="{28A0092B-C50C-407E-A947-70E740481C1C}">
                        <a14:useLocalDpi xmlns:a14="http://schemas.microsoft.com/office/drawing/2010/main" val="0"/>
                      </a:ext>
                    </a:extLst>
                  </a:blip>
                  <a:srcRect l="27678" t="13548" r="25482" b="15222"/>
                  <a:stretch/>
                </p:blipFill>
                <p:spPr>
                  <a:xfrm>
                    <a:off x="1554591" y="3153994"/>
                    <a:ext cx="168624" cy="256427"/>
                  </a:xfrm>
                  <a:prstGeom prst="rect">
                    <a:avLst/>
                  </a:prstGeom>
                </p:spPr>
              </p:pic>
            </p:grpSp>
            <p:grpSp>
              <p:nvGrpSpPr>
                <p:cNvPr id="48" name="Gruppieren 63">
                  <a:extLst>
                    <a:ext uri="{FF2B5EF4-FFF2-40B4-BE49-F238E27FC236}">
                      <a16:creationId xmlns:a16="http://schemas.microsoft.com/office/drawing/2014/main" id="{F80C46CF-4D76-BC6B-8120-72BBD175479D}"/>
                    </a:ext>
                  </a:extLst>
                </p:cNvPr>
                <p:cNvGrpSpPr/>
                <p:nvPr/>
              </p:nvGrpSpPr>
              <p:grpSpPr>
                <a:xfrm>
                  <a:off x="744545" y="1350507"/>
                  <a:ext cx="896095" cy="470331"/>
                  <a:chOff x="1259806" y="1643585"/>
                  <a:chExt cx="896095" cy="470331"/>
                </a:xfrm>
              </p:grpSpPr>
              <p:pic>
                <p:nvPicPr>
                  <p:cNvPr id="49" name="Grafik 64">
                    <a:extLst>
                      <a:ext uri="{FF2B5EF4-FFF2-40B4-BE49-F238E27FC236}">
                        <a16:creationId xmlns:a16="http://schemas.microsoft.com/office/drawing/2014/main" id="{04F539D3-E6B5-90B4-0B80-3333C7B69154}"/>
                      </a:ext>
                    </a:extLst>
                  </p:cNvPr>
                  <p:cNvPicPr>
                    <a:picLocks noChangeAspect="1"/>
                  </p:cNvPicPr>
                  <p:nvPr/>
                </p:nvPicPr>
                <p:blipFill rotWithShape="1">
                  <a:blip r:embed="rId5">
                    <a:extLst>
                      <a:ext uri="{28A0092B-C50C-407E-A947-70E740481C1C}">
                        <a14:useLocalDpi xmlns:a14="http://schemas.microsoft.com/office/drawing/2010/main" val="0"/>
                      </a:ext>
                    </a:extLst>
                  </a:blip>
                  <a:srcRect l="11539" t="26803" r="10062" b="32048"/>
                  <a:stretch/>
                </p:blipFill>
                <p:spPr>
                  <a:xfrm>
                    <a:off x="1259806" y="1643585"/>
                    <a:ext cx="896095" cy="470331"/>
                  </a:xfrm>
                  <a:prstGeom prst="rect">
                    <a:avLst/>
                  </a:prstGeom>
                </p:spPr>
              </p:pic>
              <p:pic>
                <p:nvPicPr>
                  <p:cNvPr id="50" name="Grafik 65">
                    <a:extLst>
                      <a:ext uri="{FF2B5EF4-FFF2-40B4-BE49-F238E27FC236}">
                        <a16:creationId xmlns:a16="http://schemas.microsoft.com/office/drawing/2014/main" id="{63C93DF0-A924-245A-9CB5-C3BEAF9ABAE2}"/>
                      </a:ext>
                    </a:extLst>
                  </p:cNvPr>
                  <p:cNvPicPr>
                    <a:picLocks noChangeAspect="1"/>
                  </p:cNvPicPr>
                  <p:nvPr/>
                </p:nvPicPr>
                <p:blipFill rotWithShape="1">
                  <a:blip r:embed="rId4">
                    <a:extLst>
                      <a:ext uri="{28A0092B-C50C-407E-A947-70E740481C1C}">
                        <a14:useLocalDpi xmlns:a14="http://schemas.microsoft.com/office/drawing/2010/main" val="0"/>
                      </a:ext>
                    </a:extLst>
                  </a:blip>
                  <a:srcRect l="22580" t="14776" r="18404" b="16303"/>
                  <a:stretch/>
                </p:blipFill>
                <p:spPr>
                  <a:xfrm>
                    <a:off x="1622116" y="1860472"/>
                    <a:ext cx="177798" cy="207643"/>
                  </a:xfrm>
                  <a:prstGeom prst="rect">
                    <a:avLst/>
                  </a:prstGeom>
                  <a:solidFill>
                    <a:schemeClr val="bg1"/>
                  </a:solidFill>
                </p:spPr>
              </p:pic>
            </p:grpSp>
            <p:cxnSp>
              <p:nvCxnSpPr>
                <p:cNvPr id="51" name="Gerade Verbindung mit Pfeil 66">
                  <a:extLst>
                    <a:ext uri="{FF2B5EF4-FFF2-40B4-BE49-F238E27FC236}">
                      <a16:creationId xmlns:a16="http://schemas.microsoft.com/office/drawing/2014/main" id="{1053B357-8F4B-C230-532A-23FBAA92EC3E}"/>
                    </a:ext>
                  </a:extLst>
                </p:cNvPr>
                <p:cNvCxnSpPr/>
                <p:nvPr/>
              </p:nvCxnSpPr>
              <p:spPr>
                <a:xfrm flipV="1">
                  <a:off x="1183688" y="3012680"/>
                  <a:ext cx="0" cy="374400"/>
                </a:xfrm>
                <a:prstGeom prst="straightConnector1">
                  <a:avLst/>
                </a:prstGeom>
                <a:ln w="12700">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67">
                  <a:extLst>
                    <a:ext uri="{FF2B5EF4-FFF2-40B4-BE49-F238E27FC236}">
                      <a16:creationId xmlns:a16="http://schemas.microsoft.com/office/drawing/2014/main" id="{973343E2-8C93-3F1A-3725-6440B8693B5A}"/>
                    </a:ext>
                  </a:extLst>
                </p:cNvPr>
                <p:cNvCxnSpPr/>
                <p:nvPr/>
              </p:nvCxnSpPr>
              <p:spPr>
                <a:xfrm flipV="1">
                  <a:off x="1183688" y="1873711"/>
                  <a:ext cx="0" cy="374400"/>
                </a:xfrm>
                <a:prstGeom prst="straightConnector1">
                  <a:avLst/>
                </a:prstGeom>
                <a:ln w="12700">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53" name="Gruppieren 68">
                  <a:extLst>
                    <a:ext uri="{FF2B5EF4-FFF2-40B4-BE49-F238E27FC236}">
                      <a16:creationId xmlns:a16="http://schemas.microsoft.com/office/drawing/2014/main" id="{5CEB728F-6289-389A-053D-ABA752D1448F}"/>
                    </a:ext>
                  </a:extLst>
                </p:cNvPr>
                <p:cNvGrpSpPr/>
                <p:nvPr/>
              </p:nvGrpSpPr>
              <p:grpSpPr>
                <a:xfrm>
                  <a:off x="831791" y="3434599"/>
                  <a:ext cx="707952" cy="694034"/>
                  <a:chOff x="1285881" y="3643017"/>
                  <a:chExt cx="707952" cy="694034"/>
                </a:xfrm>
              </p:grpSpPr>
              <p:pic>
                <p:nvPicPr>
                  <p:cNvPr id="54" name="Grafik 69">
                    <a:extLst>
                      <a:ext uri="{FF2B5EF4-FFF2-40B4-BE49-F238E27FC236}">
                        <a16:creationId xmlns:a16="http://schemas.microsoft.com/office/drawing/2014/main" id="{0882CC6C-63CB-13F2-DD44-4B27C814B0DF}"/>
                      </a:ext>
                    </a:extLst>
                  </p:cNvPr>
                  <p:cNvPicPr>
                    <a:picLocks noChangeAspect="1"/>
                  </p:cNvPicPr>
                  <p:nvPr/>
                </p:nvPicPr>
                <p:blipFill rotWithShape="1">
                  <a:blip r:embed="rId6">
                    <a:extLst>
                      <a:ext uri="{28A0092B-C50C-407E-A947-70E740481C1C}">
                        <a14:useLocalDpi xmlns:a14="http://schemas.microsoft.com/office/drawing/2010/main" val="0"/>
                      </a:ext>
                    </a:extLst>
                  </a:blip>
                  <a:srcRect l="19190" t="19685" r="18873" b="19594"/>
                  <a:stretch/>
                </p:blipFill>
                <p:spPr>
                  <a:xfrm>
                    <a:off x="1285881" y="3643017"/>
                    <a:ext cx="707952" cy="694034"/>
                  </a:xfrm>
                  <a:prstGeom prst="rect">
                    <a:avLst/>
                  </a:prstGeom>
                </p:spPr>
              </p:pic>
              <p:sp>
                <p:nvSpPr>
                  <p:cNvPr id="55" name="Rechteck 70">
                    <a:extLst>
                      <a:ext uri="{FF2B5EF4-FFF2-40B4-BE49-F238E27FC236}">
                        <a16:creationId xmlns:a16="http://schemas.microsoft.com/office/drawing/2014/main" id="{CD2962B9-EC6A-4332-6759-9F6314DAA509}"/>
                      </a:ext>
                    </a:extLst>
                  </p:cNvPr>
                  <p:cNvSpPr/>
                  <p:nvPr/>
                </p:nvSpPr>
                <p:spPr>
                  <a:xfrm>
                    <a:off x="1505931" y="3838800"/>
                    <a:ext cx="270000" cy="2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v</a:t>
                    </a:r>
                  </a:p>
                </p:txBody>
              </p:sp>
              <p:pic>
                <p:nvPicPr>
                  <p:cNvPr id="56" name="Grafik 71">
                    <a:extLst>
                      <a:ext uri="{FF2B5EF4-FFF2-40B4-BE49-F238E27FC236}">
                        <a16:creationId xmlns:a16="http://schemas.microsoft.com/office/drawing/2014/main" id="{3FCDC9F4-5C45-DC17-1DAB-409C470B5061}"/>
                      </a:ext>
                    </a:extLst>
                  </p:cNvPr>
                  <p:cNvPicPr>
                    <a:picLocks noChangeAspect="1"/>
                  </p:cNvPicPr>
                  <p:nvPr/>
                </p:nvPicPr>
                <p:blipFill rotWithShape="1">
                  <a:blip r:embed="rId4">
                    <a:extLst>
                      <a:ext uri="{28A0092B-C50C-407E-A947-70E740481C1C}">
                        <a14:useLocalDpi xmlns:a14="http://schemas.microsoft.com/office/drawing/2010/main" val="0"/>
                      </a:ext>
                    </a:extLst>
                  </a:blip>
                  <a:srcRect l="24054" t="14802" r="24534" b="17202"/>
                  <a:stretch/>
                </p:blipFill>
                <p:spPr>
                  <a:xfrm>
                    <a:off x="1484386" y="3787775"/>
                    <a:ext cx="295275" cy="390526"/>
                  </a:xfrm>
                  <a:prstGeom prst="rect">
                    <a:avLst/>
                  </a:prstGeom>
                </p:spPr>
              </p:pic>
            </p:grpSp>
          </p:grpSp>
        </p:grpSp>
        <p:sp>
          <p:nvSpPr>
            <p:cNvPr id="59" name="Rechteck 16">
              <a:extLst>
                <a:ext uri="{FF2B5EF4-FFF2-40B4-BE49-F238E27FC236}">
                  <a16:creationId xmlns:a16="http://schemas.microsoft.com/office/drawing/2014/main" id="{620073A2-9CCA-E760-0407-F206E199EC59}"/>
                </a:ext>
              </a:extLst>
            </p:cNvPr>
            <p:cNvSpPr/>
            <p:nvPr/>
          </p:nvSpPr>
          <p:spPr>
            <a:xfrm>
              <a:off x="5826501" y="4220101"/>
              <a:ext cx="1160895" cy="29238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300" b="1" i="0" u="none" strike="noStrike" kern="0" cap="none" spc="0" normalizeH="0" baseline="0" noProof="0" err="1">
                  <a:ln>
                    <a:noFill/>
                  </a:ln>
                  <a:effectLst/>
                  <a:uLnTx/>
                  <a:uFillTx/>
                  <a:ea typeface="Segoe UI Light" panose="020B0502040204020203" pitchFamily="34" charset="0"/>
                  <a:cs typeface="Segoe UI Light" panose="020B0502040204020203" pitchFamily="34" charset="0"/>
                </a:rPr>
                <a:t>iHSM</a:t>
              </a:r>
              <a:r>
                <a:rPr kumimoji="0" lang="en-CA" sz="1300" b="1" i="0" u="none" strike="noStrike" kern="0" cap="none" spc="0" normalizeH="0" baseline="0" noProof="0">
                  <a:ln>
                    <a:noFill/>
                  </a:ln>
                  <a:effectLst/>
                  <a:uLnTx/>
                  <a:uFillTx/>
                  <a:ea typeface="Segoe UI Light" panose="020B0502040204020203" pitchFamily="34" charset="0"/>
                  <a:cs typeface="Segoe UI Light" panose="020B0502040204020203" pitchFamily="34" charset="0"/>
                </a:rPr>
                <a:t> solution</a:t>
              </a:r>
              <a:endParaRPr kumimoji="0" lang="en-CA" sz="1300" b="1" i="0" u="none" strike="noStrike" kern="0" cap="none" spc="0" normalizeH="0" baseline="0" noProof="0">
                <a:ln>
                  <a:noFill/>
                </a:ln>
                <a:effectLst/>
                <a:uLnTx/>
                <a:uFillTx/>
              </a:endParaRPr>
            </a:p>
          </p:txBody>
        </p:sp>
        <p:cxnSp>
          <p:nvCxnSpPr>
            <p:cNvPr id="25" name="Straight Arrow Connector 24">
              <a:extLst>
                <a:ext uri="{FF2B5EF4-FFF2-40B4-BE49-F238E27FC236}">
                  <a16:creationId xmlns:a16="http://schemas.microsoft.com/office/drawing/2014/main" id="{CCDB9028-E11B-1E7A-7556-2A52E564C682}"/>
                </a:ext>
              </a:extLst>
            </p:cNvPr>
            <p:cNvCxnSpPr>
              <a:cxnSpLocks/>
            </p:cNvCxnSpPr>
            <p:nvPr/>
          </p:nvCxnSpPr>
          <p:spPr>
            <a:xfrm>
              <a:off x="6317642" y="2081315"/>
              <a:ext cx="0" cy="1207991"/>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feld 9">
              <a:extLst>
                <a:ext uri="{FF2B5EF4-FFF2-40B4-BE49-F238E27FC236}">
                  <a16:creationId xmlns:a16="http://schemas.microsoft.com/office/drawing/2014/main" id="{A4EF8F17-4D59-DA05-4278-24F892D7A968}"/>
                </a:ext>
              </a:extLst>
            </p:cNvPr>
            <p:cNvSpPr txBox="1"/>
            <p:nvPr/>
          </p:nvSpPr>
          <p:spPr bwMode="auto">
            <a:xfrm>
              <a:off x="5255495" y="3320981"/>
              <a:ext cx="2271475" cy="759900"/>
            </a:xfrm>
            <a:prstGeom prst="rect">
              <a:avLst/>
            </a:prstGeom>
            <a:solidFill>
              <a:schemeClr val="accent1"/>
            </a:solidFill>
            <a:ln>
              <a:noFill/>
            </a:ln>
          </p:spPr>
          <p:txBody>
            <a:bodyPr wrap="square" lIns="0" rIns="0" rtlCol="0" anchor="ctr" anchorCtr="0">
              <a:noAutofit/>
            </a:bodyPr>
            <a:lstStyle/>
            <a:p>
              <a:pPr algn="ctr" defTabSz="635254">
                <a:spcBef>
                  <a:spcPts val="417"/>
                </a:spcBef>
                <a:defRPr/>
              </a:pPr>
              <a:r>
                <a:rPr lang="de-DE" sz="1000" b="1" kern="0">
                  <a:solidFill>
                    <a:srgbClr val="FFFFFF"/>
                  </a:solidFill>
                  <a:ea typeface="Segoe UI Light" panose="020B0502040204020203" pitchFamily="34" charset="0"/>
                  <a:cs typeface="Segoe UI Light" panose="020B0502040204020203" pitchFamily="34" charset="0"/>
                </a:rPr>
                <a:t>RT-64x Silicon IP</a:t>
              </a:r>
            </a:p>
            <a:p>
              <a:pPr algn="ctr" defTabSz="635254">
                <a:spcBef>
                  <a:spcPts val="417"/>
                </a:spcBef>
                <a:defRPr/>
              </a:pPr>
              <a:br>
                <a:rPr lang="de-DE" sz="1000" b="1" kern="0">
                  <a:solidFill>
                    <a:srgbClr val="FFFFFF"/>
                  </a:solidFill>
                  <a:ea typeface="Segoe UI Light" panose="020B0502040204020203" pitchFamily="34" charset="0"/>
                  <a:cs typeface="Segoe UI Light" panose="020B0502040204020203" pitchFamily="34" charset="0"/>
                </a:rPr>
              </a:br>
              <a:r>
                <a:rPr lang="en-US" sz="1000" kern="0">
                  <a:solidFill>
                    <a:srgbClr val="FFFFFF"/>
                  </a:solidFill>
                  <a:ea typeface="Segoe UI Light" panose="020B0502040204020203" pitchFamily="34" charset="0"/>
                  <a:cs typeface="Segoe UI Light" panose="020B0502040204020203" pitchFamily="34" charset="0"/>
                </a:rPr>
                <a:t>Secure processor, secure memory,</a:t>
              </a:r>
              <a:br>
                <a:rPr lang="en-US" sz="1000" kern="0">
                  <a:solidFill>
                    <a:srgbClr val="FFFFFF"/>
                  </a:solidFill>
                  <a:ea typeface="Segoe UI Light" panose="020B0502040204020203" pitchFamily="34" charset="0"/>
                  <a:cs typeface="Segoe UI Light" panose="020B0502040204020203" pitchFamily="34" charset="0"/>
                </a:rPr>
              </a:br>
              <a:r>
                <a:rPr lang="en-US" sz="1000" kern="0">
                  <a:solidFill>
                    <a:srgbClr val="FFFFFF"/>
                  </a:solidFill>
                  <a:ea typeface="Segoe UI Light" panose="020B0502040204020203" pitchFamily="34" charset="0"/>
                  <a:cs typeface="Segoe UI Light" panose="020B0502040204020203" pitchFamily="34" charset="0"/>
                </a:rPr>
                <a:t>crypto accelerators, TRNG, …</a:t>
              </a:r>
              <a:endParaRPr lang="de-DE" sz="1000" kern="0">
                <a:solidFill>
                  <a:srgbClr val="FFFFFF"/>
                </a:solidFill>
                <a:ea typeface="Segoe UI Light" panose="020B0502040204020203" pitchFamily="34" charset="0"/>
                <a:cs typeface="Segoe UI Light" panose="020B0502040204020203" pitchFamily="34" charset="0"/>
              </a:endParaRPr>
            </a:p>
          </p:txBody>
        </p:sp>
        <p:sp>
          <p:nvSpPr>
            <p:cNvPr id="27" name="Textfeld 8">
              <a:extLst>
                <a:ext uri="{FF2B5EF4-FFF2-40B4-BE49-F238E27FC236}">
                  <a16:creationId xmlns:a16="http://schemas.microsoft.com/office/drawing/2014/main" id="{9E7272F8-1087-07ED-5A39-8FFA74E382B8}"/>
                </a:ext>
              </a:extLst>
            </p:cNvPr>
            <p:cNvSpPr txBox="1"/>
            <p:nvPr/>
          </p:nvSpPr>
          <p:spPr bwMode="auto">
            <a:xfrm>
              <a:off x="5255496" y="1778148"/>
              <a:ext cx="2271473" cy="677059"/>
            </a:xfrm>
            <a:prstGeom prst="rect">
              <a:avLst/>
            </a:prstGeom>
            <a:solidFill>
              <a:srgbClr val="89037A"/>
            </a:solidFill>
            <a:ln>
              <a:noFill/>
            </a:ln>
          </p:spPr>
          <p:txBody>
            <a:bodyPr wrap="square" lIns="0" rIns="0" rtlCol="0" anchor="ctr" anchorCtr="0">
              <a:noAutofit/>
            </a:bodyPr>
            <a:lstStyle>
              <a:defPPr>
                <a:defRPr lang="de-DE"/>
              </a:defPPr>
              <a:lvl1pPr algn="ctr" eaLnBrk="1" hangingPunct="1">
                <a:lnSpc>
                  <a:spcPct val="90000"/>
                </a:lnSpc>
                <a:spcBef>
                  <a:spcPts val="1000"/>
                </a:spcBef>
                <a:defRPr sz="1100" b="1">
                  <a:solidFill>
                    <a:schemeClr val="bg1"/>
                  </a:solidFill>
                  <a:latin typeface="+mn-lt"/>
                  <a:ea typeface="Segoe UI Light" panose="020B0502040204020203" pitchFamily="34" charset="0"/>
                  <a:cs typeface="Segoe UI Light" panose="020B0502040204020203" pitchFamily="34" charset="0"/>
                </a:defRPr>
              </a:lvl1pPr>
            </a:lstStyle>
            <a:p>
              <a:pPr defTabSz="635254">
                <a:lnSpc>
                  <a:spcPct val="100000"/>
                </a:lnSpc>
                <a:spcBef>
                  <a:spcPts val="695"/>
                </a:spcBef>
                <a:defRPr/>
              </a:pPr>
              <a:r>
                <a:rPr lang="en-US" sz="1000" kern="0" dirty="0">
                  <a:solidFill>
                    <a:srgbClr val="FFFFFF"/>
                  </a:solidFill>
                </a:rPr>
                <a:t>ETAS </a:t>
              </a:r>
              <a:r>
                <a:rPr lang="en-US" sz="1000" kern="0" dirty="0" err="1">
                  <a:solidFill>
                    <a:srgbClr val="FFFFFF"/>
                  </a:solidFill>
                </a:rPr>
                <a:t>CycurSoC</a:t>
              </a:r>
              <a:r>
                <a:rPr lang="en-US" sz="1000" kern="0" dirty="0">
                  <a:solidFill>
                    <a:srgbClr val="FFFFFF"/>
                  </a:solidFill>
                </a:rPr>
                <a:t>-HSM Firmware</a:t>
              </a:r>
            </a:p>
            <a:p>
              <a:pPr defTabSz="635254">
                <a:lnSpc>
                  <a:spcPct val="100000"/>
                </a:lnSpc>
                <a:spcBef>
                  <a:spcPts val="0"/>
                </a:spcBef>
                <a:defRPr/>
              </a:pPr>
              <a:endParaRPr lang="en-US" sz="1000" b="0" kern="0" dirty="0">
                <a:solidFill>
                  <a:srgbClr val="FFFFFF"/>
                </a:solidFill>
              </a:endParaRPr>
            </a:p>
            <a:p>
              <a:pPr defTabSz="635254">
                <a:lnSpc>
                  <a:spcPct val="100000"/>
                </a:lnSpc>
                <a:spcBef>
                  <a:spcPts val="0"/>
                </a:spcBef>
                <a:defRPr/>
              </a:pPr>
              <a:r>
                <a:rPr lang="en-US" sz="1000" b="0" kern="0" dirty="0">
                  <a:solidFill>
                    <a:srgbClr val="FFFFFF"/>
                  </a:solidFill>
                </a:rPr>
                <a:t>Trust Anchor including cryptographic </a:t>
              </a:r>
              <a:br>
                <a:rPr lang="en-US" sz="1000" b="0" kern="0" dirty="0">
                  <a:solidFill>
                    <a:srgbClr val="FFFFFF"/>
                  </a:solidFill>
                </a:rPr>
              </a:br>
              <a:r>
                <a:rPr lang="en-US" sz="1000" b="0" kern="0" dirty="0">
                  <a:solidFill>
                    <a:srgbClr val="FFFFFF"/>
                  </a:solidFill>
                </a:rPr>
                <a:t>functions and protocols</a:t>
              </a:r>
            </a:p>
          </p:txBody>
        </p:sp>
        <p:sp>
          <p:nvSpPr>
            <p:cNvPr id="28" name="Textfeld 9">
              <a:extLst>
                <a:ext uri="{FF2B5EF4-FFF2-40B4-BE49-F238E27FC236}">
                  <a16:creationId xmlns:a16="http://schemas.microsoft.com/office/drawing/2014/main" id="{33D3BE87-6BA1-CE4D-AACF-6A0BCC168E4E}"/>
                </a:ext>
              </a:extLst>
            </p:cNvPr>
            <p:cNvSpPr txBox="1"/>
            <p:nvPr/>
          </p:nvSpPr>
          <p:spPr bwMode="auto">
            <a:xfrm>
              <a:off x="5255495" y="2535382"/>
              <a:ext cx="2271477" cy="709467"/>
            </a:xfrm>
            <a:prstGeom prst="rect">
              <a:avLst/>
            </a:prstGeom>
            <a:solidFill>
              <a:schemeClr val="accent1"/>
            </a:solidFill>
            <a:ln>
              <a:noFill/>
            </a:ln>
          </p:spPr>
          <p:txBody>
            <a:bodyPr wrap="square" lIns="0" rIns="0" rtlCol="0" anchor="ctr" anchorCtr="0">
              <a:noAutofit/>
            </a:bodyPr>
            <a:lstStyle/>
            <a:p>
              <a:pPr algn="ctr" defTabSz="635254">
                <a:spcBef>
                  <a:spcPts val="417"/>
                </a:spcBef>
                <a:defRPr/>
              </a:pPr>
              <a:r>
                <a:rPr lang="de-DE" sz="1000" b="1" kern="0">
                  <a:solidFill>
                    <a:srgbClr val="FFFFFF"/>
                  </a:solidFill>
                  <a:ea typeface="Segoe UI Light" panose="020B0502040204020203" pitchFamily="34" charset="0"/>
                  <a:cs typeface="Segoe UI Light" panose="020B0502040204020203" pitchFamily="34" charset="0"/>
                </a:rPr>
                <a:t>RT-64x Middleware</a:t>
              </a:r>
            </a:p>
            <a:p>
              <a:pPr algn="ctr" defTabSz="635254">
                <a:spcBef>
                  <a:spcPts val="417"/>
                </a:spcBef>
                <a:defRPr/>
              </a:pPr>
              <a:br>
                <a:rPr lang="de-DE" sz="1000" b="1" kern="0">
                  <a:solidFill>
                    <a:srgbClr val="FFFFFF"/>
                  </a:solidFill>
                  <a:ea typeface="Segoe UI Light" panose="020B0502040204020203" pitchFamily="34" charset="0"/>
                  <a:cs typeface="Segoe UI Light" panose="020B0502040204020203" pitchFamily="34" charset="0"/>
                </a:rPr>
              </a:br>
              <a:r>
                <a:rPr lang="en-US" sz="1000" kern="0">
                  <a:solidFill>
                    <a:srgbClr val="FFFFFF"/>
                  </a:solidFill>
                  <a:ea typeface="Segoe UI Light" panose="020B0502040204020203" pitchFamily="34" charset="0"/>
                  <a:cs typeface="Segoe UI Light" panose="020B0502040204020203" pitchFamily="34" charset="0"/>
                </a:rPr>
                <a:t>Micro Kernel, Security Monitor, Memory </a:t>
              </a:r>
              <a:br>
                <a:rPr lang="en-US" sz="1000" kern="0">
                  <a:solidFill>
                    <a:srgbClr val="FFFFFF"/>
                  </a:solidFill>
                  <a:ea typeface="Segoe UI Light" panose="020B0502040204020203" pitchFamily="34" charset="0"/>
                  <a:cs typeface="Segoe UI Light" panose="020B0502040204020203" pitchFamily="34" charset="0"/>
                </a:rPr>
              </a:br>
              <a:r>
                <a:rPr lang="en-US" sz="1000" kern="0">
                  <a:solidFill>
                    <a:srgbClr val="FFFFFF"/>
                  </a:solidFill>
                  <a:ea typeface="Segoe UI Light" panose="020B0502040204020203" pitchFamily="34" charset="0"/>
                  <a:cs typeface="Segoe UI Light" panose="020B0502040204020203" pitchFamily="34" charset="0"/>
                </a:rPr>
                <a:t>Mgr, Device Drivers, Process </a:t>
              </a:r>
              <a:r>
                <a:rPr lang="en-US" sz="1000" kern="0" err="1">
                  <a:solidFill>
                    <a:srgbClr val="FFFFFF"/>
                  </a:solidFill>
                  <a:ea typeface="Segoe UI Light" panose="020B0502040204020203" pitchFamily="34" charset="0"/>
                  <a:cs typeface="Segoe UI Light" panose="020B0502040204020203" pitchFamily="34" charset="0"/>
                </a:rPr>
                <a:t>Mgr</a:t>
              </a:r>
              <a:endParaRPr lang="de-DE" sz="1000" kern="0">
                <a:solidFill>
                  <a:srgbClr val="FFFFFF"/>
                </a:solidFill>
                <a:ea typeface="Segoe UI Light" panose="020B0502040204020203" pitchFamily="34" charset="0"/>
                <a:cs typeface="Segoe UI Light" panose="020B0502040204020203" pitchFamily="34" charset="0"/>
              </a:endParaRPr>
            </a:p>
          </p:txBody>
        </p:sp>
        <p:grpSp>
          <p:nvGrpSpPr>
            <p:cNvPr id="29" name="Group 28">
              <a:extLst>
                <a:ext uri="{FF2B5EF4-FFF2-40B4-BE49-F238E27FC236}">
                  <a16:creationId xmlns:a16="http://schemas.microsoft.com/office/drawing/2014/main" id="{FB7CF5D4-45C0-6DB3-6624-2DF5158E7311}"/>
                </a:ext>
              </a:extLst>
            </p:cNvPr>
            <p:cNvGrpSpPr/>
            <p:nvPr/>
          </p:nvGrpSpPr>
          <p:grpSpPr>
            <a:xfrm>
              <a:off x="7274240" y="3367882"/>
              <a:ext cx="218306" cy="218306"/>
              <a:chOff x="7720049" y="4095443"/>
              <a:chExt cx="261900" cy="261900"/>
            </a:xfrm>
          </p:grpSpPr>
          <p:sp>
            <p:nvSpPr>
              <p:cNvPr id="36" name="Oval 35">
                <a:extLst>
                  <a:ext uri="{FF2B5EF4-FFF2-40B4-BE49-F238E27FC236}">
                    <a16:creationId xmlns:a16="http://schemas.microsoft.com/office/drawing/2014/main" id="{20ADAEC9-44E3-7938-2C20-632E3D3A823A}"/>
                  </a:ext>
                </a:extLst>
              </p:cNvPr>
              <p:cNvSpPr/>
              <p:nvPr/>
            </p:nvSpPr>
            <p:spPr>
              <a:xfrm>
                <a:off x="7720049" y="4095443"/>
                <a:ext cx="261900" cy="2619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25"/>
              </a:p>
            </p:txBody>
          </p:sp>
          <p:pic>
            <p:nvPicPr>
              <p:cNvPr id="37" name="Grafik 131">
                <a:extLst>
                  <a:ext uri="{FF2B5EF4-FFF2-40B4-BE49-F238E27FC236}">
                    <a16:creationId xmlns:a16="http://schemas.microsoft.com/office/drawing/2014/main" id="{13D4CF86-9144-2430-1ED1-CC403A95866F}"/>
                  </a:ext>
                </a:extLst>
              </p:cNvPr>
              <p:cNvPicPr>
                <a:picLocks noChangeAspect="1"/>
              </p:cNvPicPr>
              <p:nvPr/>
            </p:nvPicPr>
            <p:blipFill rotWithShape="1">
              <a:blip r:embed="rId7">
                <a:extLst>
                  <a:ext uri="{28A0092B-C50C-407E-A947-70E740481C1C}">
                    <a14:useLocalDpi xmlns:a14="http://schemas.microsoft.com/office/drawing/2010/main" val="0"/>
                  </a:ext>
                </a:extLst>
              </a:blip>
              <a:srcRect l="20419" t="15590" r="21373" b="17382"/>
              <a:stretch/>
            </p:blipFill>
            <p:spPr>
              <a:xfrm>
                <a:off x="7769644" y="4123417"/>
                <a:ext cx="162710" cy="187363"/>
              </a:xfrm>
              <a:prstGeom prst="rect">
                <a:avLst/>
              </a:prstGeom>
              <a:solidFill>
                <a:schemeClr val="accent1">
                  <a:lumMod val="60000"/>
                  <a:lumOff val="40000"/>
                </a:schemeClr>
              </a:solidFill>
            </p:spPr>
          </p:pic>
        </p:grpSp>
        <p:grpSp>
          <p:nvGrpSpPr>
            <p:cNvPr id="30" name="Group 29">
              <a:extLst>
                <a:ext uri="{FF2B5EF4-FFF2-40B4-BE49-F238E27FC236}">
                  <a16:creationId xmlns:a16="http://schemas.microsoft.com/office/drawing/2014/main" id="{E1215D48-AB8A-708D-1849-B77DB7717A36}"/>
                </a:ext>
              </a:extLst>
            </p:cNvPr>
            <p:cNvGrpSpPr/>
            <p:nvPr/>
          </p:nvGrpSpPr>
          <p:grpSpPr>
            <a:xfrm>
              <a:off x="7289396" y="2547571"/>
              <a:ext cx="218306" cy="218306"/>
              <a:chOff x="7720049" y="4095443"/>
              <a:chExt cx="261900" cy="261900"/>
            </a:xfrm>
          </p:grpSpPr>
          <p:sp>
            <p:nvSpPr>
              <p:cNvPr id="34" name="Oval 33">
                <a:extLst>
                  <a:ext uri="{FF2B5EF4-FFF2-40B4-BE49-F238E27FC236}">
                    <a16:creationId xmlns:a16="http://schemas.microsoft.com/office/drawing/2014/main" id="{116C7804-3897-B674-B30A-887773CCE0B8}"/>
                  </a:ext>
                </a:extLst>
              </p:cNvPr>
              <p:cNvSpPr/>
              <p:nvPr/>
            </p:nvSpPr>
            <p:spPr>
              <a:xfrm>
                <a:off x="7720049" y="4095443"/>
                <a:ext cx="261900" cy="2619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25"/>
              </a:p>
            </p:txBody>
          </p:sp>
          <p:pic>
            <p:nvPicPr>
              <p:cNvPr id="35" name="Grafik 131">
                <a:extLst>
                  <a:ext uri="{FF2B5EF4-FFF2-40B4-BE49-F238E27FC236}">
                    <a16:creationId xmlns:a16="http://schemas.microsoft.com/office/drawing/2014/main" id="{88FE864E-DBF1-A1D6-29B0-1856862EC12D}"/>
                  </a:ext>
                </a:extLst>
              </p:cNvPr>
              <p:cNvPicPr>
                <a:picLocks noChangeAspect="1"/>
              </p:cNvPicPr>
              <p:nvPr/>
            </p:nvPicPr>
            <p:blipFill rotWithShape="1">
              <a:blip r:embed="rId7">
                <a:extLst>
                  <a:ext uri="{28A0092B-C50C-407E-A947-70E740481C1C}">
                    <a14:useLocalDpi xmlns:a14="http://schemas.microsoft.com/office/drawing/2010/main" val="0"/>
                  </a:ext>
                </a:extLst>
              </a:blip>
              <a:srcRect l="20419" t="15590" r="21373" b="17382"/>
              <a:stretch/>
            </p:blipFill>
            <p:spPr>
              <a:xfrm>
                <a:off x="7769644" y="4123417"/>
                <a:ext cx="162710" cy="187363"/>
              </a:xfrm>
              <a:prstGeom prst="rect">
                <a:avLst/>
              </a:prstGeom>
              <a:solidFill>
                <a:schemeClr val="accent1">
                  <a:lumMod val="60000"/>
                  <a:lumOff val="40000"/>
                </a:schemeClr>
              </a:solidFill>
            </p:spPr>
          </p:pic>
        </p:grpSp>
        <p:grpSp>
          <p:nvGrpSpPr>
            <p:cNvPr id="31" name="Group 30">
              <a:extLst>
                <a:ext uri="{FF2B5EF4-FFF2-40B4-BE49-F238E27FC236}">
                  <a16:creationId xmlns:a16="http://schemas.microsoft.com/office/drawing/2014/main" id="{564C5170-2B4F-A1B9-1B70-FE72E11E5094}"/>
                </a:ext>
              </a:extLst>
            </p:cNvPr>
            <p:cNvGrpSpPr/>
            <p:nvPr/>
          </p:nvGrpSpPr>
          <p:grpSpPr>
            <a:xfrm>
              <a:off x="7289394" y="1820303"/>
              <a:ext cx="218306" cy="218306"/>
              <a:chOff x="7720049" y="4095443"/>
              <a:chExt cx="261900" cy="261900"/>
            </a:xfrm>
            <a:solidFill>
              <a:schemeClr val="accent3"/>
            </a:solidFill>
          </p:grpSpPr>
          <p:sp>
            <p:nvSpPr>
              <p:cNvPr id="32" name="Oval 31">
                <a:extLst>
                  <a:ext uri="{FF2B5EF4-FFF2-40B4-BE49-F238E27FC236}">
                    <a16:creationId xmlns:a16="http://schemas.microsoft.com/office/drawing/2014/main" id="{75CD4B64-4C54-0219-4A4B-860816E41BC1}"/>
                  </a:ext>
                </a:extLst>
              </p:cNvPr>
              <p:cNvSpPr/>
              <p:nvPr/>
            </p:nvSpPr>
            <p:spPr>
              <a:xfrm>
                <a:off x="7720049" y="4095443"/>
                <a:ext cx="261900" cy="261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25"/>
              </a:p>
            </p:txBody>
          </p:sp>
          <p:pic>
            <p:nvPicPr>
              <p:cNvPr id="33" name="Grafik 131">
                <a:extLst>
                  <a:ext uri="{FF2B5EF4-FFF2-40B4-BE49-F238E27FC236}">
                    <a16:creationId xmlns:a16="http://schemas.microsoft.com/office/drawing/2014/main" id="{1B38545F-893E-65EB-0364-4C7A7154E44A}"/>
                  </a:ext>
                </a:extLst>
              </p:cNvPr>
              <p:cNvPicPr>
                <a:picLocks noChangeAspect="1"/>
              </p:cNvPicPr>
              <p:nvPr/>
            </p:nvPicPr>
            <p:blipFill rotWithShape="1">
              <a:blip r:embed="rId7">
                <a:extLst>
                  <a:ext uri="{28A0092B-C50C-407E-A947-70E740481C1C}">
                    <a14:useLocalDpi xmlns:a14="http://schemas.microsoft.com/office/drawing/2010/main" val="0"/>
                  </a:ext>
                </a:extLst>
              </a:blip>
              <a:srcRect l="20419" t="15590" r="21373" b="17382"/>
              <a:stretch/>
            </p:blipFill>
            <p:spPr>
              <a:xfrm>
                <a:off x="7769644" y="4123417"/>
                <a:ext cx="162710" cy="187363"/>
              </a:xfrm>
              <a:prstGeom prst="rect">
                <a:avLst/>
              </a:prstGeom>
              <a:grpFill/>
            </p:spPr>
          </p:pic>
        </p:grpSp>
        <p:sp>
          <p:nvSpPr>
            <p:cNvPr id="58" name="Rectangle 57">
              <a:extLst>
                <a:ext uri="{FF2B5EF4-FFF2-40B4-BE49-F238E27FC236}">
                  <a16:creationId xmlns:a16="http://schemas.microsoft.com/office/drawing/2014/main" id="{46C5988D-F20B-6164-7E4A-DCA7C78AB65B}"/>
                </a:ext>
              </a:extLst>
            </p:cNvPr>
            <p:cNvSpPr/>
            <p:nvPr/>
          </p:nvSpPr>
          <p:spPr>
            <a:xfrm>
              <a:off x="5183773" y="1614288"/>
              <a:ext cx="2418080" cy="2898201"/>
            </a:xfrm>
            <a:prstGeom prst="rect">
              <a:avLst/>
            </a:prstGeom>
            <a:noFill/>
            <a:ln w="28575"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a:latin typeface="+mj-lt"/>
                <a:cs typeface="Arial"/>
              </a:endParaRPr>
            </a:p>
          </p:txBody>
        </p:sp>
        <p:sp>
          <p:nvSpPr>
            <p:cNvPr id="63" name="Textfeld 16">
              <a:extLst>
                <a:ext uri="{FF2B5EF4-FFF2-40B4-BE49-F238E27FC236}">
                  <a16:creationId xmlns:a16="http://schemas.microsoft.com/office/drawing/2014/main" id="{6BB392A6-D53B-5102-EA7B-FC8DB97AAA10}"/>
                </a:ext>
              </a:extLst>
            </p:cNvPr>
            <p:cNvSpPr txBox="1"/>
            <p:nvPr/>
          </p:nvSpPr>
          <p:spPr bwMode="auto">
            <a:xfrm>
              <a:off x="5581227" y="564160"/>
              <a:ext cx="1595666" cy="614198"/>
            </a:xfrm>
            <a:prstGeom prst="rect">
              <a:avLst/>
            </a:prstGeom>
            <a:solidFill>
              <a:srgbClr val="89037A"/>
            </a:solidFill>
            <a:ln>
              <a:noFill/>
            </a:ln>
          </p:spPr>
          <p:txBody>
            <a:bodyPr wrap="square" lIns="0" rIns="0" rtlCol="0" anchor="ctr" anchorCtr="0">
              <a:noAutofit/>
            </a:bodyPr>
            <a:lstStyle/>
            <a:p>
              <a:pPr algn="ctr" defTabSz="635254">
                <a:lnSpc>
                  <a:spcPct val="90000"/>
                </a:lnSpc>
                <a:spcBef>
                  <a:spcPts val="417"/>
                </a:spcBef>
                <a:defRPr/>
              </a:pPr>
              <a:r>
                <a:rPr lang="en-US" sz="1000" b="1" kern="0">
                  <a:solidFill>
                    <a:srgbClr val="FFFFFF"/>
                  </a:solidFill>
                </a:rPr>
                <a:t>ETAS </a:t>
              </a:r>
              <a:r>
                <a:rPr lang="en-US" sz="1000" b="1" kern="0" err="1">
                  <a:solidFill>
                    <a:srgbClr val="FFFFFF"/>
                  </a:solidFill>
                </a:rPr>
                <a:t>CycurSoC</a:t>
              </a:r>
              <a:endParaRPr lang="de-DE" sz="1000" kern="0">
                <a:solidFill>
                  <a:srgbClr val="FFFFFF"/>
                </a:solidFill>
                <a:ea typeface="Segoe UI Light" panose="020B0502040204020203" pitchFamily="34" charset="0"/>
                <a:cs typeface="Segoe UI Light" panose="020B0502040204020203" pitchFamily="34" charset="0"/>
              </a:endParaRPr>
            </a:p>
            <a:p>
              <a:pPr algn="ctr" defTabSz="635254">
                <a:lnSpc>
                  <a:spcPct val="90000"/>
                </a:lnSpc>
                <a:spcBef>
                  <a:spcPts val="417"/>
                </a:spcBef>
                <a:defRPr/>
              </a:pPr>
              <a:r>
                <a:rPr lang="de-DE" sz="1000" kern="0">
                  <a:solidFill>
                    <a:srgbClr val="FFFFFF"/>
                  </a:solidFill>
                  <a:ea typeface="Segoe UI Light" panose="020B0502040204020203" pitchFamily="34" charset="0"/>
                  <a:cs typeface="Segoe UI Light" panose="020B0502040204020203" pitchFamily="34" charset="0"/>
                </a:rPr>
                <a:t>Host Library for Adaptive AUTOSAR</a:t>
              </a:r>
            </a:p>
          </p:txBody>
        </p:sp>
        <p:sp>
          <p:nvSpPr>
            <p:cNvPr id="64" name="Oval 63">
              <a:extLst>
                <a:ext uri="{FF2B5EF4-FFF2-40B4-BE49-F238E27FC236}">
                  <a16:creationId xmlns:a16="http://schemas.microsoft.com/office/drawing/2014/main" id="{5793C5AD-94C1-F13F-64D5-C42457AC6B2F}"/>
                </a:ext>
              </a:extLst>
            </p:cNvPr>
            <p:cNvSpPr/>
            <p:nvPr/>
          </p:nvSpPr>
          <p:spPr>
            <a:xfrm>
              <a:off x="6949947" y="985379"/>
              <a:ext cx="180184" cy="1815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67"/>
            </a:p>
          </p:txBody>
        </p:sp>
        <p:pic>
          <p:nvPicPr>
            <p:cNvPr id="65" name="Grafik 113">
              <a:extLst>
                <a:ext uri="{FF2B5EF4-FFF2-40B4-BE49-F238E27FC236}">
                  <a16:creationId xmlns:a16="http://schemas.microsoft.com/office/drawing/2014/main" id="{8EE27C16-3989-9B61-5AD8-E2394B994ECC}"/>
                </a:ext>
              </a:extLst>
            </p:cNvPr>
            <p:cNvPicPr>
              <a:picLocks noChangeAspect="1"/>
            </p:cNvPicPr>
            <p:nvPr/>
          </p:nvPicPr>
          <p:blipFill rotWithShape="1">
            <a:blip r:embed="rId7">
              <a:extLst>
                <a:ext uri="{28A0092B-C50C-407E-A947-70E740481C1C}">
                  <a14:useLocalDpi xmlns:a14="http://schemas.microsoft.com/office/drawing/2010/main" val="0"/>
                </a:ext>
              </a:extLst>
            </a:blip>
            <a:srcRect l="20419" t="15590" r="21373" b="17382"/>
            <a:stretch/>
          </p:blipFill>
          <p:spPr>
            <a:xfrm>
              <a:off x="6985347" y="1004316"/>
              <a:ext cx="111943" cy="127118"/>
            </a:xfrm>
            <a:prstGeom prst="rect">
              <a:avLst/>
            </a:prstGeom>
          </p:spPr>
        </p:pic>
        <p:sp>
          <p:nvSpPr>
            <p:cNvPr id="66" name="Textfeld 16">
              <a:extLst>
                <a:ext uri="{FF2B5EF4-FFF2-40B4-BE49-F238E27FC236}">
                  <a16:creationId xmlns:a16="http://schemas.microsoft.com/office/drawing/2014/main" id="{3B275BE7-36F0-F73A-CF05-94E992C15758}"/>
                </a:ext>
              </a:extLst>
            </p:cNvPr>
            <p:cNvSpPr txBox="1"/>
            <p:nvPr/>
          </p:nvSpPr>
          <p:spPr bwMode="auto">
            <a:xfrm>
              <a:off x="3798461" y="561976"/>
              <a:ext cx="1627406" cy="623776"/>
            </a:xfrm>
            <a:prstGeom prst="rect">
              <a:avLst/>
            </a:prstGeom>
            <a:solidFill>
              <a:srgbClr val="89037A"/>
            </a:solidFill>
            <a:ln>
              <a:noFill/>
            </a:ln>
          </p:spPr>
          <p:txBody>
            <a:bodyPr wrap="square" lIns="0" rIns="0" rtlCol="0" anchor="ctr" anchorCtr="0">
              <a:noAutofit/>
            </a:bodyPr>
            <a:lstStyle/>
            <a:p>
              <a:pPr algn="ctr" defTabSz="635254">
                <a:lnSpc>
                  <a:spcPct val="90000"/>
                </a:lnSpc>
                <a:spcBef>
                  <a:spcPts val="417"/>
                </a:spcBef>
                <a:defRPr/>
              </a:pPr>
              <a:r>
                <a:rPr lang="en-US" sz="1000" b="1" kern="0">
                  <a:solidFill>
                    <a:srgbClr val="FFFFFF"/>
                  </a:solidFill>
                </a:rPr>
                <a:t>ETAS </a:t>
              </a:r>
              <a:r>
                <a:rPr lang="en-US" sz="1000" b="1" kern="0" err="1">
                  <a:solidFill>
                    <a:srgbClr val="FFFFFF"/>
                  </a:solidFill>
                </a:rPr>
                <a:t>CycurSoC</a:t>
              </a:r>
              <a:endParaRPr lang="de-DE" sz="1000" b="1" kern="0">
                <a:solidFill>
                  <a:srgbClr val="FFFFFF"/>
                </a:solidFill>
                <a:ea typeface="Segoe UI Light" panose="020B0502040204020203" pitchFamily="34" charset="0"/>
                <a:cs typeface="Segoe UI Light" panose="020B0502040204020203" pitchFamily="34" charset="0"/>
              </a:endParaRPr>
            </a:p>
            <a:p>
              <a:pPr algn="ctr" defTabSz="635254">
                <a:lnSpc>
                  <a:spcPct val="90000"/>
                </a:lnSpc>
                <a:spcBef>
                  <a:spcPts val="417"/>
                </a:spcBef>
                <a:defRPr/>
              </a:pPr>
              <a:r>
                <a:rPr lang="de-DE" sz="1000" kern="0">
                  <a:solidFill>
                    <a:srgbClr val="FFFFFF"/>
                  </a:solidFill>
                  <a:ea typeface="Segoe UI Light" panose="020B0502040204020203" pitchFamily="34" charset="0"/>
                  <a:cs typeface="Segoe UI Light" panose="020B0502040204020203" pitchFamily="34" charset="0"/>
                </a:rPr>
                <a:t>Host Library for Classic AUTOSAR</a:t>
              </a:r>
              <a:endParaRPr lang="de-DE" sz="1167" kern="0">
                <a:solidFill>
                  <a:srgbClr val="FFFFFF"/>
                </a:solidFill>
                <a:ea typeface="Segoe UI Light" panose="020B0502040204020203" pitchFamily="34" charset="0"/>
                <a:cs typeface="Segoe UI Light" panose="020B0502040204020203" pitchFamily="34" charset="0"/>
              </a:endParaRPr>
            </a:p>
          </p:txBody>
        </p:sp>
        <p:sp>
          <p:nvSpPr>
            <p:cNvPr id="67" name="Oval 66">
              <a:extLst>
                <a:ext uri="{FF2B5EF4-FFF2-40B4-BE49-F238E27FC236}">
                  <a16:creationId xmlns:a16="http://schemas.microsoft.com/office/drawing/2014/main" id="{B2C64E5A-6D1B-9F24-C2CB-12151DD8A92B}"/>
                </a:ext>
              </a:extLst>
            </p:cNvPr>
            <p:cNvSpPr/>
            <p:nvPr/>
          </p:nvSpPr>
          <p:spPr>
            <a:xfrm>
              <a:off x="5227824" y="992774"/>
              <a:ext cx="180184" cy="1815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67"/>
            </a:p>
          </p:txBody>
        </p:sp>
        <p:pic>
          <p:nvPicPr>
            <p:cNvPr id="68" name="Grafik 113">
              <a:extLst>
                <a:ext uri="{FF2B5EF4-FFF2-40B4-BE49-F238E27FC236}">
                  <a16:creationId xmlns:a16="http://schemas.microsoft.com/office/drawing/2014/main" id="{C98CD589-34D3-3454-4A0D-B8407A5C3D49}"/>
                </a:ext>
              </a:extLst>
            </p:cNvPr>
            <p:cNvPicPr>
              <a:picLocks noChangeAspect="1"/>
            </p:cNvPicPr>
            <p:nvPr/>
          </p:nvPicPr>
          <p:blipFill rotWithShape="1">
            <a:blip r:embed="rId7">
              <a:extLst>
                <a:ext uri="{28A0092B-C50C-407E-A947-70E740481C1C}">
                  <a14:useLocalDpi xmlns:a14="http://schemas.microsoft.com/office/drawing/2010/main" val="0"/>
                </a:ext>
              </a:extLst>
            </a:blip>
            <a:srcRect l="20419" t="15590" r="21373" b="17382"/>
            <a:stretch/>
          </p:blipFill>
          <p:spPr>
            <a:xfrm>
              <a:off x="5263225" y="1011710"/>
              <a:ext cx="111943" cy="127118"/>
            </a:xfrm>
            <a:prstGeom prst="rect">
              <a:avLst/>
            </a:prstGeom>
          </p:spPr>
        </p:pic>
        <p:sp>
          <p:nvSpPr>
            <p:cNvPr id="69" name="Textfeld 16">
              <a:extLst>
                <a:ext uri="{FF2B5EF4-FFF2-40B4-BE49-F238E27FC236}">
                  <a16:creationId xmlns:a16="http://schemas.microsoft.com/office/drawing/2014/main" id="{AE34987A-6069-DA54-0BA9-EBA212E65F25}"/>
                </a:ext>
              </a:extLst>
            </p:cNvPr>
            <p:cNvSpPr txBox="1"/>
            <p:nvPr/>
          </p:nvSpPr>
          <p:spPr bwMode="auto">
            <a:xfrm>
              <a:off x="7332254" y="566128"/>
              <a:ext cx="1625110" cy="619624"/>
            </a:xfrm>
            <a:prstGeom prst="rect">
              <a:avLst/>
            </a:prstGeom>
            <a:solidFill>
              <a:srgbClr val="89037A"/>
            </a:solidFill>
            <a:ln>
              <a:noFill/>
            </a:ln>
          </p:spPr>
          <p:txBody>
            <a:bodyPr wrap="square" lIns="0" rIns="0" rtlCol="0" anchor="ctr" anchorCtr="0">
              <a:noAutofit/>
            </a:bodyPr>
            <a:lstStyle/>
            <a:p>
              <a:pPr algn="ctr" defTabSz="635254">
                <a:lnSpc>
                  <a:spcPct val="90000"/>
                </a:lnSpc>
                <a:spcBef>
                  <a:spcPts val="417"/>
                </a:spcBef>
                <a:defRPr/>
              </a:pPr>
              <a:r>
                <a:rPr lang="en-US" sz="1000" b="1" kern="0">
                  <a:solidFill>
                    <a:srgbClr val="FFFFFF"/>
                  </a:solidFill>
                </a:rPr>
                <a:t>ETAS </a:t>
              </a:r>
              <a:r>
                <a:rPr lang="en-US" sz="1000" b="1" kern="0" err="1">
                  <a:solidFill>
                    <a:srgbClr val="FFFFFF"/>
                  </a:solidFill>
                </a:rPr>
                <a:t>CycurSoC</a:t>
              </a:r>
              <a:r>
                <a:rPr lang="en-US" sz="1000" b="1" kern="0">
                  <a:solidFill>
                    <a:srgbClr val="FFFFFF"/>
                  </a:solidFill>
                </a:rPr>
                <a:t> </a:t>
              </a:r>
            </a:p>
            <a:p>
              <a:pPr algn="ctr" defTabSz="635254">
                <a:lnSpc>
                  <a:spcPct val="90000"/>
                </a:lnSpc>
                <a:spcBef>
                  <a:spcPts val="417"/>
                </a:spcBef>
                <a:defRPr/>
              </a:pPr>
              <a:r>
                <a:rPr lang="de-DE" sz="1000" kern="0">
                  <a:solidFill>
                    <a:srgbClr val="FFFFFF"/>
                  </a:solidFill>
                  <a:ea typeface="Segoe UI Light" panose="020B0502040204020203" pitchFamily="34" charset="0"/>
                  <a:cs typeface="Segoe UI Light" panose="020B0502040204020203" pitchFamily="34" charset="0"/>
                </a:rPr>
                <a:t>Host Library for POSIX/Hypervisor</a:t>
              </a:r>
            </a:p>
          </p:txBody>
        </p:sp>
        <p:sp>
          <p:nvSpPr>
            <p:cNvPr id="70" name="Oval 69">
              <a:extLst>
                <a:ext uri="{FF2B5EF4-FFF2-40B4-BE49-F238E27FC236}">
                  <a16:creationId xmlns:a16="http://schemas.microsoft.com/office/drawing/2014/main" id="{76E80FA5-6B19-D187-F7E8-D3904AEE7596}"/>
                </a:ext>
              </a:extLst>
            </p:cNvPr>
            <p:cNvSpPr/>
            <p:nvPr/>
          </p:nvSpPr>
          <p:spPr>
            <a:xfrm>
              <a:off x="8700973" y="992774"/>
              <a:ext cx="180184" cy="1815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67"/>
            </a:p>
          </p:txBody>
        </p:sp>
        <p:pic>
          <p:nvPicPr>
            <p:cNvPr id="71" name="Grafik 113">
              <a:extLst>
                <a:ext uri="{FF2B5EF4-FFF2-40B4-BE49-F238E27FC236}">
                  <a16:creationId xmlns:a16="http://schemas.microsoft.com/office/drawing/2014/main" id="{E1CE1B00-F11D-2CC5-E2E8-DACEC02311CE}"/>
                </a:ext>
              </a:extLst>
            </p:cNvPr>
            <p:cNvPicPr>
              <a:picLocks noChangeAspect="1"/>
            </p:cNvPicPr>
            <p:nvPr/>
          </p:nvPicPr>
          <p:blipFill rotWithShape="1">
            <a:blip r:embed="rId7">
              <a:extLst>
                <a:ext uri="{28A0092B-C50C-407E-A947-70E740481C1C}">
                  <a14:useLocalDpi xmlns:a14="http://schemas.microsoft.com/office/drawing/2010/main" val="0"/>
                </a:ext>
              </a:extLst>
            </a:blip>
            <a:srcRect l="20419" t="15590" r="21373" b="17382"/>
            <a:stretch/>
          </p:blipFill>
          <p:spPr>
            <a:xfrm>
              <a:off x="8736374" y="1011711"/>
              <a:ext cx="111943" cy="127118"/>
            </a:xfrm>
            <a:prstGeom prst="rect">
              <a:avLst/>
            </a:prstGeom>
          </p:spPr>
        </p:pic>
        <p:sp>
          <p:nvSpPr>
            <p:cNvPr id="72" name="Flowchart: Manual Operation 71">
              <a:extLst>
                <a:ext uri="{FF2B5EF4-FFF2-40B4-BE49-F238E27FC236}">
                  <a16:creationId xmlns:a16="http://schemas.microsoft.com/office/drawing/2014/main" id="{F21DE24C-8B9F-B741-4C80-10D0C94BD25B}"/>
                </a:ext>
              </a:extLst>
            </p:cNvPr>
            <p:cNvSpPr/>
            <p:nvPr/>
          </p:nvSpPr>
          <p:spPr>
            <a:xfrm rot="5400000">
              <a:off x="3377247" y="2348442"/>
              <a:ext cx="2323512" cy="115755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4956 w 10000"/>
                <a:gd name="connsiteY3" fmla="*/ 9958 h 10000"/>
                <a:gd name="connsiteX4" fmla="*/ 0 w 10000"/>
                <a:gd name="connsiteY4" fmla="*/ 0 h 10000"/>
                <a:gd name="connsiteX0" fmla="*/ 0 w 10000"/>
                <a:gd name="connsiteY0" fmla="*/ 0 h 10000"/>
                <a:gd name="connsiteX1" fmla="*/ 10000 w 10000"/>
                <a:gd name="connsiteY1" fmla="*/ 0 h 10000"/>
                <a:gd name="connsiteX2" fmla="*/ 6794 w 10000"/>
                <a:gd name="connsiteY2" fmla="*/ 10000 h 10000"/>
                <a:gd name="connsiteX3" fmla="*/ 4956 w 10000"/>
                <a:gd name="connsiteY3" fmla="*/ 9958 h 10000"/>
                <a:gd name="connsiteX4" fmla="*/ 0 w 10000"/>
                <a:gd name="connsiteY4" fmla="*/ 0 h 10000"/>
                <a:gd name="connsiteX0" fmla="*/ 0 w 10000"/>
                <a:gd name="connsiteY0" fmla="*/ 0 h 10000"/>
                <a:gd name="connsiteX1" fmla="*/ 10000 w 10000"/>
                <a:gd name="connsiteY1" fmla="*/ 0 h 10000"/>
                <a:gd name="connsiteX2" fmla="*/ 6055 w 10000"/>
                <a:gd name="connsiteY2" fmla="*/ 10000 h 10000"/>
                <a:gd name="connsiteX3" fmla="*/ 4956 w 10000"/>
                <a:gd name="connsiteY3" fmla="*/ 9958 h 10000"/>
                <a:gd name="connsiteX4" fmla="*/ 0 w 10000"/>
                <a:gd name="connsiteY4" fmla="*/ 0 h 10000"/>
                <a:gd name="connsiteX0" fmla="*/ 0 w 10000"/>
                <a:gd name="connsiteY0" fmla="*/ 0 h 10013"/>
                <a:gd name="connsiteX1" fmla="*/ 10000 w 10000"/>
                <a:gd name="connsiteY1" fmla="*/ 0 h 10013"/>
                <a:gd name="connsiteX2" fmla="*/ 6055 w 10000"/>
                <a:gd name="connsiteY2" fmla="*/ 10000 h 10013"/>
                <a:gd name="connsiteX3" fmla="*/ 4949 w 10000"/>
                <a:gd name="connsiteY3" fmla="*/ 10013 h 10013"/>
                <a:gd name="connsiteX4" fmla="*/ 0 w 10000"/>
                <a:gd name="connsiteY4" fmla="*/ 0 h 10013"/>
                <a:gd name="connsiteX0" fmla="*/ 0 w 10000"/>
                <a:gd name="connsiteY0" fmla="*/ 0 h 10013"/>
                <a:gd name="connsiteX1" fmla="*/ 10000 w 10000"/>
                <a:gd name="connsiteY1" fmla="*/ 0 h 10013"/>
                <a:gd name="connsiteX2" fmla="*/ 6048 w 10000"/>
                <a:gd name="connsiteY2" fmla="*/ 10000 h 10013"/>
                <a:gd name="connsiteX3" fmla="*/ 4949 w 10000"/>
                <a:gd name="connsiteY3" fmla="*/ 10013 h 10013"/>
                <a:gd name="connsiteX4" fmla="*/ 0 w 10000"/>
                <a:gd name="connsiteY4" fmla="*/ 0 h 10013"/>
                <a:gd name="connsiteX0" fmla="*/ 0 w 12470"/>
                <a:gd name="connsiteY0" fmla="*/ 0 h 10013"/>
                <a:gd name="connsiteX1" fmla="*/ 12470 w 12470"/>
                <a:gd name="connsiteY1" fmla="*/ 0 h 10013"/>
                <a:gd name="connsiteX2" fmla="*/ 8518 w 12470"/>
                <a:gd name="connsiteY2" fmla="*/ 10000 h 10013"/>
                <a:gd name="connsiteX3" fmla="*/ 7419 w 12470"/>
                <a:gd name="connsiteY3" fmla="*/ 10013 h 10013"/>
                <a:gd name="connsiteX4" fmla="*/ 0 w 12470"/>
                <a:gd name="connsiteY4" fmla="*/ 0 h 10013"/>
                <a:gd name="connsiteX0" fmla="*/ 0 w 12470"/>
                <a:gd name="connsiteY0" fmla="*/ 0 h 10013"/>
                <a:gd name="connsiteX1" fmla="*/ 12470 w 12470"/>
                <a:gd name="connsiteY1" fmla="*/ 0 h 10013"/>
                <a:gd name="connsiteX2" fmla="*/ 8496 w 12470"/>
                <a:gd name="connsiteY2" fmla="*/ 10008 h 10013"/>
                <a:gd name="connsiteX3" fmla="*/ 7419 w 12470"/>
                <a:gd name="connsiteY3" fmla="*/ 10013 h 10013"/>
                <a:gd name="connsiteX4" fmla="*/ 0 w 12470"/>
                <a:gd name="connsiteY4" fmla="*/ 0 h 10013"/>
                <a:gd name="connsiteX0" fmla="*/ 0 w 10673"/>
                <a:gd name="connsiteY0" fmla="*/ 0 h 10013"/>
                <a:gd name="connsiteX1" fmla="*/ 10673 w 10673"/>
                <a:gd name="connsiteY1" fmla="*/ 25 h 10013"/>
                <a:gd name="connsiteX2" fmla="*/ 8496 w 10673"/>
                <a:gd name="connsiteY2" fmla="*/ 10008 h 10013"/>
                <a:gd name="connsiteX3" fmla="*/ 7419 w 10673"/>
                <a:gd name="connsiteY3" fmla="*/ 10013 h 10013"/>
                <a:gd name="connsiteX4" fmla="*/ 0 w 10673"/>
                <a:gd name="connsiteY4" fmla="*/ 0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3" h="10013">
                  <a:moveTo>
                    <a:pt x="0" y="0"/>
                  </a:moveTo>
                  <a:lnTo>
                    <a:pt x="10673" y="25"/>
                  </a:lnTo>
                  <a:lnTo>
                    <a:pt x="8496" y="10008"/>
                  </a:lnTo>
                  <a:lnTo>
                    <a:pt x="7419" y="1001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a:endParaRPr>
            </a:p>
          </p:txBody>
        </p:sp>
        <p:sp>
          <p:nvSpPr>
            <p:cNvPr id="79" name="Arrow: Left-Right 78">
              <a:extLst>
                <a:ext uri="{FF2B5EF4-FFF2-40B4-BE49-F238E27FC236}">
                  <a16:creationId xmlns:a16="http://schemas.microsoft.com/office/drawing/2014/main" id="{25304286-F06A-2F37-3FD7-A0084C18FDBF}"/>
                </a:ext>
              </a:extLst>
            </p:cNvPr>
            <p:cNvSpPr/>
            <p:nvPr/>
          </p:nvSpPr>
          <p:spPr>
            <a:xfrm rot="5400000">
              <a:off x="6114632" y="1410783"/>
              <a:ext cx="584631" cy="169777"/>
            </a:xfrm>
            <a:prstGeom prst="leftRightArrow">
              <a:avLst/>
            </a:prstGeom>
            <a:solidFill>
              <a:srgbClr val="890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a:endParaRPr>
            </a:p>
          </p:txBody>
        </p:sp>
        <p:sp>
          <p:nvSpPr>
            <p:cNvPr id="80" name="Rectangle 79">
              <a:extLst>
                <a:ext uri="{FF2B5EF4-FFF2-40B4-BE49-F238E27FC236}">
                  <a16:creationId xmlns:a16="http://schemas.microsoft.com/office/drawing/2014/main" id="{4699FEE7-E3EA-8642-CA48-563D9AB7CD69}"/>
                </a:ext>
              </a:extLst>
            </p:cNvPr>
            <p:cNvSpPr/>
            <p:nvPr/>
          </p:nvSpPr>
          <p:spPr>
            <a:xfrm>
              <a:off x="4581322" y="1458706"/>
              <a:ext cx="3651250" cy="66307"/>
            </a:xfrm>
            <a:prstGeom prst="rect">
              <a:avLst/>
            </a:prstGeom>
            <a:solidFill>
              <a:srgbClr val="890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a:endParaRPr>
            </a:p>
          </p:txBody>
        </p:sp>
        <p:sp>
          <p:nvSpPr>
            <p:cNvPr id="82" name="Arrow: Right 81">
              <a:extLst>
                <a:ext uri="{FF2B5EF4-FFF2-40B4-BE49-F238E27FC236}">
                  <a16:creationId xmlns:a16="http://schemas.microsoft.com/office/drawing/2014/main" id="{C9096411-584C-8B5B-0014-31D7AB77723F}"/>
                </a:ext>
              </a:extLst>
            </p:cNvPr>
            <p:cNvSpPr/>
            <p:nvPr/>
          </p:nvSpPr>
          <p:spPr>
            <a:xfrm rot="16200000">
              <a:off x="4451872" y="1285803"/>
              <a:ext cx="308641" cy="169778"/>
            </a:xfrm>
            <a:prstGeom prst="rightArrow">
              <a:avLst/>
            </a:prstGeom>
            <a:solidFill>
              <a:srgbClr val="890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a:endParaRPr>
            </a:p>
          </p:txBody>
        </p:sp>
        <p:sp>
          <p:nvSpPr>
            <p:cNvPr id="83" name="Arrow: Right 82">
              <a:extLst>
                <a:ext uri="{FF2B5EF4-FFF2-40B4-BE49-F238E27FC236}">
                  <a16:creationId xmlns:a16="http://schemas.microsoft.com/office/drawing/2014/main" id="{4AC8F59D-44EB-5DE2-8D21-A462F19E669F}"/>
                </a:ext>
              </a:extLst>
            </p:cNvPr>
            <p:cNvSpPr/>
            <p:nvPr/>
          </p:nvSpPr>
          <p:spPr>
            <a:xfrm rot="16200000">
              <a:off x="8038726" y="1285803"/>
              <a:ext cx="308641" cy="169778"/>
            </a:xfrm>
            <a:prstGeom prst="rightArrow">
              <a:avLst/>
            </a:prstGeom>
            <a:solidFill>
              <a:srgbClr val="890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a:endParaRPr>
            </a:p>
          </p:txBody>
        </p:sp>
      </p:grpSp>
      <p:sp>
        <p:nvSpPr>
          <p:cNvPr id="2" name="Rechteck 25">
            <a:extLst>
              <a:ext uri="{FF2B5EF4-FFF2-40B4-BE49-F238E27FC236}">
                <a16:creationId xmlns:a16="http://schemas.microsoft.com/office/drawing/2014/main" id="{FC34C7EA-7FE1-CC88-9B0E-49268F4B5579}"/>
              </a:ext>
            </a:extLst>
          </p:cNvPr>
          <p:cNvSpPr/>
          <p:nvPr/>
        </p:nvSpPr>
        <p:spPr>
          <a:xfrm>
            <a:off x="6143636" y="4247503"/>
            <a:ext cx="3621273" cy="169277"/>
          </a:xfrm>
          <a:prstGeom prst="rect">
            <a:avLst/>
          </a:prstGeom>
        </p:spPr>
        <p:txBody>
          <a:bodyPr wrap="square" lIns="0" tIns="0" rIns="0" bIns="0">
            <a:spAutoFit/>
          </a:bodyPr>
          <a:lstStyle/>
          <a:p>
            <a:r>
              <a:rPr lang="en-US" sz="1100">
                <a:cs typeface="Segoe UI Semibold" panose="020B0502040204020203" pitchFamily="34" charset="0"/>
              </a:rPr>
              <a:t>ETAS ESCRYPT </a:t>
            </a:r>
            <a:r>
              <a:rPr lang="en-US" sz="1100" err="1">
                <a:cs typeface="Segoe UI Semibold" panose="020B0502040204020203" pitchFamily="34" charset="0"/>
              </a:rPr>
              <a:t>CycurSoC</a:t>
            </a:r>
            <a:r>
              <a:rPr lang="en-US" sz="1100">
                <a:cs typeface="Segoe UI Semibold" panose="020B0502040204020203" pitchFamily="34" charset="0"/>
              </a:rPr>
              <a:t>-HSM Security components </a:t>
            </a:r>
          </a:p>
        </p:txBody>
      </p:sp>
      <p:sp>
        <p:nvSpPr>
          <p:cNvPr id="3" name="Rechteck 25">
            <a:extLst>
              <a:ext uri="{FF2B5EF4-FFF2-40B4-BE49-F238E27FC236}">
                <a16:creationId xmlns:a16="http://schemas.microsoft.com/office/drawing/2014/main" id="{D9A3E2BC-97CC-0DD4-2635-1584D50C84DB}"/>
              </a:ext>
            </a:extLst>
          </p:cNvPr>
          <p:cNvSpPr/>
          <p:nvPr/>
        </p:nvSpPr>
        <p:spPr>
          <a:xfrm>
            <a:off x="6143636" y="4558616"/>
            <a:ext cx="3372718" cy="169277"/>
          </a:xfrm>
          <a:prstGeom prst="rect">
            <a:avLst/>
          </a:prstGeom>
        </p:spPr>
        <p:txBody>
          <a:bodyPr wrap="none" lIns="0" tIns="0" rIns="0" bIns="0" anchor="t">
            <a:spAutoFit/>
          </a:bodyPr>
          <a:lstStyle/>
          <a:p>
            <a:r>
              <a:rPr lang="en-US" sz="1100">
                <a:cs typeface="Segoe UI Semibold"/>
              </a:rPr>
              <a:t>Rambus Root of Trust/HSM Silicon IP + Rambus SDK</a:t>
            </a:r>
          </a:p>
        </p:txBody>
      </p:sp>
      <p:sp>
        <p:nvSpPr>
          <p:cNvPr id="5" name="Oval 4">
            <a:extLst>
              <a:ext uri="{FF2B5EF4-FFF2-40B4-BE49-F238E27FC236}">
                <a16:creationId xmlns:a16="http://schemas.microsoft.com/office/drawing/2014/main" id="{9450C59E-8ABB-DDC0-9736-0B2F5FAA9019}"/>
              </a:ext>
            </a:extLst>
          </p:cNvPr>
          <p:cNvSpPr/>
          <p:nvPr/>
        </p:nvSpPr>
        <p:spPr>
          <a:xfrm>
            <a:off x="5896699" y="4533456"/>
            <a:ext cx="217421" cy="21715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pic>
        <p:nvPicPr>
          <p:cNvPr id="6" name="Grafik 131">
            <a:extLst>
              <a:ext uri="{FF2B5EF4-FFF2-40B4-BE49-F238E27FC236}">
                <a16:creationId xmlns:a16="http://schemas.microsoft.com/office/drawing/2014/main" id="{C433372D-0EDE-1EEB-C16B-250D3CE84646}"/>
              </a:ext>
            </a:extLst>
          </p:cNvPr>
          <p:cNvPicPr>
            <a:picLocks noChangeAspect="1"/>
          </p:cNvPicPr>
          <p:nvPr/>
        </p:nvPicPr>
        <p:blipFill rotWithShape="1">
          <a:blip r:embed="rId7">
            <a:extLst>
              <a:ext uri="{28A0092B-C50C-407E-A947-70E740481C1C}">
                <a14:useLocalDpi xmlns:a14="http://schemas.microsoft.com/office/drawing/2010/main" val="0"/>
              </a:ext>
            </a:extLst>
          </a:blip>
          <a:srcRect l="20419" t="15590" r="21373" b="17382"/>
          <a:stretch/>
        </p:blipFill>
        <p:spPr>
          <a:xfrm>
            <a:off x="5937871" y="4561520"/>
            <a:ext cx="135076" cy="155354"/>
          </a:xfrm>
          <a:prstGeom prst="rect">
            <a:avLst/>
          </a:prstGeom>
          <a:solidFill>
            <a:schemeClr val="accent1">
              <a:lumMod val="60000"/>
              <a:lumOff val="40000"/>
            </a:schemeClr>
          </a:solidFill>
        </p:spPr>
      </p:pic>
      <p:sp>
        <p:nvSpPr>
          <p:cNvPr id="7" name="Oval 6">
            <a:extLst>
              <a:ext uri="{FF2B5EF4-FFF2-40B4-BE49-F238E27FC236}">
                <a16:creationId xmlns:a16="http://schemas.microsoft.com/office/drawing/2014/main" id="{E7EC8093-AD73-63CD-8B5F-FBC6EDCE7A53}"/>
              </a:ext>
            </a:extLst>
          </p:cNvPr>
          <p:cNvSpPr/>
          <p:nvPr/>
        </p:nvSpPr>
        <p:spPr>
          <a:xfrm>
            <a:off x="5897327" y="4227046"/>
            <a:ext cx="216165" cy="21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pic>
        <p:nvPicPr>
          <p:cNvPr id="8" name="Grafik 113">
            <a:extLst>
              <a:ext uri="{FF2B5EF4-FFF2-40B4-BE49-F238E27FC236}">
                <a16:creationId xmlns:a16="http://schemas.microsoft.com/office/drawing/2014/main" id="{8B57ECBC-8CBA-6E47-1841-5F2FED1D9CD1}"/>
              </a:ext>
            </a:extLst>
          </p:cNvPr>
          <p:cNvPicPr>
            <a:picLocks noChangeAspect="1"/>
          </p:cNvPicPr>
          <p:nvPr/>
        </p:nvPicPr>
        <p:blipFill rotWithShape="1">
          <a:blip r:embed="rId7">
            <a:extLst>
              <a:ext uri="{28A0092B-C50C-407E-A947-70E740481C1C}">
                <a14:useLocalDpi xmlns:a14="http://schemas.microsoft.com/office/drawing/2010/main" val="0"/>
              </a:ext>
            </a:extLst>
          </a:blip>
          <a:srcRect l="20419" t="15590" r="21373" b="17382"/>
          <a:stretch/>
        </p:blipFill>
        <p:spPr>
          <a:xfrm>
            <a:off x="5938261" y="4249232"/>
            <a:ext cx="134297" cy="151256"/>
          </a:xfrm>
          <a:prstGeom prst="rect">
            <a:avLst/>
          </a:prstGeom>
        </p:spPr>
      </p:pic>
      <p:sp>
        <p:nvSpPr>
          <p:cNvPr id="9" name="Rectangle 4">
            <a:extLst>
              <a:ext uri="{FF2B5EF4-FFF2-40B4-BE49-F238E27FC236}">
                <a16:creationId xmlns:a16="http://schemas.microsoft.com/office/drawing/2014/main" id="{DC240F09-C6A7-34B5-5726-9DB7129539F5}"/>
              </a:ext>
            </a:extLst>
          </p:cNvPr>
          <p:cNvSpPr/>
          <p:nvPr/>
        </p:nvSpPr>
        <p:spPr>
          <a:xfrm>
            <a:off x="5878280" y="2494435"/>
            <a:ext cx="2729837" cy="12311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buClr>
                <a:srgbClr val="7BA02C"/>
              </a:buClr>
            </a:pPr>
            <a:r>
              <a:rPr lang="en-CA" sz="1600" err="1">
                <a:solidFill>
                  <a:schemeClr val="accent1"/>
                </a:solidFill>
                <a:cs typeface="Segoe UI Semibold" panose="020B0502040204020203" pitchFamily="34" charset="0"/>
              </a:rPr>
              <a:t>iHSM</a:t>
            </a:r>
            <a:r>
              <a:rPr lang="en-CA" sz="1600">
                <a:solidFill>
                  <a:schemeClr val="accent1"/>
                </a:solidFill>
                <a:cs typeface="Segoe UI Semibold" panose="020B0502040204020203" pitchFamily="34" charset="0"/>
              </a:rPr>
              <a:t> solution establishes root of trust for applications and SoCs incl. HPC, DCUs, Smart sensors, Central Gateways, ADAS, IVI, Telematic Units etc.. </a:t>
            </a:r>
          </a:p>
        </p:txBody>
      </p:sp>
    </p:spTree>
    <p:extLst>
      <p:ext uri="{BB962C8B-B14F-4D97-AF65-F5344CB8AC3E}">
        <p14:creationId xmlns:p14="http://schemas.microsoft.com/office/powerpoint/2010/main" val="378937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560CE91-36E6-DF94-C10D-2C50AE73ECF8}"/>
            </a:ext>
          </a:extLst>
        </p:cNvPr>
        <p:cNvGrpSpPr/>
        <p:nvPr/>
      </p:nvGrpSpPr>
      <p:grpSpPr>
        <a:xfrm>
          <a:off x="0" y="0"/>
          <a:ext cx="0" cy="0"/>
          <a:chOff x="0" y="0"/>
          <a:chExt cx="0" cy="0"/>
        </a:xfrm>
      </p:grpSpPr>
      <p:sp>
        <p:nvSpPr>
          <p:cNvPr id="341" name="Rectangle 340">
            <a:extLst>
              <a:ext uri="{FF2B5EF4-FFF2-40B4-BE49-F238E27FC236}">
                <a16:creationId xmlns:a16="http://schemas.microsoft.com/office/drawing/2014/main" id="{E2ECB3DB-D6B9-5D2C-1F75-515D5D653F60}"/>
              </a:ext>
            </a:extLst>
          </p:cNvPr>
          <p:cNvSpPr/>
          <p:nvPr/>
        </p:nvSpPr>
        <p:spPr>
          <a:xfrm>
            <a:off x="2590800" y="4727893"/>
            <a:ext cx="2895600" cy="415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cs typeface="Arial"/>
            </a:endParaRPr>
          </a:p>
        </p:txBody>
      </p:sp>
      <p:sp>
        <p:nvSpPr>
          <p:cNvPr id="4" name="Title 3">
            <a:extLst>
              <a:ext uri="{FF2B5EF4-FFF2-40B4-BE49-F238E27FC236}">
                <a16:creationId xmlns:a16="http://schemas.microsoft.com/office/drawing/2014/main" id="{1B37E330-8FA2-CD97-263B-A17732C367EF}"/>
              </a:ext>
            </a:extLst>
          </p:cNvPr>
          <p:cNvSpPr>
            <a:spLocks noGrp="1"/>
          </p:cNvSpPr>
          <p:nvPr>
            <p:ph type="title"/>
          </p:nvPr>
        </p:nvSpPr>
        <p:spPr/>
        <p:txBody>
          <a:bodyPr/>
          <a:lstStyle/>
          <a:p>
            <a:r>
              <a:rPr lang="en-US" dirty="0"/>
              <a:t>Solution Highlights</a:t>
            </a:r>
            <a:br>
              <a:rPr lang="de-DE" dirty="0"/>
            </a:br>
            <a:r>
              <a:rPr lang="en-US" sz="1800" dirty="0"/>
              <a:t>Pre-integrated, -tested and -validated solution</a:t>
            </a:r>
          </a:p>
        </p:txBody>
      </p:sp>
      <p:sp>
        <p:nvSpPr>
          <p:cNvPr id="10" name="Rectangle: Rounded Corners 4">
            <a:extLst>
              <a:ext uri="{FF2B5EF4-FFF2-40B4-BE49-F238E27FC236}">
                <a16:creationId xmlns:a16="http://schemas.microsoft.com/office/drawing/2014/main" id="{22427FA6-2A19-37B4-00BB-B015F817B398}"/>
              </a:ext>
            </a:extLst>
          </p:cNvPr>
          <p:cNvSpPr/>
          <p:nvPr/>
        </p:nvSpPr>
        <p:spPr>
          <a:xfrm>
            <a:off x="402129" y="1654911"/>
            <a:ext cx="4055687" cy="30729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50039" tIns="480123" rIns="90023" bIns="90023" rtlCol="0" anchor="t" anchorCtr="0"/>
          <a:lstStyle/>
          <a:p>
            <a:pPr algn="ctr"/>
            <a:endParaRPr lang="en-CA" sz="1334">
              <a:solidFill>
                <a:schemeClr val="tx1"/>
              </a:solidFill>
              <a:latin typeface="+mj-lt"/>
              <a:cs typeface="Calibri"/>
            </a:endParaRPr>
          </a:p>
        </p:txBody>
      </p:sp>
      <p:sp>
        <p:nvSpPr>
          <p:cNvPr id="11" name="Inhaltsplatzhalter 3">
            <a:extLst>
              <a:ext uri="{FF2B5EF4-FFF2-40B4-BE49-F238E27FC236}">
                <a16:creationId xmlns:a16="http://schemas.microsoft.com/office/drawing/2014/main" id="{B5277688-1EC4-B032-234E-8674A915A3C8}"/>
              </a:ext>
            </a:extLst>
          </p:cNvPr>
          <p:cNvSpPr txBox="1">
            <a:spLocks/>
          </p:cNvSpPr>
          <p:nvPr/>
        </p:nvSpPr>
        <p:spPr>
          <a:xfrm>
            <a:off x="544615" y="2187582"/>
            <a:ext cx="3977912" cy="2464393"/>
          </a:xfrm>
          <a:prstGeom prst="rect">
            <a:avLst/>
          </a:prstGeom>
          <a:noFill/>
        </p:spPr>
        <p:txBody>
          <a:bodyPr vert="horz" wrap="square" lIns="0" tIns="0" rIns="0" bIns="0" rtlCol="0">
            <a:spAutoFit/>
          </a:bodyPr>
          <a:lstStyle>
            <a:lvl1pPr marL="182563" indent="-182563" algn="l" defTabSz="625475" rtl="0" eaLnBrk="1" latinLnBrk="0" hangingPunct="1">
              <a:lnSpc>
                <a:spcPct val="100000"/>
              </a:lnSpc>
              <a:spcBef>
                <a:spcPts val="0"/>
              </a:spcBef>
              <a:spcAft>
                <a:spcPts val="0"/>
              </a:spcAft>
              <a:buClr>
                <a:schemeClr val="accent2"/>
              </a:buClr>
              <a:buSzPct val="90000"/>
              <a:buFont typeface="Wingdings" panose="05000000000000000000" pitchFamily="2" charset="2"/>
              <a:buChar char="§"/>
              <a:tabLst/>
              <a:defRPr sz="1800" b="0" kern="200" baseline="0">
                <a:solidFill>
                  <a:schemeClr val="tx1"/>
                </a:solidFill>
                <a:latin typeface="+mn-lt"/>
                <a:ea typeface="+mn-ea"/>
                <a:cs typeface="+mn-cs"/>
              </a:defRPr>
            </a:lvl1pPr>
            <a:lvl2pPr marL="363538" indent="-171450" algn="l" defTabSz="617083" rtl="0" eaLnBrk="1" latinLnBrk="0" hangingPunct="1">
              <a:lnSpc>
                <a:spcPct val="100000"/>
              </a:lnSpc>
              <a:spcBef>
                <a:spcPts val="800"/>
              </a:spcBef>
              <a:buClr>
                <a:schemeClr val="accent2"/>
              </a:buClr>
              <a:buSzPct val="90000"/>
              <a:buFont typeface="Wingdings" panose="05000000000000000000" pitchFamily="2" charset="2"/>
              <a:buChar char="§"/>
              <a:tabLst/>
              <a:defRPr sz="1600" b="0" kern="200" baseline="0">
                <a:solidFill>
                  <a:schemeClr val="tx1"/>
                </a:solidFill>
                <a:latin typeface="+mn-lt"/>
                <a:ea typeface="+mn-ea"/>
                <a:cs typeface="+mn-cs"/>
              </a:defRPr>
            </a:lvl2pPr>
            <a:lvl3pPr marL="538163" indent="-174625" algn="l" defTabSz="617083" rtl="0" eaLnBrk="1" latinLnBrk="0" hangingPunct="1">
              <a:lnSpc>
                <a:spcPct val="100000"/>
              </a:lnSpc>
              <a:spcBef>
                <a:spcPts val="800"/>
              </a:spcBef>
              <a:buClr>
                <a:schemeClr val="accent2"/>
              </a:buClr>
              <a:buSzPct val="100000"/>
              <a:buFont typeface="Wingdings" panose="05000000000000000000" pitchFamily="2" charset="2"/>
              <a:buChar char="§"/>
              <a:tabLst/>
              <a:defRPr lang="de-DE" sz="1400" b="0" kern="200" baseline="0" dirty="0">
                <a:solidFill>
                  <a:schemeClr val="tx1"/>
                </a:solidFill>
                <a:latin typeface="+mn-lt"/>
                <a:ea typeface="+mn-ea"/>
                <a:cs typeface="+mn-cs"/>
              </a:defRPr>
            </a:lvl3pPr>
            <a:lvl4pPr marL="731838" indent="-173038" algn="l" defTabSz="617083" rtl="0" eaLnBrk="1" latinLnBrk="0" hangingPunct="1">
              <a:lnSpc>
                <a:spcPct val="100000"/>
              </a:lnSpc>
              <a:spcBef>
                <a:spcPts val="800"/>
              </a:spcBef>
              <a:buClr>
                <a:schemeClr val="accent2"/>
              </a:buClr>
              <a:buSzPct val="100000"/>
              <a:buFont typeface="Wingdings" panose="05000000000000000000" pitchFamily="2" charset="2"/>
              <a:buChar char="§"/>
              <a:tabLst/>
              <a:defRPr sz="1200" b="0" kern="200" baseline="0">
                <a:solidFill>
                  <a:schemeClr val="tx1"/>
                </a:solidFill>
                <a:latin typeface="+mn-lt"/>
                <a:ea typeface="+mn-ea"/>
                <a:cs typeface="+mn-cs"/>
              </a:defRPr>
            </a:lvl4pPr>
            <a:lvl5pPr marL="909638" indent="-182563" algn="l" defTabSz="617083" rtl="0" eaLnBrk="1" latinLnBrk="0" hangingPunct="1">
              <a:lnSpc>
                <a:spcPct val="100000"/>
              </a:lnSpc>
              <a:spcBef>
                <a:spcPts val="600"/>
              </a:spcBef>
              <a:buClr>
                <a:schemeClr val="accent2"/>
              </a:buClr>
              <a:buSzPct val="100000"/>
              <a:buFont typeface="Wingdings" panose="05000000000000000000" pitchFamily="2" charset="2"/>
              <a:buChar char="§"/>
              <a:tabLst/>
              <a:defRPr sz="1200" b="0" kern="200" baseline="0">
                <a:solidFill>
                  <a:schemeClr val="tx1"/>
                </a:solidFill>
                <a:latin typeface="+mn-lt"/>
                <a:ea typeface="+mn-ea"/>
                <a:cs typeface="+mn-cs"/>
              </a:defRPr>
            </a:lvl5pPr>
            <a:lvl6pPr marL="1084263" indent="-179388" algn="l" defTabSz="617083" rtl="0" eaLnBrk="1" latinLnBrk="0" hangingPunct="1">
              <a:lnSpc>
                <a:spcPct val="100000"/>
              </a:lnSpc>
              <a:spcBef>
                <a:spcPts val="600"/>
              </a:spcBef>
              <a:buClr>
                <a:schemeClr val="accent2"/>
              </a:buClr>
              <a:buSzPct val="100000"/>
              <a:buFont typeface="Wingdings" panose="05000000000000000000" pitchFamily="2" charset="2"/>
              <a:buChar char="§"/>
              <a:tabLst/>
              <a:defRPr sz="1200" b="0" kern="200" baseline="0">
                <a:solidFill>
                  <a:schemeClr val="tx1"/>
                </a:solidFill>
                <a:latin typeface="+mn-lt"/>
                <a:ea typeface="+mn-ea"/>
                <a:cs typeface="+mn-cs"/>
              </a:defRPr>
            </a:lvl6pPr>
            <a:lvl7pPr marL="1374775" indent="-285750" algn="l" defTabSz="617083" rtl="0" eaLnBrk="1" latinLnBrk="0" hangingPunct="1">
              <a:lnSpc>
                <a:spcPct val="100000"/>
              </a:lnSpc>
              <a:spcBef>
                <a:spcPts val="600"/>
              </a:spcBef>
              <a:buClr>
                <a:schemeClr val="accent2"/>
              </a:buClr>
              <a:buSzPct val="100000"/>
              <a:buFont typeface="Arial" panose="020B0604020202020204" pitchFamily="34" charset="0"/>
              <a:buChar char="•"/>
              <a:tabLst/>
              <a:defRPr sz="1400" b="0" kern="200" baseline="0">
                <a:solidFill>
                  <a:schemeClr val="tx1"/>
                </a:solidFill>
                <a:latin typeface="+mn-lt"/>
                <a:ea typeface="+mn-ea"/>
                <a:cs typeface="+mn-cs"/>
              </a:defRPr>
            </a:lvl7pPr>
            <a:lvl8pPr marL="0" indent="0" algn="l" defTabSz="617083" rtl="0" eaLnBrk="1" latinLnBrk="0" hangingPunct="1">
              <a:lnSpc>
                <a:spcPct val="110000"/>
              </a:lnSpc>
              <a:spcBef>
                <a:spcPts val="0"/>
              </a:spcBef>
              <a:buClr>
                <a:schemeClr val="tx2"/>
              </a:buClr>
              <a:buSzPct val="75000"/>
              <a:buFont typeface="Wingdings" panose="05000000000000000000" pitchFamily="2" charset="2"/>
              <a:buNone/>
              <a:defRPr sz="1800" b="0" kern="200" baseline="0">
                <a:solidFill>
                  <a:schemeClr val="tx1"/>
                </a:solidFill>
                <a:latin typeface="+mn-lt"/>
                <a:ea typeface="+mn-ea"/>
                <a:cs typeface="+mn-cs"/>
              </a:defRPr>
            </a:lvl8pPr>
            <a:lvl9pPr marL="0" indent="0" algn="l" defTabSz="617083" rtl="0" eaLnBrk="1" latinLnBrk="0" hangingPunct="1">
              <a:lnSpc>
                <a:spcPct val="110000"/>
              </a:lnSpc>
              <a:spcBef>
                <a:spcPts val="0"/>
              </a:spcBef>
              <a:buClr>
                <a:schemeClr val="tx2"/>
              </a:buClr>
              <a:buSzPct val="75000"/>
              <a:buFont typeface="Wingdings" panose="05000000000000000000" pitchFamily="2" charset="2"/>
              <a:buNone/>
              <a:defRPr sz="1800" b="0" kern="200" baseline="0">
                <a:solidFill>
                  <a:schemeClr val="tx1"/>
                </a:solidFill>
                <a:latin typeface="+mn-lt"/>
                <a:ea typeface="+mn-ea"/>
                <a:cs typeface="+mn-cs"/>
              </a:defRPr>
            </a:lvl9pPr>
          </a:lstStyle>
          <a:p>
            <a:pPr marL="142904" indent="-142904" defTabSz="381076" fontAlgn="base">
              <a:lnSpc>
                <a:spcPct val="150000"/>
              </a:lnSpc>
              <a:buClrTx/>
              <a:buSzTx/>
              <a:buFont typeface="Symbol" panose="05050102010706020507" pitchFamily="18" charset="2"/>
              <a:buChar char="-"/>
              <a:defRPr/>
            </a:pPr>
            <a:r>
              <a:rPr lang="en-US" sz="1200" kern="1200"/>
              <a:t>State-of-the-art anti tamper techniques  </a:t>
            </a:r>
          </a:p>
          <a:p>
            <a:pPr marL="142904" indent="-142904" defTabSz="381076" fontAlgn="base">
              <a:lnSpc>
                <a:spcPct val="150000"/>
              </a:lnSpc>
              <a:buClrTx/>
              <a:buSzTx/>
              <a:buFont typeface="Symbol" panose="05050102010706020507" pitchFamily="18" charset="2"/>
              <a:buChar char="-"/>
              <a:defRPr/>
            </a:pPr>
            <a:r>
              <a:rPr lang="en-US" sz="1200" kern="1200"/>
              <a:t>Safety mechanisms to meet &amp; exceed ISO 26262 ASIL-B</a:t>
            </a:r>
          </a:p>
          <a:p>
            <a:pPr marL="142904" indent="-142904" defTabSz="381076" fontAlgn="base">
              <a:lnSpc>
                <a:spcPct val="150000"/>
              </a:lnSpc>
              <a:buClrTx/>
              <a:buSzTx/>
              <a:buFont typeface="Symbol" panose="05050102010706020507" pitchFamily="18" charset="2"/>
              <a:buChar char="-"/>
              <a:defRPr/>
            </a:pPr>
            <a:r>
              <a:rPr lang="en-US" sz="1200" kern="1200"/>
              <a:t>ISO/SAE 21434 CSMS compliant</a:t>
            </a:r>
          </a:p>
          <a:p>
            <a:pPr marL="142904" indent="-142904" defTabSz="381076" fontAlgn="base">
              <a:lnSpc>
                <a:spcPct val="150000"/>
              </a:lnSpc>
              <a:buClrTx/>
              <a:buSzTx/>
              <a:buFont typeface="Symbol" panose="05050102010706020507" pitchFamily="18" charset="2"/>
              <a:buChar char="-"/>
              <a:defRPr/>
            </a:pPr>
            <a:r>
              <a:rPr lang="en-US" sz="1200" kern="1200"/>
              <a:t>TRNG and PUF entropy sources</a:t>
            </a:r>
          </a:p>
          <a:p>
            <a:pPr marL="142904" indent="-142904" defTabSz="381076" fontAlgn="base">
              <a:lnSpc>
                <a:spcPct val="150000"/>
              </a:lnSpc>
              <a:buClrTx/>
              <a:buSzTx/>
              <a:buFont typeface="Symbol" panose="05050102010706020507" pitchFamily="18" charset="2"/>
              <a:buChar char="-"/>
              <a:defRPr/>
            </a:pPr>
            <a:r>
              <a:rPr lang="en-US" sz="1200" kern="1200"/>
              <a:t>Custom RISC-V security processor</a:t>
            </a:r>
          </a:p>
          <a:p>
            <a:pPr marL="142904" indent="-142904" defTabSz="381076" fontAlgn="base">
              <a:lnSpc>
                <a:spcPct val="150000"/>
              </a:lnSpc>
              <a:buClrTx/>
              <a:buSzTx/>
              <a:buFont typeface="Symbol" panose="05050102010706020507" pitchFamily="18" charset="2"/>
              <a:buChar char="-"/>
              <a:defRPr/>
            </a:pPr>
            <a:r>
              <a:rPr lang="en-US" sz="1200" kern="1200"/>
              <a:t>Multi-layered security model</a:t>
            </a:r>
          </a:p>
          <a:p>
            <a:pPr marL="142904" indent="-142904" defTabSz="381076" fontAlgn="base">
              <a:lnSpc>
                <a:spcPct val="150000"/>
              </a:lnSpc>
              <a:buClrTx/>
              <a:buSzTx/>
              <a:buFont typeface="Symbol" panose="05050102010706020507" pitchFamily="18" charset="2"/>
              <a:buChar char="-"/>
              <a:defRPr/>
            </a:pPr>
            <a:r>
              <a:rPr lang="en-US" sz="1200" kern="1200"/>
              <a:t>Secure HSM lifecycle management</a:t>
            </a:r>
          </a:p>
          <a:p>
            <a:pPr marL="142904" indent="-142904" defTabSz="381076" fontAlgn="base">
              <a:lnSpc>
                <a:spcPct val="150000"/>
              </a:lnSpc>
              <a:buClrTx/>
              <a:buSzTx/>
              <a:buFont typeface="Symbol" panose="05050102010706020507" pitchFamily="18" charset="2"/>
              <a:buChar char="-"/>
              <a:defRPr/>
            </a:pPr>
            <a:r>
              <a:rPr lang="en-US" sz="1200" kern="1200"/>
              <a:t>Secure boot, debug, update and communication</a:t>
            </a:r>
          </a:p>
          <a:p>
            <a:pPr marL="142904" indent="-142904" defTabSz="381076" fontAlgn="base">
              <a:lnSpc>
                <a:spcPct val="150000"/>
              </a:lnSpc>
              <a:buClrTx/>
              <a:buSzTx/>
              <a:buFont typeface="Symbol" panose="05050102010706020507" pitchFamily="18" charset="2"/>
              <a:buChar char="-"/>
              <a:defRPr/>
            </a:pPr>
            <a:r>
              <a:rPr lang="en-US" sz="1200" kern="1200"/>
              <a:t>FIPS 140-3 CAVP and CMVP compliant</a:t>
            </a:r>
          </a:p>
        </p:txBody>
      </p:sp>
      <p:sp>
        <p:nvSpPr>
          <p:cNvPr id="12" name="Rectangle: Rounded Corners 4">
            <a:extLst>
              <a:ext uri="{FF2B5EF4-FFF2-40B4-BE49-F238E27FC236}">
                <a16:creationId xmlns:a16="http://schemas.microsoft.com/office/drawing/2014/main" id="{F6D70232-D83E-2F58-16F9-C110F94D069D}"/>
              </a:ext>
            </a:extLst>
          </p:cNvPr>
          <p:cNvSpPr/>
          <p:nvPr/>
        </p:nvSpPr>
        <p:spPr>
          <a:xfrm>
            <a:off x="4686186" y="1654911"/>
            <a:ext cx="4055687" cy="30729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50039" tIns="480123" rIns="90023" bIns="90023" rtlCol="0" anchor="t" anchorCtr="0"/>
          <a:lstStyle/>
          <a:p>
            <a:pPr algn="ctr"/>
            <a:endParaRPr lang="en-CA" sz="1334">
              <a:solidFill>
                <a:schemeClr val="tx1"/>
              </a:solidFill>
              <a:latin typeface="+mj-lt"/>
              <a:cs typeface="Calibri"/>
            </a:endParaRPr>
          </a:p>
        </p:txBody>
      </p:sp>
      <p:sp>
        <p:nvSpPr>
          <p:cNvPr id="13" name="Rectangle: Rounded Corners 12">
            <a:extLst>
              <a:ext uri="{FF2B5EF4-FFF2-40B4-BE49-F238E27FC236}">
                <a16:creationId xmlns:a16="http://schemas.microsoft.com/office/drawing/2014/main" id="{F5D609B7-4E39-8519-64DD-E56E35B22AA8}"/>
              </a:ext>
            </a:extLst>
          </p:cNvPr>
          <p:cNvSpPr/>
          <p:nvPr/>
        </p:nvSpPr>
        <p:spPr>
          <a:xfrm>
            <a:off x="5740886" y="1483430"/>
            <a:ext cx="2591467" cy="38109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mj-lt"/>
                <a:cs typeface="Arial"/>
              </a:rPr>
              <a:t>Ecosystem integration</a:t>
            </a:r>
          </a:p>
        </p:txBody>
      </p:sp>
      <p:sp>
        <p:nvSpPr>
          <p:cNvPr id="14" name="Inhaltsplatzhalter 3">
            <a:extLst>
              <a:ext uri="{FF2B5EF4-FFF2-40B4-BE49-F238E27FC236}">
                <a16:creationId xmlns:a16="http://schemas.microsoft.com/office/drawing/2014/main" id="{AD431FCD-40D8-1F70-C02D-0FE545013639}"/>
              </a:ext>
            </a:extLst>
          </p:cNvPr>
          <p:cNvSpPr txBox="1">
            <a:spLocks/>
          </p:cNvSpPr>
          <p:nvPr/>
        </p:nvSpPr>
        <p:spPr>
          <a:xfrm>
            <a:off x="4828672" y="2187582"/>
            <a:ext cx="3913199" cy="2187394"/>
          </a:xfrm>
          <a:prstGeom prst="rect">
            <a:avLst/>
          </a:prstGeom>
          <a:noFill/>
        </p:spPr>
        <p:txBody>
          <a:bodyPr vert="horz" wrap="square" lIns="0" tIns="0" rIns="0" bIns="0" rtlCol="0">
            <a:spAutoFit/>
          </a:bodyPr>
          <a:lstStyle>
            <a:lvl1pPr marL="182563" indent="-182563" algn="l" defTabSz="625475" rtl="0" eaLnBrk="1" latinLnBrk="0" hangingPunct="1">
              <a:lnSpc>
                <a:spcPct val="100000"/>
              </a:lnSpc>
              <a:spcBef>
                <a:spcPts val="0"/>
              </a:spcBef>
              <a:spcAft>
                <a:spcPts val="0"/>
              </a:spcAft>
              <a:buClr>
                <a:schemeClr val="accent2"/>
              </a:buClr>
              <a:buSzPct val="90000"/>
              <a:buFont typeface="Wingdings" panose="05000000000000000000" pitchFamily="2" charset="2"/>
              <a:buChar char="§"/>
              <a:tabLst/>
              <a:defRPr sz="1800" b="0" kern="200" baseline="0">
                <a:solidFill>
                  <a:schemeClr val="tx1"/>
                </a:solidFill>
                <a:latin typeface="+mn-lt"/>
                <a:ea typeface="+mn-ea"/>
                <a:cs typeface="+mn-cs"/>
              </a:defRPr>
            </a:lvl1pPr>
            <a:lvl2pPr marL="363538" indent="-171450" algn="l" defTabSz="617083" rtl="0" eaLnBrk="1" latinLnBrk="0" hangingPunct="1">
              <a:lnSpc>
                <a:spcPct val="100000"/>
              </a:lnSpc>
              <a:spcBef>
                <a:spcPts val="800"/>
              </a:spcBef>
              <a:buClr>
                <a:schemeClr val="accent2"/>
              </a:buClr>
              <a:buSzPct val="90000"/>
              <a:buFont typeface="Wingdings" panose="05000000000000000000" pitchFamily="2" charset="2"/>
              <a:buChar char="§"/>
              <a:tabLst/>
              <a:defRPr sz="1600" b="0" kern="200" baseline="0">
                <a:solidFill>
                  <a:schemeClr val="tx1"/>
                </a:solidFill>
                <a:latin typeface="+mn-lt"/>
                <a:ea typeface="+mn-ea"/>
                <a:cs typeface="+mn-cs"/>
              </a:defRPr>
            </a:lvl2pPr>
            <a:lvl3pPr marL="538163" indent="-174625" algn="l" defTabSz="617083" rtl="0" eaLnBrk="1" latinLnBrk="0" hangingPunct="1">
              <a:lnSpc>
                <a:spcPct val="100000"/>
              </a:lnSpc>
              <a:spcBef>
                <a:spcPts val="800"/>
              </a:spcBef>
              <a:buClr>
                <a:schemeClr val="accent2"/>
              </a:buClr>
              <a:buSzPct val="100000"/>
              <a:buFont typeface="Wingdings" panose="05000000000000000000" pitchFamily="2" charset="2"/>
              <a:buChar char="§"/>
              <a:tabLst/>
              <a:defRPr lang="de-DE" sz="1400" b="0" kern="200" baseline="0" dirty="0">
                <a:solidFill>
                  <a:schemeClr val="tx1"/>
                </a:solidFill>
                <a:latin typeface="+mn-lt"/>
                <a:ea typeface="+mn-ea"/>
                <a:cs typeface="+mn-cs"/>
              </a:defRPr>
            </a:lvl3pPr>
            <a:lvl4pPr marL="731838" indent="-173038" algn="l" defTabSz="617083" rtl="0" eaLnBrk="1" latinLnBrk="0" hangingPunct="1">
              <a:lnSpc>
                <a:spcPct val="100000"/>
              </a:lnSpc>
              <a:spcBef>
                <a:spcPts val="800"/>
              </a:spcBef>
              <a:buClr>
                <a:schemeClr val="accent2"/>
              </a:buClr>
              <a:buSzPct val="100000"/>
              <a:buFont typeface="Wingdings" panose="05000000000000000000" pitchFamily="2" charset="2"/>
              <a:buChar char="§"/>
              <a:tabLst/>
              <a:defRPr sz="1200" b="0" kern="200" baseline="0">
                <a:solidFill>
                  <a:schemeClr val="tx1"/>
                </a:solidFill>
                <a:latin typeface="+mn-lt"/>
                <a:ea typeface="+mn-ea"/>
                <a:cs typeface="+mn-cs"/>
              </a:defRPr>
            </a:lvl4pPr>
            <a:lvl5pPr marL="909638" indent="-182563" algn="l" defTabSz="617083" rtl="0" eaLnBrk="1" latinLnBrk="0" hangingPunct="1">
              <a:lnSpc>
                <a:spcPct val="100000"/>
              </a:lnSpc>
              <a:spcBef>
                <a:spcPts val="600"/>
              </a:spcBef>
              <a:buClr>
                <a:schemeClr val="accent2"/>
              </a:buClr>
              <a:buSzPct val="100000"/>
              <a:buFont typeface="Wingdings" panose="05000000000000000000" pitchFamily="2" charset="2"/>
              <a:buChar char="§"/>
              <a:tabLst/>
              <a:defRPr sz="1200" b="0" kern="200" baseline="0">
                <a:solidFill>
                  <a:schemeClr val="tx1"/>
                </a:solidFill>
                <a:latin typeface="+mn-lt"/>
                <a:ea typeface="+mn-ea"/>
                <a:cs typeface="+mn-cs"/>
              </a:defRPr>
            </a:lvl5pPr>
            <a:lvl6pPr marL="1084263" indent="-179388" algn="l" defTabSz="617083" rtl="0" eaLnBrk="1" latinLnBrk="0" hangingPunct="1">
              <a:lnSpc>
                <a:spcPct val="100000"/>
              </a:lnSpc>
              <a:spcBef>
                <a:spcPts val="600"/>
              </a:spcBef>
              <a:buClr>
                <a:schemeClr val="accent2"/>
              </a:buClr>
              <a:buSzPct val="100000"/>
              <a:buFont typeface="Wingdings" panose="05000000000000000000" pitchFamily="2" charset="2"/>
              <a:buChar char="§"/>
              <a:tabLst/>
              <a:defRPr sz="1200" b="0" kern="200" baseline="0">
                <a:solidFill>
                  <a:schemeClr val="tx1"/>
                </a:solidFill>
                <a:latin typeface="+mn-lt"/>
                <a:ea typeface="+mn-ea"/>
                <a:cs typeface="+mn-cs"/>
              </a:defRPr>
            </a:lvl6pPr>
            <a:lvl7pPr marL="1374775" indent="-285750" algn="l" defTabSz="617083" rtl="0" eaLnBrk="1" latinLnBrk="0" hangingPunct="1">
              <a:lnSpc>
                <a:spcPct val="100000"/>
              </a:lnSpc>
              <a:spcBef>
                <a:spcPts val="600"/>
              </a:spcBef>
              <a:buClr>
                <a:schemeClr val="accent2"/>
              </a:buClr>
              <a:buSzPct val="100000"/>
              <a:buFont typeface="Arial" panose="020B0604020202020204" pitchFamily="34" charset="0"/>
              <a:buChar char="•"/>
              <a:tabLst/>
              <a:defRPr sz="1400" b="0" kern="200" baseline="0">
                <a:solidFill>
                  <a:schemeClr val="tx1"/>
                </a:solidFill>
                <a:latin typeface="+mn-lt"/>
                <a:ea typeface="+mn-ea"/>
                <a:cs typeface="+mn-cs"/>
              </a:defRPr>
            </a:lvl7pPr>
            <a:lvl8pPr marL="0" indent="0" algn="l" defTabSz="617083" rtl="0" eaLnBrk="1" latinLnBrk="0" hangingPunct="1">
              <a:lnSpc>
                <a:spcPct val="110000"/>
              </a:lnSpc>
              <a:spcBef>
                <a:spcPts val="0"/>
              </a:spcBef>
              <a:buClr>
                <a:schemeClr val="tx2"/>
              </a:buClr>
              <a:buSzPct val="75000"/>
              <a:buFont typeface="Wingdings" panose="05000000000000000000" pitchFamily="2" charset="2"/>
              <a:buNone/>
              <a:defRPr sz="1800" b="0" kern="200" baseline="0">
                <a:solidFill>
                  <a:schemeClr val="tx1"/>
                </a:solidFill>
                <a:latin typeface="+mn-lt"/>
                <a:ea typeface="+mn-ea"/>
                <a:cs typeface="+mn-cs"/>
              </a:defRPr>
            </a:lvl8pPr>
            <a:lvl9pPr marL="0" indent="0" algn="l" defTabSz="617083" rtl="0" eaLnBrk="1" latinLnBrk="0" hangingPunct="1">
              <a:lnSpc>
                <a:spcPct val="110000"/>
              </a:lnSpc>
              <a:spcBef>
                <a:spcPts val="0"/>
              </a:spcBef>
              <a:buClr>
                <a:schemeClr val="tx2"/>
              </a:buClr>
              <a:buSzPct val="75000"/>
              <a:buFont typeface="Wingdings" panose="05000000000000000000" pitchFamily="2" charset="2"/>
              <a:buNone/>
              <a:defRPr sz="1800" b="0" kern="200" baseline="0">
                <a:solidFill>
                  <a:schemeClr val="tx1"/>
                </a:solidFill>
                <a:latin typeface="+mn-lt"/>
                <a:ea typeface="+mn-ea"/>
                <a:cs typeface="+mn-cs"/>
              </a:defRPr>
            </a:lvl9pPr>
          </a:lstStyle>
          <a:p>
            <a:pPr marL="142904" marR="437708" indent="-142904" defTabSz="381076" fontAlgn="base">
              <a:lnSpc>
                <a:spcPct val="150000"/>
              </a:lnSpc>
              <a:buClrTx/>
              <a:buSzTx/>
              <a:buFont typeface="Symbol" panose="05050102010706020507" pitchFamily="18" charset="2"/>
              <a:buChar char="-"/>
              <a:defRPr/>
            </a:pPr>
            <a:r>
              <a:rPr lang="en-US" sz="1200" kern="1200"/>
              <a:t>AUTOSAR, SHE/+ support, POSIX OS and Hypervisor</a:t>
            </a:r>
          </a:p>
          <a:p>
            <a:pPr marL="142904" indent="-142904" defTabSz="381076" fontAlgn="base">
              <a:lnSpc>
                <a:spcPct val="150000"/>
              </a:lnSpc>
              <a:buClrTx/>
              <a:buSzTx/>
              <a:buFont typeface="Symbol" panose="05050102010706020507" pitchFamily="18" charset="2"/>
              <a:buChar char="-"/>
              <a:defRPr/>
            </a:pPr>
            <a:r>
              <a:rPr lang="en-US" sz="1200" kern="1200"/>
              <a:t>Support for multi-tenancy</a:t>
            </a:r>
          </a:p>
          <a:p>
            <a:pPr marL="142904" marR="237114" indent="-142904" defTabSz="381076" fontAlgn="base">
              <a:lnSpc>
                <a:spcPct val="150000"/>
              </a:lnSpc>
              <a:buClrTx/>
              <a:buSzTx/>
              <a:buFont typeface="Symbol" panose="05050102010706020507" pitchFamily="18" charset="2"/>
              <a:buChar char="-"/>
              <a:defRPr/>
            </a:pPr>
            <a:r>
              <a:rPr lang="en-US" sz="1200" kern="1200"/>
              <a:t>Establish trusted channel between </a:t>
            </a:r>
            <a:r>
              <a:rPr lang="en-US" sz="1200" kern="1200" err="1"/>
              <a:t>iHSM</a:t>
            </a:r>
            <a:r>
              <a:rPr lang="en-US" sz="1200" kern="1200"/>
              <a:t> and SoC hosts</a:t>
            </a:r>
          </a:p>
          <a:p>
            <a:pPr marL="142904" marR="118557" indent="-142904" defTabSz="381076" fontAlgn="base">
              <a:lnSpc>
                <a:spcPct val="150000"/>
              </a:lnSpc>
              <a:buClrTx/>
              <a:buSzTx/>
              <a:buFont typeface="Symbol" panose="05050102010706020507" pitchFamily="18" charset="2"/>
              <a:buChar char="-"/>
              <a:defRPr/>
            </a:pPr>
            <a:r>
              <a:rPr lang="en-US" sz="1200" kern="1200"/>
              <a:t>Automotive specific security use case support</a:t>
            </a:r>
          </a:p>
          <a:p>
            <a:pPr marL="142904" indent="-142904" defTabSz="381076" fontAlgn="base">
              <a:lnSpc>
                <a:spcPct val="150000"/>
              </a:lnSpc>
              <a:buClrTx/>
              <a:buSzTx/>
              <a:buFont typeface="Symbol" panose="05050102010706020507" pitchFamily="18" charset="2"/>
              <a:buChar char="-"/>
              <a:defRPr/>
            </a:pPr>
            <a:r>
              <a:rPr lang="en-US" sz="1200" kern="1200"/>
              <a:t>Support for multiple Roots of Trust</a:t>
            </a:r>
          </a:p>
          <a:p>
            <a:pPr marL="142904" marR="68805" indent="-142904" defTabSz="381076" fontAlgn="base">
              <a:lnSpc>
                <a:spcPct val="150000"/>
              </a:lnSpc>
              <a:buClrTx/>
              <a:buSzTx/>
              <a:buFont typeface="Symbol" panose="05050102010706020507" pitchFamily="18" charset="2"/>
              <a:buChar char="-"/>
              <a:defRPr/>
            </a:pPr>
            <a:r>
              <a:rPr lang="en-US" sz="1200" kern="1200"/>
              <a:t>Secure data and key store, with secure provisioning</a:t>
            </a:r>
          </a:p>
          <a:p>
            <a:pPr marL="142904" marR="137082" indent="-142904" defTabSz="381076" fontAlgn="base">
              <a:lnSpc>
                <a:spcPct val="150000"/>
              </a:lnSpc>
              <a:buClrTx/>
              <a:buSzTx/>
              <a:buFont typeface="Symbol" panose="05050102010706020507" pitchFamily="18" charset="2"/>
              <a:buChar char="-"/>
              <a:defRPr/>
            </a:pPr>
            <a:r>
              <a:rPr lang="en-US" sz="1200" kern="1200"/>
              <a:t>Certificate handling; parsing, signing, revocation, chain verification</a:t>
            </a:r>
          </a:p>
        </p:txBody>
      </p:sp>
      <p:sp>
        <p:nvSpPr>
          <p:cNvPr id="15" name="Rectangle: Rounded Corners 14">
            <a:extLst>
              <a:ext uri="{FF2B5EF4-FFF2-40B4-BE49-F238E27FC236}">
                <a16:creationId xmlns:a16="http://schemas.microsoft.com/office/drawing/2014/main" id="{742C3AA3-2310-9A54-E1A3-51F2B47AF996}"/>
              </a:ext>
            </a:extLst>
          </p:cNvPr>
          <p:cNvSpPr/>
          <p:nvPr/>
        </p:nvSpPr>
        <p:spPr>
          <a:xfrm>
            <a:off x="1388007" y="1442919"/>
            <a:ext cx="2591467" cy="38109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mj-lt"/>
                <a:cs typeface="Arial"/>
              </a:rPr>
              <a:t>Superior security</a:t>
            </a:r>
          </a:p>
        </p:txBody>
      </p:sp>
      <p:sp>
        <p:nvSpPr>
          <p:cNvPr id="16" name="Rectangle 15">
            <a:extLst>
              <a:ext uri="{FF2B5EF4-FFF2-40B4-BE49-F238E27FC236}">
                <a16:creationId xmlns:a16="http://schemas.microsoft.com/office/drawing/2014/main" id="{39744D97-07B0-045E-75EA-A6A7A00E6D9A}"/>
              </a:ext>
            </a:extLst>
          </p:cNvPr>
          <p:cNvSpPr/>
          <p:nvPr/>
        </p:nvSpPr>
        <p:spPr>
          <a:xfrm>
            <a:off x="402129" y="1612026"/>
            <a:ext cx="850122" cy="2995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7" name="Rectangle 16">
            <a:extLst>
              <a:ext uri="{FF2B5EF4-FFF2-40B4-BE49-F238E27FC236}">
                <a16:creationId xmlns:a16="http://schemas.microsoft.com/office/drawing/2014/main" id="{8F7FD5E8-73AA-18A5-1449-5E2096C90C01}"/>
              </a:ext>
            </a:extLst>
          </p:cNvPr>
          <p:cNvSpPr/>
          <p:nvPr/>
        </p:nvSpPr>
        <p:spPr>
          <a:xfrm>
            <a:off x="4648966" y="1630178"/>
            <a:ext cx="871693" cy="2995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18" name="Picture 17">
            <a:extLst>
              <a:ext uri="{FF2B5EF4-FFF2-40B4-BE49-F238E27FC236}">
                <a16:creationId xmlns:a16="http://schemas.microsoft.com/office/drawing/2014/main" id="{DA06FDC4-2046-4E50-D705-B0FD21F81C8C}"/>
              </a:ext>
            </a:extLst>
          </p:cNvPr>
          <p:cNvPicPr>
            <a:picLocks noChangeAspect="1"/>
          </p:cNvPicPr>
          <p:nvPr/>
        </p:nvPicPr>
        <p:blipFill>
          <a:blip r:embed="rId3"/>
          <a:srcRect/>
          <a:stretch/>
        </p:blipFill>
        <p:spPr>
          <a:xfrm>
            <a:off x="4574394" y="1128131"/>
            <a:ext cx="960646" cy="960646"/>
          </a:xfrm>
          <a:prstGeom prst="rect">
            <a:avLst/>
          </a:prstGeom>
        </p:spPr>
      </p:pic>
      <p:sp>
        <p:nvSpPr>
          <p:cNvPr id="19" name="Rectangle 18">
            <a:extLst>
              <a:ext uri="{FF2B5EF4-FFF2-40B4-BE49-F238E27FC236}">
                <a16:creationId xmlns:a16="http://schemas.microsoft.com/office/drawing/2014/main" id="{AEE0EE35-5BA2-D1D6-3968-47F6C200A1EB}"/>
              </a:ext>
            </a:extLst>
          </p:cNvPr>
          <p:cNvSpPr/>
          <p:nvPr/>
        </p:nvSpPr>
        <p:spPr>
          <a:xfrm>
            <a:off x="140392" y="1412178"/>
            <a:ext cx="567073" cy="4993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125"/>
          </a:p>
        </p:txBody>
      </p:sp>
      <p:pic>
        <p:nvPicPr>
          <p:cNvPr id="20" name="Picture 19">
            <a:extLst>
              <a:ext uri="{FF2B5EF4-FFF2-40B4-BE49-F238E27FC236}">
                <a16:creationId xmlns:a16="http://schemas.microsoft.com/office/drawing/2014/main" id="{830AF91D-BF9E-D457-F960-CF22FD140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80" y="1120941"/>
            <a:ext cx="960646" cy="960646"/>
          </a:xfrm>
          <a:prstGeom prst="rect">
            <a:avLst/>
          </a:prstGeom>
        </p:spPr>
      </p:pic>
    </p:spTree>
    <p:extLst>
      <p:ext uri="{BB962C8B-B14F-4D97-AF65-F5344CB8AC3E}">
        <p14:creationId xmlns:p14="http://schemas.microsoft.com/office/powerpoint/2010/main" val="344919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BB3DD44-B8CC-9B1F-B162-AE8F7DC0859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DB6885C-A498-4BC9-A925-598B3399C1C4}"/>
              </a:ext>
            </a:extLst>
          </p:cNvPr>
          <p:cNvSpPr>
            <a:spLocks noGrp="1"/>
          </p:cNvSpPr>
          <p:nvPr>
            <p:ph type="body" sz="quarter" idx="10"/>
          </p:nvPr>
        </p:nvSpPr>
        <p:spPr/>
        <p:txBody>
          <a:bodyPr/>
          <a:lstStyle/>
          <a:p>
            <a:r>
              <a:rPr lang="de-DE"/>
              <a:t>iHSM benefits</a:t>
            </a:r>
            <a:endParaRPr lang="en-US"/>
          </a:p>
        </p:txBody>
      </p:sp>
      <p:sp>
        <p:nvSpPr>
          <p:cNvPr id="6" name="Text Placeholder 5">
            <a:extLst>
              <a:ext uri="{FF2B5EF4-FFF2-40B4-BE49-F238E27FC236}">
                <a16:creationId xmlns:a16="http://schemas.microsoft.com/office/drawing/2014/main" id="{D3764B18-3D96-D73C-DF16-1ED1596E9100}"/>
              </a:ext>
            </a:extLst>
          </p:cNvPr>
          <p:cNvSpPr>
            <a:spLocks noGrp="1"/>
          </p:cNvSpPr>
          <p:nvPr>
            <p:ph type="body" sz="quarter" idx="11"/>
          </p:nvPr>
        </p:nvSpPr>
        <p:spPr>
          <a:xfrm>
            <a:off x="2209800" y="3943350"/>
            <a:ext cx="6781800" cy="815009"/>
          </a:xfrm>
        </p:spPr>
        <p:txBody>
          <a:bodyPr/>
          <a:lstStyle/>
          <a:p>
            <a:r>
              <a:rPr lang="en-US" sz="2400"/>
              <a:t>Value-Add for the customers</a:t>
            </a:r>
            <a:endParaRPr lang="en-CA" sz="2400"/>
          </a:p>
        </p:txBody>
      </p:sp>
    </p:spTree>
    <p:extLst>
      <p:ext uri="{BB962C8B-B14F-4D97-AF65-F5344CB8AC3E}">
        <p14:creationId xmlns:p14="http://schemas.microsoft.com/office/powerpoint/2010/main" val="72730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ECBF5-18C2-896D-6574-39CDE38B2F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968321-55AD-EAB0-B503-8BA3505D6567}"/>
              </a:ext>
            </a:extLst>
          </p:cNvPr>
          <p:cNvSpPr>
            <a:spLocks noGrp="1"/>
          </p:cNvSpPr>
          <p:nvPr>
            <p:ph type="title"/>
          </p:nvPr>
        </p:nvSpPr>
        <p:spPr/>
        <p:txBody>
          <a:bodyPr/>
          <a:lstStyle/>
          <a:p>
            <a:r>
              <a:rPr lang="en-US" dirty="0"/>
              <a:t>Solution Highlights</a:t>
            </a:r>
            <a:r>
              <a:rPr lang="ja-JP" altLang="en-US" sz="2400"/>
              <a:t>（ソリューション・ハイライト）</a:t>
            </a:r>
            <a:br>
              <a:rPr lang="de-DE" dirty="0"/>
            </a:br>
            <a:r>
              <a:rPr lang="en-US" sz="1800" dirty="0"/>
              <a:t>Pre-integrated, -tested and -validated solution</a:t>
            </a:r>
          </a:p>
        </p:txBody>
      </p:sp>
      <p:grpSp>
        <p:nvGrpSpPr>
          <p:cNvPr id="22" name="Group 21">
            <a:extLst>
              <a:ext uri="{FF2B5EF4-FFF2-40B4-BE49-F238E27FC236}">
                <a16:creationId xmlns:a16="http://schemas.microsoft.com/office/drawing/2014/main" id="{D3647CD0-CDEF-8251-C138-445D5E15443C}"/>
              </a:ext>
            </a:extLst>
          </p:cNvPr>
          <p:cNvGrpSpPr>
            <a:grpSpLocks noChangeAspect="1"/>
          </p:cNvGrpSpPr>
          <p:nvPr/>
        </p:nvGrpSpPr>
        <p:grpSpPr>
          <a:xfrm>
            <a:off x="320040" y="1467305"/>
            <a:ext cx="8503920" cy="2208890"/>
            <a:chOff x="675083" y="1352673"/>
            <a:chExt cx="9709585" cy="2522060"/>
          </a:xfrm>
        </p:grpSpPr>
        <p:sp>
          <p:nvSpPr>
            <p:cNvPr id="2" name="Rectangle: Rounded Corners 4">
              <a:extLst>
                <a:ext uri="{FF2B5EF4-FFF2-40B4-BE49-F238E27FC236}">
                  <a16:creationId xmlns:a16="http://schemas.microsoft.com/office/drawing/2014/main" id="{35C4634E-06BD-489E-2EEF-4619A421FBFE}"/>
                </a:ext>
              </a:extLst>
            </p:cNvPr>
            <p:cNvSpPr/>
            <p:nvPr/>
          </p:nvSpPr>
          <p:spPr>
            <a:xfrm>
              <a:off x="675083" y="1712675"/>
              <a:ext cx="2359801" cy="21605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576000" rIns="108000" bIns="108000" rtlCol="0" anchor="t" anchorCtr="0"/>
            <a:lstStyle/>
            <a:p>
              <a:pPr algn="ctr"/>
              <a:r>
                <a:rPr lang="en-US" sz="1800">
                  <a:solidFill>
                    <a:schemeClr val="accent1"/>
                  </a:solidFill>
                  <a:cs typeface="Calibri"/>
                </a:rPr>
                <a:t>Readiness</a:t>
              </a:r>
            </a:p>
            <a:p>
              <a:pPr algn="ctr"/>
              <a:endParaRPr lang="en-US" sz="1800">
                <a:solidFill>
                  <a:schemeClr val="tx1"/>
                </a:solidFill>
              </a:endParaRPr>
            </a:p>
            <a:p>
              <a:pPr lvl="0" algn="ctr">
                <a:buClr>
                  <a:schemeClr val="accent1">
                    <a:lumMod val="50000"/>
                  </a:schemeClr>
                </a:buClr>
              </a:pPr>
              <a:r>
                <a:rPr lang="en-US" sz="1600">
                  <a:solidFill>
                    <a:schemeClr val="tx1"/>
                  </a:solidFill>
                  <a:cs typeface="Calibri"/>
                </a:rPr>
                <a:t>Fulfill automotive use cases</a:t>
              </a:r>
              <a:endParaRPr lang="en-CA" sz="1600">
                <a:solidFill>
                  <a:schemeClr val="tx1"/>
                </a:solidFill>
                <a:cs typeface="Calibri"/>
              </a:endParaRPr>
            </a:p>
          </p:txBody>
        </p:sp>
        <p:sp>
          <p:nvSpPr>
            <p:cNvPr id="3" name="Rectangle: Rounded Corners 7">
              <a:extLst>
                <a:ext uri="{FF2B5EF4-FFF2-40B4-BE49-F238E27FC236}">
                  <a16:creationId xmlns:a16="http://schemas.microsoft.com/office/drawing/2014/main" id="{9BC3CDA0-4061-42D3-D185-C7EF1FA809E4}"/>
                </a:ext>
              </a:extLst>
            </p:cNvPr>
            <p:cNvSpPr/>
            <p:nvPr/>
          </p:nvSpPr>
          <p:spPr>
            <a:xfrm>
              <a:off x="3125011" y="1720673"/>
              <a:ext cx="2359801" cy="21540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576000" rIns="108000" bIns="108000" rtlCol="0" anchor="t" anchorCtr="0"/>
            <a:lstStyle/>
            <a:p>
              <a:pPr algn="ctr"/>
              <a:r>
                <a:rPr lang="en-US" sz="1800">
                  <a:solidFill>
                    <a:schemeClr val="accent1"/>
                  </a:solidFill>
                  <a:cs typeface="Calibri"/>
                </a:rPr>
                <a:t>E2E Compliance</a:t>
              </a:r>
            </a:p>
            <a:p>
              <a:pPr algn="ctr"/>
              <a:endParaRPr lang="en-US" sz="1800">
                <a:solidFill>
                  <a:schemeClr val="tx1"/>
                </a:solidFill>
              </a:endParaRPr>
            </a:p>
            <a:p>
              <a:pPr algn="ctr">
                <a:buClr>
                  <a:schemeClr val="accent1">
                    <a:lumMod val="50000"/>
                  </a:schemeClr>
                </a:buClr>
              </a:pPr>
              <a:r>
                <a:rPr lang="en-US" sz="1600">
                  <a:solidFill>
                    <a:schemeClr val="tx1"/>
                  </a:solidFill>
                  <a:cs typeface="Calibri"/>
                </a:rPr>
                <a:t>Safety and security complaint</a:t>
              </a:r>
            </a:p>
          </p:txBody>
        </p:sp>
        <p:sp>
          <p:nvSpPr>
            <p:cNvPr id="5" name="Rectangle: Rounded Corners 8">
              <a:extLst>
                <a:ext uri="{FF2B5EF4-FFF2-40B4-BE49-F238E27FC236}">
                  <a16:creationId xmlns:a16="http://schemas.microsoft.com/office/drawing/2014/main" id="{323670F9-0451-B311-5330-29441725FE1B}"/>
                </a:ext>
              </a:extLst>
            </p:cNvPr>
            <p:cNvSpPr/>
            <p:nvPr/>
          </p:nvSpPr>
          <p:spPr>
            <a:xfrm>
              <a:off x="5574939" y="1712675"/>
              <a:ext cx="2359801" cy="21605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576000" rIns="108000" bIns="108000" rtlCol="0" anchor="t" anchorCtr="0"/>
            <a:lstStyle/>
            <a:p>
              <a:pPr algn="ctr"/>
              <a:r>
                <a:rPr lang="en-US" sz="1800">
                  <a:solidFill>
                    <a:schemeClr val="accent1"/>
                  </a:solidFill>
                  <a:cs typeface="Calibri"/>
                </a:rPr>
                <a:t>Risk management</a:t>
              </a:r>
            </a:p>
            <a:p>
              <a:pPr algn="ctr"/>
              <a:endParaRPr lang="en-US" sz="1800">
                <a:solidFill>
                  <a:schemeClr val="accent1"/>
                </a:solidFill>
                <a:cs typeface="Calibri"/>
              </a:endParaRPr>
            </a:p>
            <a:p>
              <a:pPr algn="ctr"/>
              <a:r>
                <a:rPr lang="en-US" sz="1600">
                  <a:solidFill>
                    <a:schemeClr val="tx1"/>
                  </a:solidFill>
                  <a:cs typeface="Calibri"/>
                </a:rPr>
                <a:t>Fully integrated security software</a:t>
              </a:r>
            </a:p>
          </p:txBody>
        </p:sp>
        <p:sp>
          <p:nvSpPr>
            <p:cNvPr id="6" name="Rectangle: Rounded Corners 9">
              <a:extLst>
                <a:ext uri="{FF2B5EF4-FFF2-40B4-BE49-F238E27FC236}">
                  <a16:creationId xmlns:a16="http://schemas.microsoft.com/office/drawing/2014/main" id="{2E4FD7ED-7A1F-7B68-98FC-CE38D980206F}"/>
                </a:ext>
              </a:extLst>
            </p:cNvPr>
            <p:cNvSpPr/>
            <p:nvPr/>
          </p:nvSpPr>
          <p:spPr>
            <a:xfrm>
              <a:off x="8024867" y="1712673"/>
              <a:ext cx="2359801" cy="21605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576000" rIns="108000" bIns="108000" rtlCol="0" anchor="t" anchorCtr="0"/>
            <a:lstStyle/>
            <a:p>
              <a:pPr algn="ctr"/>
              <a:r>
                <a:rPr lang="en-US" sz="1800">
                  <a:solidFill>
                    <a:schemeClr val="accent1"/>
                  </a:solidFill>
                  <a:cs typeface="Calibri"/>
                </a:rPr>
                <a:t>Interoperability </a:t>
              </a:r>
            </a:p>
            <a:p>
              <a:pPr algn="ctr"/>
              <a:endParaRPr lang="en-US" sz="1800">
                <a:solidFill>
                  <a:schemeClr val="tx1"/>
                </a:solidFill>
                <a:cs typeface="Calibri"/>
              </a:endParaRPr>
            </a:p>
            <a:p>
              <a:pPr lvl="0" algn="ctr"/>
              <a:r>
                <a:rPr lang="en-US" sz="1600">
                  <a:solidFill>
                    <a:schemeClr val="tx1"/>
                  </a:solidFill>
                  <a:cs typeface="Calibri"/>
                </a:rPr>
                <a:t>AUTOSAR agnostic solution</a:t>
              </a:r>
              <a:endParaRPr lang="en-CA" sz="1200">
                <a:solidFill>
                  <a:schemeClr val="tx1"/>
                </a:solidFill>
              </a:endParaRPr>
            </a:p>
          </p:txBody>
        </p:sp>
        <p:pic>
          <p:nvPicPr>
            <p:cNvPr id="7" name="Grafik 12">
              <a:extLst>
                <a:ext uri="{FF2B5EF4-FFF2-40B4-BE49-F238E27FC236}">
                  <a16:creationId xmlns:a16="http://schemas.microsoft.com/office/drawing/2014/main" id="{523625CC-B5AE-5EBC-76E4-13ED35BBAB94}"/>
                </a:ext>
              </a:extLst>
            </p:cNvPr>
            <p:cNvPicPr>
              <a:picLocks noChangeAspect="1"/>
            </p:cNvPicPr>
            <p:nvPr/>
          </p:nvPicPr>
          <p:blipFill>
            <a:blip r:embed="rId3"/>
            <a:stretch>
              <a:fillRect/>
            </a:stretch>
          </p:blipFill>
          <p:spPr>
            <a:xfrm>
              <a:off x="3991803" y="1360672"/>
              <a:ext cx="720000" cy="720000"/>
            </a:xfrm>
            <a:prstGeom prst="ellipse">
              <a:avLst/>
            </a:prstGeom>
            <a:solidFill>
              <a:schemeClr val="bg1"/>
            </a:solidFill>
          </p:spPr>
        </p:pic>
        <p:pic>
          <p:nvPicPr>
            <p:cNvPr id="8" name="Grafik 19">
              <a:extLst>
                <a:ext uri="{FF2B5EF4-FFF2-40B4-BE49-F238E27FC236}">
                  <a16:creationId xmlns:a16="http://schemas.microsoft.com/office/drawing/2014/main" id="{07AE67FA-EC73-AE61-FFF9-1684719F76D7}"/>
                </a:ext>
              </a:extLst>
            </p:cNvPr>
            <p:cNvPicPr>
              <a:picLocks noChangeAspect="1"/>
            </p:cNvPicPr>
            <p:nvPr/>
          </p:nvPicPr>
          <p:blipFill>
            <a:blip r:embed="rId4"/>
            <a:srcRect/>
            <a:stretch/>
          </p:blipFill>
          <p:spPr>
            <a:xfrm>
              <a:off x="1501100" y="1352673"/>
              <a:ext cx="720000" cy="720000"/>
            </a:xfrm>
            <a:prstGeom prst="ellipse">
              <a:avLst/>
            </a:prstGeom>
            <a:solidFill>
              <a:schemeClr val="bg1"/>
            </a:solidFill>
          </p:spPr>
        </p:pic>
        <p:pic>
          <p:nvPicPr>
            <p:cNvPr id="9" name="Grafik 21">
              <a:extLst>
                <a:ext uri="{FF2B5EF4-FFF2-40B4-BE49-F238E27FC236}">
                  <a16:creationId xmlns:a16="http://schemas.microsoft.com/office/drawing/2014/main" id="{D3C2A628-9285-CB85-A4F3-462D9CF94262}"/>
                </a:ext>
              </a:extLst>
            </p:cNvPr>
            <p:cNvPicPr>
              <a:picLocks noChangeAspect="1"/>
            </p:cNvPicPr>
            <p:nvPr/>
          </p:nvPicPr>
          <p:blipFill>
            <a:blip r:embed="rId5"/>
            <a:srcRect/>
            <a:stretch/>
          </p:blipFill>
          <p:spPr>
            <a:xfrm>
              <a:off x="8844767" y="1360672"/>
              <a:ext cx="720000" cy="720000"/>
            </a:xfrm>
            <a:prstGeom prst="ellipse">
              <a:avLst/>
            </a:prstGeom>
            <a:solidFill>
              <a:schemeClr val="bg1"/>
            </a:solidFill>
          </p:spPr>
        </p:pic>
        <p:pic>
          <p:nvPicPr>
            <p:cNvPr id="21" name="Grafik 11">
              <a:extLst>
                <a:ext uri="{FF2B5EF4-FFF2-40B4-BE49-F238E27FC236}">
                  <a16:creationId xmlns:a16="http://schemas.microsoft.com/office/drawing/2014/main" id="{DA1AD7BD-12FD-20E5-F23C-457B10829611}"/>
                </a:ext>
              </a:extLst>
            </p:cNvPr>
            <p:cNvPicPr>
              <a:picLocks noChangeAspect="1"/>
            </p:cNvPicPr>
            <p:nvPr/>
          </p:nvPicPr>
          <p:blipFill>
            <a:blip r:embed="rId6"/>
            <a:srcRect/>
            <a:stretch/>
          </p:blipFill>
          <p:spPr>
            <a:xfrm>
              <a:off x="6394839" y="1360672"/>
              <a:ext cx="720000" cy="720000"/>
            </a:xfrm>
            <a:prstGeom prst="ellipse">
              <a:avLst/>
            </a:prstGeom>
            <a:solidFill>
              <a:schemeClr val="bg1"/>
            </a:solidFill>
          </p:spPr>
        </p:pic>
      </p:grpSp>
      <p:sp>
        <p:nvSpPr>
          <p:cNvPr id="23" name="Rectangle: Rounded Corners 22">
            <a:extLst>
              <a:ext uri="{FF2B5EF4-FFF2-40B4-BE49-F238E27FC236}">
                <a16:creationId xmlns:a16="http://schemas.microsoft.com/office/drawing/2014/main" id="{144A799B-C3EE-DF2C-562D-3415E920AA04}"/>
              </a:ext>
            </a:extLst>
          </p:cNvPr>
          <p:cNvSpPr/>
          <p:nvPr/>
        </p:nvSpPr>
        <p:spPr>
          <a:xfrm>
            <a:off x="762000" y="3867150"/>
            <a:ext cx="1465119" cy="6118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j-lt"/>
                <a:cs typeface="Arial"/>
              </a:rPr>
              <a:t>Revenue boost</a:t>
            </a:r>
          </a:p>
        </p:txBody>
      </p:sp>
      <p:sp>
        <p:nvSpPr>
          <p:cNvPr id="28" name="Rectangle: Rounded Corners 27">
            <a:extLst>
              <a:ext uri="{FF2B5EF4-FFF2-40B4-BE49-F238E27FC236}">
                <a16:creationId xmlns:a16="http://schemas.microsoft.com/office/drawing/2014/main" id="{C4774410-E8BD-85C6-A9AC-32CCF72736A1}"/>
              </a:ext>
            </a:extLst>
          </p:cNvPr>
          <p:cNvSpPr/>
          <p:nvPr/>
        </p:nvSpPr>
        <p:spPr>
          <a:xfrm>
            <a:off x="2312830" y="3867150"/>
            <a:ext cx="1465119" cy="6118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j-lt"/>
                <a:cs typeface="Arial"/>
              </a:rPr>
              <a:t>Cost saving</a:t>
            </a:r>
          </a:p>
        </p:txBody>
      </p:sp>
      <p:sp>
        <p:nvSpPr>
          <p:cNvPr id="29" name="Rectangle: Rounded Corners 28">
            <a:extLst>
              <a:ext uri="{FF2B5EF4-FFF2-40B4-BE49-F238E27FC236}">
                <a16:creationId xmlns:a16="http://schemas.microsoft.com/office/drawing/2014/main" id="{438D50E2-5B70-8E4F-CDF5-EDF4F7A59B8E}"/>
              </a:ext>
            </a:extLst>
          </p:cNvPr>
          <p:cNvSpPr/>
          <p:nvPr/>
        </p:nvSpPr>
        <p:spPr>
          <a:xfrm>
            <a:off x="3863660" y="3867150"/>
            <a:ext cx="1465119" cy="6118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j-lt"/>
                <a:cs typeface="Arial"/>
              </a:rPr>
              <a:t>Business risk control</a:t>
            </a:r>
          </a:p>
        </p:txBody>
      </p:sp>
      <p:sp>
        <p:nvSpPr>
          <p:cNvPr id="30" name="Rectangle: Rounded Corners 29">
            <a:extLst>
              <a:ext uri="{FF2B5EF4-FFF2-40B4-BE49-F238E27FC236}">
                <a16:creationId xmlns:a16="http://schemas.microsoft.com/office/drawing/2014/main" id="{6EE931AD-A704-A736-B871-11790D19BB17}"/>
              </a:ext>
            </a:extLst>
          </p:cNvPr>
          <p:cNvSpPr/>
          <p:nvPr/>
        </p:nvSpPr>
        <p:spPr>
          <a:xfrm>
            <a:off x="5414490" y="3847298"/>
            <a:ext cx="1465119" cy="6118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j-lt"/>
                <a:cs typeface="Arial"/>
              </a:rPr>
              <a:t>TTM enhancement</a:t>
            </a:r>
          </a:p>
        </p:txBody>
      </p:sp>
      <p:sp>
        <p:nvSpPr>
          <p:cNvPr id="31" name="Rectangle: Rounded Corners 30">
            <a:extLst>
              <a:ext uri="{FF2B5EF4-FFF2-40B4-BE49-F238E27FC236}">
                <a16:creationId xmlns:a16="http://schemas.microsoft.com/office/drawing/2014/main" id="{6924F653-12C5-513D-D7DF-40389D864243}"/>
              </a:ext>
            </a:extLst>
          </p:cNvPr>
          <p:cNvSpPr/>
          <p:nvPr/>
        </p:nvSpPr>
        <p:spPr>
          <a:xfrm>
            <a:off x="6965320" y="3847298"/>
            <a:ext cx="1465119" cy="6118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j-lt"/>
                <a:cs typeface="Arial"/>
              </a:rPr>
              <a:t>End-to-end security</a:t>
            </a:r>
          </a:p>
        </p:txBody>
      </p:sp>
    </p:spTree>
    <p:extLst>
      <p:ext uri="{BB962C8B-B14F-4D97-AF65-F5344CB8AC3E}">
        <p14:creationId xmlns:p14="http://schemas.microsoft.com/office/powerpoint/2010/main" val="299644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D2552C2-B652-B3E1-1821-687FA84217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5A80E0-3765-506F-7B55-FD238A9A5011}"/>
              </a:ext>
            </a:extLst>
          </p:cNvPr>
          <p:cNvSpPr>
            <a:spLocks noGrp="1"/>
          </p:cNvSpPr>
          <p:nvPr>
            <p:ph type="title"/>
          </p:nvPr>
        </p:nvSpPr>
        <p:spPr/>
        <p:txBody>
          <a:bodyPr/>
          <a:lstStyle/>
          <a:p>
            <a:r>
              <a:rPr lang="en-US"/>
              <a:t>Your business partner</a:t>
            </a:r>
            <a:br>
              <a:rPr lang="de-DE"/>
            </a:br>
            <a:r>
              <a:rPr lang="en-US" sz="1800"/>
              <a:t>Pre-integrated, -tested and -validated solution</a:t>
            </a:r>
          </a:p>
        </p:txBody>
      </p:sp>
      <p:sp>
        <p:nvSpPr>
          <p:cNvPr id="10" name="Rectangle: Rounded Corners 9">
            <a:extLst>
              <a:ext uri="{FF2B5EF4-FFF2-40B4-BE49-F238E27FC236}">
                <a16:creationId xmlns:a16="http://schemas.microsoft.com/office/drawing/2014/main" id="{2B036E3C-7A52-19EB-155D-D3406C5E42CF}"/>
              </a:ext>
            </a:extLst>
          </p:cNvPr>
          <p:cNvSpPr/>
          <p:nvPr/>
        </p:nvSpPr>
        <p:spPr>
          <a:xfrm>
            <a:off x="472957" y="1153375"/>
            <a:ext cx="8198086" cy="581250"/>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800">
                <a:cs typeface="Calibri Light"/>
              </a:rPr>
              <a:t>Deploying the Rambus RT-64x &amp; ETAS CycurSoC bundled security solution </a:t>
            </a:r>
          </a:p>
          <a:p>
            <a:pPr algn="ctr"/>
            <a:r>
              <a:rPr lang="en-US" sz="1800">
                <a:cs typeface="Calibri Light"/>
              </a:rPr>
              <a:t>in your next-gen chip design will give you the following benefits</a:t>
            </a:r>
          </a:p>
        </p:txBody>
      </p:sp>
      <p:sp>
        <p:nvSpPr>
          <p:cNvPr id="11" name="Rectangle: Rounded Corners 10">
            <a:extLst>
              <a:ext uri="{FF2B5EF4-FFF2-40B4-BE49-F238E27FC236}">
                <a16:creationId xmlns:a16="http://schemas.microsoft.com/office/drawing/2014/main" id="{5A6F464D-56C6-3348-7BEA-48A8E83A15AA}"/>
              </a:ext>
            </a:extLst>
          </p:cNvPr>
          <p:cNvSpPr/>
          <p:nvPr/>
        </p:nvSpPr>
        <p:spPr>
          <a:xfrm>
            <a:off x="472957" y="2001042"/>
            <a:ext cx="1465119" cy="6118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j-lt"/>
                <a:cs typeface="Arial"/>
              </a:rPr>
              <a:t>Business growth</a:t>
            </a:r>
          </a:p>
        </p:txBody>
      </p:sp>
      <p:sp>
        <p:nvSpPr>
          <p:cNvPr id="12" name="Rectangle: Rounded Corners 11">
            <a:extLst>
              <a:ext uri="{FF2B5EF4-FFF2-40B4-BE49-F238E27FC236}">
                <a16:creationId xmlns:a16="http://schemas.microsoft.com/office/drawing/2014/main" id="{37069DBF-05C8-6610-C1FF-A175229FCFB1}"/>
              </a:ext>
            </a:extLst>
          </p:cNvPr>
          <p:cNvSpPr/>
          <p:nvPr/>
        </p:nvSpPr>
        <p:spPr>
          <a:xfrm>
            <a:off x="473973" y="2647950"/>
            <a:ext cx="1465119" cy="6118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j-lt"/>
                <a:cs typeface="Arial"/>
              </a:rPr>
              <a:t>Risk management</a:t>
            </a:r>
          </a:p>
        </p:txBody>
      </p:sp>
      <p:sp>
        <p:nvSpPr>
          <p:cNvPr id="13" name="Rectangle: Rounded Corners 12">
            <a:extLst>
              <a:ext uri="{FF2B5EF4-FFF2-40B4-BE49-F238E27FC236}">
                <a16:creationId xmlns:a16="http://schemas.microsoft.com/office/drawing/2014/main" id="{D64195B6-A210-8C24-9990-B34FC495557E}"/>
              </a:ext>
            </a:extLst>
          </p:cNvPr>
          <p:cNvSpPr/>
          <p:nvPr/>
        </p:nvSpPr>
        <p:spPr>
          <a:xfrm>
            <a:off x="472956" y="3294858"/>
            <a:ext cx="1465119" cy="6118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j-lt"/>
                <a:cs typeface="Arial"/>
              </a:rPr>
              <a:t>TTM</a:t>
            </a:r>
          </a:p>
        </p:txBody>
      </p:sp>
      <p:sp>
        <p:nvSpPr>
          <p:cNvPr id="14" name="Rectangle: Rounded Corners 13">
            <a:extLst>
              <a:ext uri="{FF2B5EF4-FFF2-40B4-BE49-F238E27FC236}">
                <a16:creationId xmlns:a16="http://schemas.microsoft.com/office/drawing/2014/main" id="{A4B8518A-E91B-3C89-1B4B-6043AF488B00}"/>
              </a:ext>
            </a:extLst>
          </p:cNvPr>
          <p:cNvSpPr/>
          <p:nvPr/>
        </p:nvSpPr>
        <p:spPr>
          <a:xfrm>
            <a:off x="472955" y="3941766"/>
            <a:ext cx="1465119" cy="6118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j-lt"/>
                <a:cs typeface="Arial"/>
              </a:rPr>
              <a:t>TCO</a:t>
            </a:r>
          </a:p>
        </p:txBody>
      </p:sp>
      <p:sp>
        <p:nvSpPr>
          <p:cNvPr id="15" name="TextBox 14">
            <a:extLst>
              <a:ext uri="{FF2B5EF4-FFF2-40B4-BE49-F238E27FC236}">
                <a16:creationId xmlns:a16="http://schemas.microsoft.com/office/drawing/2014/main" id="{BF339262-88CD-2FB9-D910-BFE2EAA8770A}"/>
              </a:ext>
            </a:extLst>
          </p:cNvPr>
          <p:cNvSpPr txBox="1"/>
          <p:nvPr/>
        </p:nvSpPr>
        <p:spPr>
          <a:xfrm>
            <a:off x="2081045" y="2672243"/>
            <a:ext cx="6580239" cy="523216"/>
          </a:xfrm>
          <a:prstGeom prst="rect">
            <a:avLst/>
          </a:prstGeom>
        </p:spPr>
        <p:txBody>
          <a:bodyPr vert="horz" wrap="square" lIns="91437" tIns="45718" rIns="91437" bIns="45718" rtlCol="0">
            <a:spAutoFit/>
          </a:bodyPr>
          <a:lstStyle/>
          <a:p>
            <a:pPr marL="0" lvl="1">
              <a:buClr>
                <a:schemeClr val="accent1"/>
              </a:buClr>
            </a:pPr>
            <a:r>
              <a:rPr lang="en-US" sz="1400">
                <a:solidFill>
                  <a:schemeClr val="accent1"/>
                </a:solidFill>
              </a:rPr>
              <a:t>Managing your business risk and liability by building on top of full-stack IP </a:t>
            </a:r>
          </a:p>
          <a:p>
            <a:pPr marL="0" lvl="1">
              <a:buClr>
                <a:schemeClr val="accent1"/>
              </a:buClr>
            </a:pPr>
            <a:r>
              <a:rPr lang="en-US" sz="1400">
                <a:solidFill>
                  <a:schemeClr val="accent1"/>
                </a:solidFill>
              </a:rPr>
              <a:t>&amp; SW security solution </a:t>
            </a:r>
          </a:p>
        </p:txBody>
      </p:sp>
      <p:sp>
        <p:nvSpPr>
          <p:cNvPr id="16" name="TextBox 15">
            <a:extLst>
              <a:ext uri="{FF2B5EF4-FFF2-40B4-BE49-F238E27FC236}">
                <a16:creationId xmlns:a16="http://schemas.microsoft.com/office/drawing/2014/main" id="{05C2343C-8C7F-4CB8-AF7D-B0D0671C0F23}"/>
              </a:ext>
            </a:extLst>
          </p:cNvPr>
          <p:cNvSpPr txBox="1"/>
          <p:nvPr/>
        </p:nvSpPr>
        <p:spPr>
          <a:xfrm>
            <a:off x="2081043" y="3442109"/>
            <a:ext cx="6580241" cy="307773"/>
          </a:xfrm>
          <a:prstGeom prst="rect">
            <a:avLst/>
          </a:prstGeom>
        </p:spPr>
        <p:txBody>
          <a:bodyPr vert="horz" wrap="square" lIns="91437" tIns="45718" rIns="91437" bIns="45718" rtlCol="0">
            <a:spAutoFit/>
          </a:bodyPr>
          <a:lstStyle/>
          <a:p>
            <a:pPr marL="0" lvl="1">
              <a:buClr>
                <a:schemeClr val="accent1"/>
              </a:buClr>
            </a:pPr>
            <a:r>
              <a:rPr lang="en-US" sz="1400">
                <a:solidFill>
                  <a:schemeClr val="accent1"/>
                </a:solidFill>
              </a:rPr>
              <a:t>Enhancing your TTM by buy-in of specialized security knowledge and support</a:t>
            </a:r>
          </a:p>
        </p:txBody>
      </p:sp>
      <p:sp>
        <p:nvSpPr>
          <p:cNvPr id="17" name="TextBox 16">
            <a:extLst>
              <a:ext uri="{FF2B5EF4-FFF2-40B4-BE49-F238E27FC236}">
                <a16:creationId xmlns:a16="http://schemas.microsoft.com/office/drawing/2014/main" id="{486B8BEC-8C16-2418-F9FE-BAB62FC1CE0C}"/>
              </a:ext>
            </a:extLst>
          </p:cNvPr>
          <p:cNvSpPr txBox="1"/>
          <p:nvPr/>
        </p:nvSpPr>
        <p:spPr>
          <a:xfrm>
            <a:off x="2084363" y="3986742"/>
            <a:ext cx="6582870" cy="523216"/>
          </a:xfrm>
          <a:prstGeom prst="rect">
            <a:avLst/>
          </a:prstGeom>
        </p:spPr>
        <p:txBody>
          <a:bodyPr vert="horz" wrap="square" lIns="91437" tIns="45718" rIns="91437" bIns="45718" rtlCol="0">
            <a:spAutoFit/>
          </a:bodyPr>
          <a:lstStyle/>
          <a:p>
            <a:pPr marL="0" lvl="1">
              <a:buClr>
                <a:schemeClr val="accent1"/>
              </a:buClr>
            </a:pPr>
            <a:r>
              <a:rPr lang="en-US" sz="1400">
                <a:solidFill>
                  <a:schemeClr val="accent1"/>
                </a:solidFill>
              </a:rPr>
              <a:t>Reducing overall TCO by licensing a compliant, certified platform </a:t>
            </a:r>
          </a:p>
          <a:p>
            <a:pPr marL="0" lvl="1">
              <a:buClr>
                <a:schemeClr val="accent1"/>
              </a:buClr>
            </a:pPr>
            <a:r>
              <a:rPr lang="en-US" sz="1400">
                <a:solidFill>
                  <a:schemeClr val="accent1"/>
                </a:solidFill>
              </a:rPr>
              <a:t>solution that scales from multiple deployments </a:t>
            </a:r>
          </a:p>
        </p:txBody>
      </p:sp>
      <p:sp>
        <p:nvSpPr>
          <p:cNvPr id="18" name="TextBox 17">
            <a:extLst>
              <a:ext uri="{FF2B5EF4-FFF2-40B4-BE49-F238E27FC236}">
                <a16:creationId xmlns:a16="http://schemas.microsoft.com/office/drawing/2014/main" id="{C8841A9F-0E6F-E8C9-5377-A86012A4BF44}"/>
              </a:ext>
            </a:extLst>
          </p:cNvPr>
          <p:cNvSpPr txBox="1"/>
          <p:nvPr/>
        </p:nvSpPr>
        <p:spPr>
          <a:xfrm>
            <a:off x="2088164" y="2076222"/>
            <a:ext cx="6004205" cy="523220"/>
          </a:xfrm>
          <a:prstGeom prst="rect">
            <a:avLst/>
          </a:prstGeom>
          <a:noFill/>
        </p:spPr>
        <p:txBody>
          <a:bodyPr wrap="square">
            <a:spAutoFit/>
          </a:bodyPr>
          <a:lstStyle/>
          <a:p>
            <a:pPr marL="0" lvl="1">
              <a:buClr>
                <a:schemeClr val="accent1"/>
              </a:buClr>
            </a:pPr>
            <a:r>
              <a:rPr lang="en-US" sz="1400">
                <a:solidFill>
                  <a:schemeClr val="accent1"/>
                </a:solidFill>
              </a:rPr>
              <a:t>Securing your business growth and market access through conformance and compliance</a:t>
            </a:r>
          </a:p>
        </p:txBody>
      </p:sp>
      <p:pic>
        <p:nvPicPr>
          <p:cNvPr id="19" name="Picture 18">
            <a:extLst>
              <a:ext uri="{FF2B5EF4-FFF2-40B4-BE49-F238E27FC236}">
                <a16:creationId xmlns:a16="http://schemas.microsoft.com/office/drawing/2014/main" id="{FA14D118-AD80-53C6-1800-137D85688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038" y="4011231"/>
            <a:ext cx="454965" cy="454965"/>
          </a:xfrm>
          <a:prstGeom prst="rect">
            <a:avLst/>
          </a:prstGeom>
        </p:spPr>
      </p:pic>
      <p:pic>
        <p:nvPicPr>
          <p:cNvPr id="20" name="Picture 19">
            <a:extLst>
              <a:ext uri="{FF2B5EF4-FFF2-40B4-BE49-F238E27FC236}">
                <a16:creationId xmlns:a16="http://schemas.microsoft.com/office/drawing/2014/main" id="{C62C8510-D1BD-690D-ECB9-E06DA0286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2067672"/>
            <a:ext cx="478603" cy="478603"/>
          </a:xfrm>
          <a:prstGeom prst="rect">
            <a:avLst/>
          </a:prstGeom>
        </p:spPr>
      </p:pic>
      <p:pic>
        <p:nvPicPr>
          <p:cNvPr id="24" name="Picture 23">
            <a:extLst>
              <a:ext uri="{FF2B5EF4-FFF2-40B4-BE49-F238E27FC236}">
                <a16:creationId xmlns:a16="http://schemas.microsoft.com/office/drawing/2014/main" id="{9715ECBB-AAEE-A5EF-9380-ABBC66760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6455" y="3361101"/>
            <a:ext cx="455548" cy="455548"/>
          </a:xfrm>
          <a:prstGeom prst="rect">
            <a:avLst/>
          </a:prstGeom>
        </p:spPr>
      </p:pic>
      <p:pic>
        <p:nvPicPr>
          <p:cNvPr id="25" name="Picture 24">
            <a:extLst>
              <a:ext uri="{FF2B5EF4-FFF2-40B4-BE49-F238E27FC236}">
                <a16:creationId xmlns:a16="http://schemas.microsoft.com/office/drawing/2014/main" id="{F6B355D6-6E98-A434-5FDD-F2BC01F968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3400" y="2692344"/>
            <a:ext cx="478603" cy="478603"/>
          </a:xfrm>
          <a:prstGeom prst="rect">
            <a:avLst/>
          </a:prstGeom>
        </p:spPr>
      </p:pic>
      <p:sp>
        <p:nvSpPr>
          <p:cNvPr id="2" name="Rectangle: Rounded Corners 1">
            <a:extLst>
              <a:ext uri="{FF2B5EF4-FFF2-40B4-BE49-F238E27FC236}">
                <a16:creationId xmlns:a16="http://schemas.microsoft.com/office/drawing/2014/main" id="{D3DFBF63-06FA-657D-181C-BF03ED6C8F77}"/>
              </a:ext>
            </a:extLst>
          </p:cNvPr>
          <p:cNvSpPr/>
          <p:nvPr/>
        </p:nvSpPr>
        <p:spPr>
          <a:xfrm>
            <a:off x="472955" y="1999048"/>
            <a:ext cx="8220079" cy="611203"/>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800">
              <a:cs typeface="Calibri Light"/>
            </a:endParaRPr>
          </a:p>
        </p:txBody>
      </p:sp>
      <p:sp>
        <p:nvSpPr>
          <p:cNvPr id="5" name="Rectangle: Rounded Corners 4">
            <a:extLst>
              <a:ext uri="{FF2B5EF4-FFF2-40B4-BE49-F238E27FC236}">
                <a16:creationId xmlns:a16="http://schemas.microsoft.com/office/drawing/2014/main" id="{668486F4-F7E8-1FC9-9F4E-CC3EBB58FE34}"/>
              </a:ext>
            </a:extLst>
          </p:cNvPr>
          <p:cNvSpPr/>
          <p:nvPr/>
        </p:nvSpPr>
        <p:spPr>
          <a:xfrm>
            <a:off x="472955" y="2649953"/>
            <a:ext cx="8220079" cy="611203"/>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800">
              <a:cs typeface="Calibri Light"/>
            </a:endParaRPr>
          </a:p>
        </p:txBody>
      </p:sp>
      <p:sp>
        <p:nvSpPr>
          <p:cNvPr id="6" name="Rectangle: Rounded Corners 5">
            <a:extLst>
              <a:ext uri="{FF2B5EF4-FFF2-40B4-BE49-F238E27FC236}">
                <a16:creationId xmlns:a16="http://schemas.microsoft.com/office/drawing/2014/main" id="{0568C8CD-783E-46D6-FF82-69745F745727}"/>
              </a:ext>
            </a:extLst>
          </p:cNvPr>
          <p:cNvSpPr/>
          <p:nvPr/>
        </p:nvSpPr>
        <p:spPr>
          <a:xfrm>
            <a:off x="472955" y="3289612"/>
            <a:ext cx="8220079" cy="611203"/>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800">
              <a:cs typeface="Calibri Light"/>
            </a:endParaRPr>
          </a:p>
        </p:txBody>
      </p:sp>
      <p:sp>
        <p:nvSpPr>
          <p:cNvPr id="7" name="Rectangle: Rounded Corners 6">
            <a:extLst>
              <a:ext uri="{FF2B5EF4-FFF2-40B4-BE49-F238E27FC236}">
                <a16:creationId xmlns:a16="http://schemas.microsoft.com/office/drawing/2014/main" id="{079B3621-734A-E5A1-56A0-0F66C074BF55}"/>
              </a:ext>
            </a:extLst>
          </p:cNvPr>
          <p:cNvSpPr/>
          <p:nvPr/>
        </p:nvSpPr>
        <p:spPr>
          <a:xfrm>
            <a:off x="483117" y="3933113"/>
            <a:ext cx="8220079" cy="611203"/>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800">
              <a:cs typeface="Calibri Light"/>
            </a:endParaRPr>
          </a:p>
        </p:txBody>
      </p:sp>
    </p:spTree>
    <p:extLst>
      <p:ext uri="{BB962C8B-B14F-4D97-AF65-F5344CB8AC3E}">
        <p14:creationId xmlns:p14="http://schemas.microsoft.com/office/powerpoint/2010/main" val="285134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C1D04-5FA6-B333-8F54-C930E45C9A2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F25659D-3C4A-0EA2-E3BD-0922528F8B83}"/>
              </a:ext>
            </a:extLst>
          </p:cNvPr>
          <p:cNvSpPr>
            <a:spLocks noGrp="1"/>
          </p:cNvSpPr>
          <p:nvPr>
            <p:ph type="body" sz="quarter" idx="10"/>
          </p:nvPr>
        </p:nvSpPr>
        <p:spPr>
          <a:xfrm>
            <a:off x="200025" y="1014413"/>
            <a:ext cx="6062229" cy="1049914"/>
          </a:xfrm>
        </p:spPr>
        <p:txBody>
          <a:bodyPr/>
          <a:lstStyle/>
          <a:p>
            <a:r>
              <a:rPr lang="de-DE" dirty="0" err="1"/>
              <a:t>Summay</a:t>
            </a:r>
            <a:r>
              <a:rPr lang="de-DE" dirty="0"/>
              <a:t> &amp; （</a:t>
            </a:r>
            <a:r>
              <a:rPr lang="de-DE" dirty="0" err="1"/>
              <a:t>まとめ</a:t>
            </a:r>
            <a:r>
              <a:rPr lang="de-DE" dirty="0"/>
              <a:t>）</a:t>
            </a:r>
          </a:p>
          <a:p>
            <a:r>
              <a:rPr lang="de-DE" dirty="0"/>
              <a:t>Call </a:t>
            </a:r>
            <a:r>
              <a:rPr lang="de-DE" dirty="0" err="1"/>
              <a:t>to</a:t>
            </a:r>
            <a:r>
              <a:rPr lang="de-DE" dirty="0"/>
              <a:t> </a:t>
            </a:r>
            <a:r>
              <a:rPr lang="de-DE" dirty="0" err="1"/>
              <a:t>action</a:t>
            </a:r>
            <a:endParaRPr lang="en-US" dirty="0"/>
          </a:p>
        </p:txBody>
      </p:sp>
      <p:sp>
        <p:nvSpPr>
          <p:cNvPr id="3" name="Text Placeholder 2">
            <a:extLst>
              <a:ext uri="{FF2B5EF4-FFF2-40B4-BE49-F238E27FC236}">
                <a16:creationId xmlns:a16="http://schemas.microsoft.com/office/drawing/2014/main" id="{A123E573-8FC1-A943-0DF8-DB6F9A5A40DA}"/>
              </a:ext>
            </a:extLst>
          </p:cNvPr>
          <p:cNvSpPr>
            <a:spLocks noGrp="1"/>
          </p:cNvSpPr>
          <p:nvPr>
            <p:ph type="body" sz="quarter" idx="11"/>
          </p:nvPr>
        </p:nvSpPr>
        <p:spPr/>
        <p:txBody>
          <a:bodyPr vert="horz" wrap="square" lIns="91440" tIns="45720" rIns="91440" bIns="45720" rtlCol="0" anchor="t">
            <a:noAutofit/>
          </a:bodyPr>
          <a:lstStyle/>
          <a:p>
            <a:r>
              <a:rPr lang="en-US">
                <a:ea typeface="Calibri Light"/>
                <a:cs typeface="Calibri Light"/>
              </a:rPr>
              <a:t>Collaboration and standardization are essential for success</a:t>
            </a:r>
            <a:endParaRPr lang="en-US"/>
          </a:p>
        </p:txBody>
      </p:sp>
    </p:spTree>
    <p:extLst>
      <p:ext uri="{BB962C8B-B14F-4D97-AF65-F5344CB8AC3E}">
        <p14:creationId xmlns:p14="http://schemas.microsoft.com/office/powerpoint/2010/main" val="388848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8A3CD-D630-890A-9061-D4D059254B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4C95FE-CE72-DA77-5ECC-32AEAADC84CA}"/>
              </a:ext>
            </a:extLst>
          </p:cNvPr>
          <p:cNvSpPr>
            <a:spLocks noGrp="1"/>
          </p:cNvSpPr>
          <p:nvPr>
            <p:ph type="title"/>
          </p:nvPr>
        </p:nvSpPr>
        <p:spPr/>
        <p:txBody>
          <a:bodyPr/>
          <a:lstStyle/>
          <a:p>
            <a:r>
              <a:rPr lang="en-CA" dirty="0"/>
              <a:t>Automotive SoC Security </a:t>
            </a:r>
            <a:r>
              <a:rPr lang="en-CA" dirty="0" err="1"/>
              <a:t>Solution</a:t>
            </a:r>
            <a:r>
              <a:rPr lang="en-CA" sz="1800" dirty="0" err="1"/>
              <a:t>（セキュリティ・ソリューション</a:t>
            </a:r>
            <a:r>
              <a:rPr lang="en-CA" sz="1800" dirty="0"/>
              <a:t>）</a:t>
            </a:r>
            <a:r>
              <a:rPr lang="en-CA" dirty="0"/>
              <a:t> </a:t>
            </a:r>
            <a:br>
              <a:rPr lang="de-DE" dirty="0"/>
            </a:br>
            <a:r>
              <a:rPr lang="en-US" sz="1800" dirty="0"/>
              <a:t>Summary</a:t>
            </a:r>
          </a:p>
        </p:txBody>
      </p:sp>
      <p:sp>
        <p:nvSpPr>
          <p:cNvPr id="15" name="TextBox 14">
            <a:extLst>
              <a:ext uri="{FF2B5EF4-FFF2-40B4-BE49-F238E27FC236}">
                <a16:creationId xmlns:a16="http://schemas.microsoft.com/office/drawing/2014/main" id="{AF875C4C-B850-7487-577B-7110506AF207}"/>
              </a:ext>
            </a:extLst>
          </p:cNvPr>
          <p:cNvSpPr txBox="1"/>
          <p:nvPr/>
        </p:nvSpPr>
        <p:spPr>
          <a:xfrm>
            <a:off x="1476744" y="2056440"/>
            <a:ext cx="6580239" cy="523216"/>
          </a:xfrm>
          <a:prstGeom prst="rect">
            <a:avLst/>
          </a:prstGeom>
        </p:spPr>
        <p:txBody>
          <a:bodyPr vert="horz" wrap="square" lIns="91437" tIns="45718" rIns="91437" bIns="45718" rtlCol="0">
            <a:spAutoFit/>
          </a:bodyPr>
          <a:lstStyle/>
          <a:p>
            <a:pPr marL="0" indent="0" algn="ctr">
              <a:buNone/>
            </a:pPr>
            <a:r>
              <a:rPr lang="en-US" sz="1400">
                <a:solidFill>
                  <a:sysClr val="windowText" lastClr="000000"/>
                </a:solidFill>
              </a:rPr>
              <a:t>Early security defect findings mechanism </a:t>
            </a:r>
          </a:p>
          <a:p>
            <a:pPr marL="0" indent="0" algn="ctr">
              <a:buNone/>
            </a:pPr>
            <a:r>
              <a:rPr lang="en-US" sz="1400">
                <a:solidFill>
                  <a:sysClr val="windowText" lastClr="000000"/>
                </a:solidFill>
              </a:rPr>
              <a:t>~ </a:t>
            </a:r>
            <a:r>
              <a:rPr lang="en-US" sz="1400">
                <a:solidFill>
                  <a:schemeClr val="accent1"/>
                </a:solidFill>
              </a:rPr>
              <a:t>reducing bugs and improve time </a:t>
            </a:r>
            <a:r>
              <a:rPr lang="en-US" sz="1400">
                <a:solidFill>
                  <a:sysClr val="windowText" lastClr="000000"/>
                </a:solidFill>
              </a:rPr>
              <a:t>to fix significantly </a:t>
            </a:r>
          </a:p>
        </p:txBody>
      </p:sp>
      <p:sp>
        <p:nvSpPr>
          <p:cNvPr id="16" name="TextBox 15">
            <a:extLst>
              <a:ext uri="{FF2B5EF4-FFF2-40B4-BE49-F238E27FC236}">
                <a16:creationId xmlns:a16="http://schemas.microsoft.com/office/drawing/2014/main" id="{F70C4902-D115-59C5-517A-2ECE5F341C7C}"/>
              </a:ext>
            </a:extLst>
          </p:cNvPr>
          <p:cNvSpPr txBox="1"/>
          <p:nvPr/>
        </p:nvSpPr>
        <p:spPr>
          <a:xfrm>
            <a:off x="1476742" y="2735984"/>
            <a:ext cx="6580241" cy="523216"/>
          </a:xfrm>
          <a:prstGeom prst="rect">
            <a:avLst/>
          </a:prstGeom>
        </p:spPr>
        <p:txBody>
          <a:bodyPr vert="horz" wrap="square" lIns="91437" tIns="45718" rIns="91437" bIns="45718" rtlCol="0">
            <a:spAutoFit/>
          </a:bodyPr>
          <a:lstStyle/>
          <a:p>
            <a:pPr marL="0" indent="0" algn="ctr">
              <a:buNone/>
            </a:pPr>
            <a:r>
              <a:rPr lang="en-CA" sz="1400">
                <a:solidFill>
                  <a:sysClr val="windowText" lastClr="000000"/>
                </a:solidFill>
              </a:rPr>
              <a:t>Simplify the realization of security use cases through </a:t>
            </a:r>
            <a:r>
              <a:rPr lang="en-CA" sz="1400">
                <a:solidFill>
                  <a:schemeClr val="accent1"/>
                </a:solidFill>
              </a:rPr>
              <a:t>early integration </a:t>
            </a:r>
          </a:p>
          <a:p>
            <a:pPr marL="0" indent="0" algn="ctr">
              <a:buNone/>
            </a:pPr>
            <a:r>
              <a:rPr lang="en-CA" sz="1400">
                <a:solidFill>
                  <a:sysClr val="windowText" lastClr="000000"/>
                </a:solidFill>
              </a:rPr>
              <a:t>Having </a:t>
            </a:r>
            <a:r>
              <a:rPr lang="en-CA" sz="1400">
                <a:solidFill>
                  <a:schemeClr val="accent1"/>
                </a:solidFill>
              </a:rPr>
              <a:t>secure boot and communication achieved </a:t>
            </a:r>
            <a:r>
              <a:rPr lang="en-CA" sz="1400">
                <a:solidFill>
                  <a:sysClr val="windowText" lastClr="000000"/>
                </a:solidFill>
              </a:rPr>
              <a:t>properly right from the beginning  </a:t>
            </a:r>
          </a:p>
        </p:txBody>
      </p:sp>
      <p:sp>
        <p:nvSpPr>
          <p:cNvPr id="17" name="TextBox 16">
            <a:extLst>
              <a:ext uri="{FF2B5EF4-FFF2-40B4-BE49-F238E27FC236}">
                <a16:creationId xmlns:a16="http://schemas.microsoft.com/office/drawing/2014/main" id="{06F4A8A5-FF9D-5123-D983-40013F746D6A}"/>
              </a:ext>
            </a:extLst>
          </p:cNvPr>
          <p:cNvSpPr txBox="1"/>
          <p:nvPr/>
        </p:nvSpPr>
        <p:spPr>
          <a:xfrm>
            <a:off x="1480062" y="3370939"/>
            <a:ext cx="6582870" cy="523216"/>
          </a:xfrm>
          <a:prstGeom prst="rect">
            <a:avLst/>
          </a:prstGeom>
        </p:spPr>
        <p:txBody>
          <a:bodyPr vert="horz" wrap="square" lIns="91437" tIns="45718" rIns="91437" bIns="45718" rtlCol="0" anchor="t">
            <a:spAutoFit/>
          </a:bodyPr>
          <a:lstStyle/>
          <a:p>
            <a:pPr marL="0" indent="0" algn="ctr">
              <a:buNone/>
            </a:pPr>
            <a:r>
              <a:rPr lang="en-CA" sz="1400">
                <a:solidFill>
                  <a:schemeClr val="accent1"/>
                </a:solidFill>
              </a:rPr>
              <a:t>Achieve technical risk mitigation </a:t>
            </a:r>
            <a:r>
              <a:rPr lang="en-CA" sz="1400">
                <a:solidFill>
                  <a:sysClr val="windowText" lastClr="000000"/>
                </a:solidFill>
              </a:rPr>
              <a:t>strategy and adhere to compliance regulations </a:t>
            </a:r>
          </a:p>
          <a:p>
            <a:pPr marL="0" indent="0" algn="ctr">
              <a:buNone/>
            </a:pPr>
            <a:r>
              <a:rPr lang="en-CA" sz="1400">
                <a:solidFill>
                  <a:sysClr val="windowText" lastClr="000000"/>
                </a:solidFill>
              </a:rPr>
              <a:t>Get compliant ready security solution </a:t>
            </a:r>
            <a:r>
              <a:rPr lang="en-CA" sz="1400">
                <a:solidFill>
                  <a:schemeClr val="accent1"/>
                </a:solidFill>
              </a:rPr>
              <a:t>right from the beginning    </a:t>
            </a:r>
            <a:endParaRPr lang="en-CA" sz="1400">
              <a:solidFill>
                <a:schemeClr val="accent1"/>
              </a:solidFill>
              <a:ea typeface="Calibri"/>
              <a:cs typeface="Calibri"/>
            </a:endParaRPr>
          </a:p>
        </p:txBody>
      </p:sp>
      <p:sp>
        <p:nvSpPr>
          <p:cNvPr id="18" name="TextBox 17">
            <a:extLst>
              <a:ext uri="{FF2B5EF4-FFF2-40B4-BE49-F238E27FC236}">
                <a16:creationId xmlns:a16="http://schemas.microsoft.com/office/drawing/2014/main" id="{4E9720D6-33BB-9E47-BD84-1F56CF92190A}"/>
              </a:ext>
            </a:extLst>
          </p:cNvPr>
          <p:cNvSpPr txBox="1"/>
          <p:nvPr/>
        </p:nvSpPr>
        <p:spPr>
          <a:xfrm>
            <a:off x="1483863" y="1460419"/>
            <a:ext cx="6004205" cy="523220"/>
          </a:xfrm>
          <a:prstGeom prst="rect">
            <a:avLst/>
          </a:prstGeom>
          <a:noFill/>
        </p:spPr>
        <p:txBody>
          <a:bodyPr wrap="square">
            <a:spAutoFit/>
          </a:bodyPr>
          <a:lstStyle/>
          <a:p>
            <a:pPr marL="0" indent="0" algn="ctr">
              <a:buNone/>
            </a:pPr>
            <a:r>
              <a:rPr lang="en-US" sz="1400">
                <a:solidFill>
                  <a:schemeClr val="accent1"/>
                </a:solidFill>
              </a:rPr>
              <a:t>Speed up the integration </a:t>
            </a:r>
            <a:r>
              <a:rPr lang="en-US" sz="1400">
                <a:solidFill>
                  <a:sysClr val="windowText" lastClr="000000"/>
                </a:solidFill>
              </a:rPr>
              <a:t>activities and development for Tier 1s and OEMs </a:t>
            </a:r>
          </a:p>
          <a:p>
            <a:pPr marL="0" indent="0" algn="ctr">
              <a:buNone/>
            </a:pPr>
            <a:r>
              <a:rPr lang="en-US" sz="1400">
                <a:solidFill>
                  <a:sysClr val="windowText" lastClr="000000"/>
                </a:solidFill>
              </a:rPr>
              <a:t>~ 12 - 18 months timeline acceleration  </a:t>
            </a:r>
          </a:p>
        </p:txBody>
      </p:sp>
      <p:sp>
        <p:nvSpPr>
          <p:cNvPr id="2" name="Rectangle: Rounded Corners 1">
            <a:extLst>
              <a:ext uri="{FF2B5EF4-FFF2-40B4-BE49-F238E27FC236}">
                <a16:creationId xmlns:a16="http://schemas.microsoft.com/office/drawing/2014/main" id="{7E4262F4-FA74-3D09-0E54-95F442B5F91E}"/>
              </a:ext>
            </a:extLst>
          </p:cNvPr>
          <p:cNvSpPr/>
          <p:nvPr/>
        </p:nvSpPr>
        <p:spPr>
          <a:xfrm>
            <a:off x="451798" y="1399685"/>
            <a:ext cx="8220079" cy="611203"/>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800">
              <a:cs typeface="Calibri Light"/>
            </a:endParaRPr>
          </a:p>
        </p:txBody>
      </p:sp>
      <p:sp>
        <p:nvSpPr>
          <p:cNvPr id="5" name="Rectangle: Rounded Corners 4">
            <a:extLst>
              <a:ext uri="{FF2B5EF4-FFF2-40B4-BE49-F238E27FC236}">
                <a16:creationId xmlns:a16="http://schemas.microsoft.com/office/drawing/2014/main" id="{52BF1D0A-3D25-14A8-441D-77853170F3E2}"/>
              </a:ext>
            </a:extLst>
          </p:cNvPr>
          <p:cNvSpPr/>
          <p:nvPr/>
        </p:nvSpPr>
        <p:spPr>
          <a:xfrm>
            <a:off x="451798" y="2050590"/>
            <a:ext cx="8220079" cy="611203"/>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800">
              <a:cs typeface="Calibri Light"/>
            </a:endParaRPr>
          </a:p>
        </p:txBody>
      </p:sp>
      <p:sp>
        <p:nvSpPr>
          <p:cNvPr id="6" name="Rectangle: Rounded Corners 5">
            <a:extLst>
              <a:ext uri="{FF2B5EF4-FFF2-40B4-BE49-F238E27FC236}">
                <a16:creationId xmlns:a16="http://schemas.microsoft.com/office/drawing/2014/main" id="{4C42E2C2-80C0-0DCE-052E-718922CE0E9A}"/>
              </a:ext>
            </a:extLst>
          </p:cNvPr>
          <p:cNvSpPr/>
          <p:nvPr/>
        </p:nvSpPr>
        <p:spPr>
          <a:xfrm>
            <a:off x="451798" y="2690249"/>
            <a:ext cx="8220079" cy="611203"/>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800">
              <a:cs typeface="Calibri Light"/>
            </a:endParaRPr>
          </a:p>
        </p:txBody>
      </p:sp>
      <p:sp>
        <p:nvSpPr>
          <p:cNvPr id="7" name="Rectangle: Rounded Corners 6">
            <a:extLst>
              <a:ext uri="{FF2B5EF4-FFF2-40B4-BE49-F238E27FC236}">
                <a16:creationId xmlns:a16="http://schemas.microsoft.com/office/drawing/2014/main" id="{B4E7C4A3-E634-858D-FDC3-F48FC4F2B163}"/>
              </a:ext>
            </a:extLst>
          </p:cNvPr>
          <p:cNvSpPr/>
          <p:nvPr/>
        </p:nvSpPr>
        <p:spPr>
          <a:xfrm>
            <a:off x="461960" y="3333750"/>
            <a:ext cx="8220079" cy="611203"/>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800">
              <a:cs typeface="Calibri Light"/>
            </a:endParaRPr>
          </a:p>
        </p:txBody>
      </p:sp>
      <p:grpSp>
        <p:nvGrpSpPr>
          <p:cNvPr id="3" name="Group 2">
            <a:extLst>
              <a:ext uri="{FF2B5EF4-FFF2-40B4-BE49-F238E27FC236}">
                <a16:creationId xmlns:a16="http://schemas.microsoft.com/office/drawing/2014/main" id="{59855E79-00C9-D877-4E8A-9911BCA519BE}"/>
              </a:ext>
            </a:extLst>
          </p:cNvPr>
          <p:cNvGrpSpPr>
            <a:grpSpLocks noChangeAspect="1"/>
          </p:cNvGrpSpPr>
          <p:nvPr/>
        </p:nvGrpSpPr>
        <p:grpSpPr>
          <a:xfrm>
            <a:off x="504746" y="1475705"/>
            <a:ext cx="457200" cy="457200"/>
            <a:chOff x="307373" y="1347793"/>
            <a:chExt cx="1164387" cy="1150800"/>
          </a:xfrm>
        </p:grpSpPr>
        <p:sp>
          <p:nvSpPr>
            <p:cNvPr id="8" name="Oval 7">
              <a:extLst>
                <a:ext uri="{FF2B5EF4-FFF2-40B4-BE49-F238E27FC236}">
                  <a16:creationId xmlns:a16="http://schemas.microsoft.com/office/drawing/2014/main" id="{102C1761-DC20-3000-11B6-B42853E6B06D}"/>
                </a:ext>
              </a:extLst>
            </p:cNvPr>
            <p:cNvSpPr/>
            <p:nvPr/>
          </p:nvSpPr>
          <p:spPr>
            <a:xfrm>
              <a:off x="307373" y="1347793"/>
              <a:ext cx="1164387" cy="1150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9" name="Picture 8">
              <a:extLst>
                <a:ext uri="{FF2B5EF4-FFF2-40B4-BE49-F238E27FC236}">
                  <a16:creationId xmlns:a16="http://schemas.microsoft.com/office/drawing/2014/main" id="{6F78EE5A-306B-1A1E-8C22-2A3D38878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73" y="1368600"/>
              <a:ext cx="1109187" cy="1109187"/>
            </a:xfrm>
            <a:prstGeom prst="rect">
              <a:avLst/>
            </a:prstGeom>
          </p:spPr>
        </p:pic>
      </p:grpSp>
      <p:grpSp>
        <p:nvGrpSpPr>
          <p:cNvPr id="21" name="Group 20">
            <a:extLst>
              <a:ext uri="{FF2B5EF4-FFF2-40B4-BE49-F238E27FC236}">
                <a16:creationId xmlns:a16="http://schemas.microsoft.com/office/drawing/2014/main" id="{398C6128-1245-BAAD-3AA3-E17949F89903}"/>
              </a:ext>
            </a:extLst>
          </p:cNvPr>
          <p:cNvGrpSpPr>
            <a:grpSpLocks noChangeAspect="1"/>
          </p:cNvGrpSpPr>
          <p:nvPr/>
        </p:nvGrpSpPr>
        <p:grpSpPr>
          <a:xfrm>
            <a:off x="502883" y="2127591"/>
            <a:ext cx="457200" cy="457200"/>
            <a:chOff x="307373" y="1347793"/>
            <a:chExt cx="1164387" cy="1150800"/>
          </a:xfrm>
        </p:grpSpPr>
        <p:sp>
          <p:nvSpPr>
            <p:cNvPr id="22" name="Oval 21">
              <a:extLst>
                <a:ext uri="{FF2B5EF4-FFF2-40B4-BE49-F238E27FC236}">
                  <a16:creationId xmlns:a16="http://schemas.microsoft.com/office/drawing/2014/main" id="{BCE0B456-D53C-FF19-773B-05DC6C34C917}"/>
                </a:ext>
              </a:extLst>
            </p:cNvPr>
            <p:cNvSpPr/>
            <p:nvPr/>
          </p:nvSpPr>
          <p:spPr>
            <a:xfrm>
              <a:off x="307373" y="1347793"/>
              <a:ext cx="1164387" cy="1150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23" name="Picture 22">
              <a:extLst>
                <a:ext uri="{FF2B5EF4-FFF2-40B4-BE49-F238E27FC236}">
                  <a16:creationId xmlns:a16="http://schemas.microsoft.com/office/drawing/2014/main" id="{FC8909D7-B8C3-7B9B-3342-45A09A963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73" y="1368600"/>
              <a:ext cx="1109187" cy="1109187"/>
            </a:xfrm>
            <a:prstGeom prst="rect">
              <a:avLst/>
            </a:prstGeom>
          </p:spPr>
        </p:pic>
      </p:grpSp>
      <p:grpSp>
        <p:nvGrpSpPr>
          <p:cNvPr id="26" name="Group 25">
            <a:extLst>
              <a:ext uri="{FF2B5EF4-FFF2-40B4-BE49-F238E27FC236}">
                <a16:creationId xmlns:a16="http://schemas.microsoft.com/office/drawing/2014/main" id="{8864D9AE-248D-4A81-CAEE-69EDD9C034BE}"/>
              </a:ext>
            </a:extLst>
          </p:cNvPr>
          <p:cNvGrpSpPr>
            <a:grpSpLocks noChangeAspect="1"/>
          </p:cNvGrpSpPr>
          <p:nvPr/>
        </p:nvGrpSpPr>
        <p:grpSpPr>
          <a:xfrm>
            <a:off x="513720" y="2767250"/>
            <a:ext cx="457200" cy="457200"/>
            <a:chOff x="307373" y="1347793"/>
            <a:chExt cx="1164387" cy="1150800"/>
          </a:xfrm>
        </p:grpSpPr>
        <p:sp>
          <p:nvSpPr>
            <p:cNvPr id="27" name="Oval 26">
              <a:extLst>
                <a:ext uri="{FF2B5EF4-FFF2-40B4-BE49-F238E27FC236}">
                  <a16:creationId xmlns:a16="http://schemas.microsoft.com/office/drawing/2014/main" id="{E54E6F87-C3C1-D225-2250-1FBC07AF5C3D}"/>
                </a:ext>
              </a:extLst>
            </p:cNvPr>
            <p:cNvSpPr/>
            <p:nvPr/>
          </p:nvSpPr>
          <p:spPr>
            <a:xfrm>
              <a:off x="307373" y="1347793"/>
              <a:ext cx="1164387" cy="1150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28" name="Picture 27">
              <a:extLst>
                <a:ext uri="{FF2B5EF4-FFF2-40B4-BE49-F238E27FC236}">
                  <a16:creationId xmlns:a16="http://schemas.microsoft.com/office/drawing/2014/main" id="{CB0C07D5-6C8E-B1D6-608D-E449BF16F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73" y="1368600"/>
              <a:ext cx="1109187" cy="1109187"/>
            </a:xfrm>
            <a:prstGeom prst="rect">
              <a:avLst/>
            </a:prstGeom>
          </p:spPr>
        </p:pic>
      </p:grpSp>
      <p:grpSp>
        <p:nvGrpSpPr>
          <p:cNvPr id="29" name="Group 28">
            <a:extLst>
              <a:ext uri="{FF2B5EF4-FFF2-40B4-BE49-F238E27FC236}">
                <a16:creationId xmlns:a16="http://schemas.microsoft.com/office/drawing/2014/main" id="{D19794F5-7336-02FA-5402-B40BFBCA95F0}"/>
              </a:ext>
            </a:extLst>
          </p:cNvPr>
          <p:cNvGrpSpPr>
            <a:grpSpLocks noChangeAspect="1"/>
          </p:cNvGrpSpPr>
          <p:nvPr/>
        </p:nvGrpSpPr>
        <p:grpSpPr>
          <a:xfrm>
            <a:off x="492046" y="3410751"/>
            <a:ext cx="457200" cy="457200"/>
            <a:chOff x="307373" y="1347793"/>
            <a:chExt cx="1164387" cy="1150800"/>
          </a:xfrm>
        </p:grpSpPr>
        <p:sp>
          <p:nvSpPr>
            <p:cNvPr id="30" name="Oval 29">
              <a:extLst>
                <a:ext uri="{FF2B5EF4-FFF2-40B4-BE49-F238E27FC236}">
                  <a16:creationId xmlns:a16="http://schemas.microsoft.com/office/drawing/2014/main" id="{0DEA256D-BC67-A180-B542-D8D219AE7347}"/>
                </a:ext>
              </a:extLst>
            </p:cNvPr>
            <p:cNvSpPr/>
            <p:nvPr/>
          </p:nvSpPr>
          <p:spPr>
            <a:xfrm>
              <a:off x="307373" y="1347793"/>
              <a:ext cx="1164387" cy="1150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31" name="Picture 30">
              <a:extLst>
                <a:ext uri="{FF2B5EF4-FFF2-40B4-BE49-F238E27FC236}">
                  <a16:creationId xmlns:a16="http://schemas.microsoft.com/office/drawing/2014/main" id="{AC496D7F-E5F8-6FAD-B237-F9362AF90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73" y="1368600"/>
              <a:ext cx="1109187" cy="1109187"/>
            </a:xfrm>
            <a:prstGeom prst="rect">
              <a:avLst/>
            </a:prstGeom>
          </p:spPr>
        </p:pic>
      </p:grpSp>
    </p:spTree>
    <p:extLst>
      <p:ext uri="{BB962C8B-B14F-4D97-AF65-F5344CB8AC3E}">
        <p14:creationId xmlns:p14="http://schemas.microsoft.com/office/powerpoint/2010/main" val="231635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5D726-52FD-7504-0A63-D48858ED64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E1AE56-BFB0-7A86-9180-2DE039AD6D31}"/>
              </a:ext>
            </a:extLst>
          </p:cNvPr>
          <p:cNvSpPr>
            <a:spLocks noGrp="1"/>
          </p:cNvSpPr>
          <p:nvPr>
            <p:ph type="title"/>
          </p:nvPr>
        </p:nvSpPr>
        <p:spPr/>
        <p:txBody>
          <a:bodyPr/>
          <a:lstStyle/>
          <a:p>
            <a:r>
              <a:rPr lang="en-US" dirty="0"/>
              <a:t>Call to </a:t>
            </a:r>
            <a:r>
              <a:rPr lang="en-US" dirty="0" err="1"/>
              <a:t>action</a:t>
            </a:r>
            <a:r>
              <a:rPr lang="en-US" sz="2400" dirty="0" err="1"/>
              <a:t>（最後に</a:t>
            </a:r>
            <a:r>
              <a:rPr lang="en-US" sz="2400" dirty="0"/>
              <a:t>）</a:t>
            </a:r>
            <a:endParaRPr lang="en-US" sz="1800" dirty="0"/>
          </a:p>
        </p:txBody>
      </p:sp>
      <p:sp>
        <p:nvSpPr>
          <p:cNvPr id="10" name="Rectangle: Rounded Corners 9">
            <a:extLst>
              <a:ext uri="{FF2B5EF4-FFF2-40B4-BE49-F238E27FC236}">
                <a16:creationId xmlns:a16="http://schemas.microsoft.com/office/drawing/2014/main" id="{6BAACF99-95DE-DDCE-AC9B-13D37DBC5FEA}"/>
              </a:ext>
            </a:extLst>
          </p:cNvPr>
          <p:cNvSpPr/>
          <p:nvPr/>
        </p:nvSpPr>
        <p:spPr>
          <a:xfrm>
            <a:off x="538443" y="1006763"/>
            <a:ext cx="8198086" cy="3799744"/>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91440" tIns="45720" rIns="91440" bIns="45720" rtlCol="0" anchor="ctr"/>
          <a:lstStyle/>
          <a:p>
            <a:pPr algn="ctr"/>
            <a:r>
              <a:rPr lang="en-US" sz="1800">
                <a:cs typeface="Calibri Light"/>
              </a:rPr>
              <a:t>The growing complexity of hardware and software in modern vehicles, the rapidly expanding cyber threat landscape, and the increasing sophistication of adversaries targeting highly connected software-defined vehicles make</a:t>
            </a:r>
            <a:endParaRPr lang="en-US">
              <a:ea typeface="Calibri" panose="020F0502020204030204"/>
              <a:cs typeface="Calibri" panose="020F0502020204030204"/>
            </a:endParaRPr>
          </a:p>
          <a:p>
            <a:pPr algn="ctr"/>
            <a:endParaRPr lang="en-US" sz="1800">
              <a:ea typeface="Calibri" panose="020F0502020204030204"/>
              <a:cs typeface="Calibri Light"/>
            </a:endParaRPr>
          </a:p>
          <a:p>
            <a:pPr marL="285750" indent="-285750" algn="ctr">
              <a:buFont typeface="Calibri"/>
              <a:buChar char="-"/>
            </a:pPr>
            <a:r>
              <a:rPr lang="en-US" sz="1800">
                <a:cs typeface="Calibri Light"/>
              </a:rPr>
              <a:t>strategic </a:t>
            </a:r>
            <a:r>
              <a:rPr lang="en-US" sz="1800" i="1" u="sng">
                <a:cs typeface="Calibri Light"/>
              </a:rPr>
              <a:t>collaborations</a:t>
            </a:r>
            <a:r>
              <a:rPr lang="en-US" sz="1800">
                <a:cs typeface="Calibri Light"/>
              </a:rPr>
              <a:t> for integrated security solutions and</a:t>
            </a:r>
            <a:endParaRPr lang="en-US">
              <a:ea typeface="Calibri" panose="020F0502020204030204"/>
              <a:cs typeface="Calibri"/>
            </a:endParaRPr>
          </a:p>
          <a:p>
            <a:pPr marL="285750" indent="-285750" algn="ctr">
              <a:buFont typeface="Calibri"/>
              <a:buChar char="-"/>
            </a:pPr>
            <a:r>
              <a:rPr lang="en-US" sz="1800">
                <a:cs typeface="Calibri Light"/>
              </a:rPr>
              <a:t> </a:t>
            </a:r>
            <a:r>
              <a:rPr lang="en-US" sz="1800" i="1" u="sng">
                <a:cs typeface="Calibri Light"/>
              </a:rPr>
              <a:t>API standardization</a:t>
            </a:r>
            <a:r>
              <a:rPr lang="en-US" sz="1800">
                <a:cs typeface="Calibri Light"/>
              </a:rPr>
              <a:t> for hardware-software interoperability</a:t>
            </a:r>
            <a:endParaRPr lang="en-US">
              <a:ea typeface="Calibri" panose="020F0502020204030204"/>
              <a:cs typeface="Calibri"/>
            </a:endParaRPr>
          </a:p>
          <a:p>
            <a:pPr marL="285750" indent="-285750" algn="ctr">
              <a:buFont typeface="Calibri"/>
              <a:buChar char="-"/>
            </a:pPr>
            <a:endParaRPr lang="en-US" sz="1800">
              <a:ea typeface="Calibri" panose="020F0502020204030204"/>
              <a:cs typeface="Calibri Light"/>
            </a:endParaRPr>
          </a:p>
          <a:p>
            <a:pPr algn="ctr"/>
            <a:r>
              <a:rPr lang="en-US" sz="1800">
                <a:cs typeface="Calibri Light"/>
              </a:rPr>
              <a:t>mission-critical. </a:t>
            </a:r>
            <a:endParaRPr lang="en-US" sz="1800">
              <a:ea typeface="Calibri" panose="020F0502020204030204"/>
              <a:cs typeface="Calibri"/>
            </a:endParaRPr>
          </a:p>
          <a:p>
            <a:pPr algn="ctr"/>
            <a:endParaRPr lang="en-US" sz="1800">
              <a:ea typeface="Calibri" panose="020F0502020204030204"/>
              <a:cs typeface="Calibri Light"/>
            </a:endParaRPr>
          </a:p>
          <a:p>
            <a:pPr algn="ctr"/>
            <a:r>
              <a:rPr lang="en-US" sz="1800">
                <a:cs typeface="Calibri Light"/>
              </a:rPr>
              <a:t>Hence a call to the automotive industry </a:t>
            </a:r>
            <a:r>
              <a:rPr lang="en-US" sz="1800">
                <a:cs typeface="Calibri"/>
              </a:rPr>
              <a:t>to collaborate on </a:t>
            </a:r>
            <a:r>
              <a:rPr lang="en-US" sz="1800" i="1" u="sng">
                <a:cs typeface="Calibri"/>
              </a:rPr>
              <a:t>identifying and prioritizing</a:t>
            </a:r>
            <a:r>
              <a:rPr lang="en-US" sz="1800">
                <a:cs typeface="Calibri"/>
              </a:rPr>
              <a:t> key HSM hardware and software </a:t>
            </a:r>
            <a:r>
              <a:rPr lang="en-US" sz="1800" i="1" u="sng">
                <a:cs typeface="Calibri"/>
              </a:rPr>
              <a:t>APIs for standardization</a:t>
            </a:r>
            <a:r>
              <a:rPr lang="en-US" sz="1800">
                <a:cs typeface="Calibri"/>
              </a:rPr>
              <a:t> to enhance interoperability and ecosystem compatibility, </a:t>
            </a:r>
          </a:p>
          <a:p>
            <a:pPr algn="ctr"/>
            <a:r>
              <a:rPr lang="en-US" sz="1800">
                <a:cs typeface="Calibri"/>
              </a:rPr>
              <a:t>ultimately boosting Time to Market (TTM) and Time to Revenue (TTR) efficiency.</a:t>
            </a:r>
            <a:endParaRPr lang="en-US" sz="1800">
              <a:solidFill>
                <a:srgbClr val="164199"/>
              </a:solidFill>
              <a:ea typeface="Calibri"/>
              <a:cs typeface="Calibri"/>
            </a:endParaRPr>
          </a:p>
        </p:txBody>
      </p:sp>
    </p:spTree>
    <p:extLst>
      <p:ext uri="{BB962C8B-B14F-4D97-AF65-F5344CB8AC3E}">
        <p14:creationId xmlns:p14="http://schemas.microsoft.com/office/powerpoint/2010/main" val="41264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4DEABB-3DAF-BC0F-D6ED-8C0F395A866D}"/>
              </a:ext>
            </a:extLst>
          </p:cNvPr>
          <p:cNvSpPr>
            <a:spLocks noGrp="1"/>
          </p:cNvSpPr>
          <p:nvPr>
            <p:ph sz="quarter" idx="10"/>
          </p:nvPr>
        </p:nvSpPr>
        <p:spPr>
          <a:xfrm>
            <a:off x="1018423" y="1003353"/>
            <a:ext cx="7913543" cy="3962400"/>
          </a:xfrm>
        </p:spPr>
        <p:txBody>
          <a:bodyPr/>
          <a:lstStyle/>
          <a:p>
            <a:r>
              <a:rPr lang="en-US" sz="1800" b="1" dirty="0"/>
              <a:t>Automotive Trend</a:t>
            </a:r>
            <a:r>
              <a:rPr lang="en-US" b="1" dirty="0"/>
              <a:t> </a:t>
            </a:r>
            <a:r>
              <a:rPr lang="en-US" dirty="0"/>
              <a:t>（</a:t>
            </a:r>
            <a:r>
              <a:rPr lang="en-US" dirty="0" err="1"/>
              <a:t>オートモーティブ動向のおさらい</a:t>
            </a:r>
            <a:r>
              <a:rPr lang="en-US" dirty="0"/>
              <a:t>）</a:t>
            </a:r>
            <a:endParaRPr lang="en-US" sz="1800" dirty="0"/>
          </a:p>
          <a:p>
            <a:pPr lvl="1"/>
            <a:endParaRPr lang="en-US" b="1" dirty="0"/>
          </a:p>
          <a:p>
            <a:r>
              <a:rPr lang="en-US" b="1" dirty="0"/>
              <a:t>Realizing Software-Defined Vehicle</a:t>
            </a:r>
            <a:r>
              <a:rPr lang="ja-JP" altLang="en-US"/>
              <a:t>（見えてきた課題）</a:t>
            </a:r>
            <a:endParaRPr lang="en-US" dirty="0"/>
          </a:p>
          <a:p>
            <a:pPr lvl="1"/>
            <a:r>
              <a:rPr lang="en-US" b="1" dirty="0"/>
              <a:t>Opportunities and Challenges</a:t>
            </a:r>
          </a:p>
          <a:p>
            <a:pPr lvl="2"/>
            <a:endParaRPr lang="en-US" b="1" dirty="0"/>
          </a:p>
          <a:p>
            <a:r>
              <a:rPr lang="en-US" sz="1800" b="1" dirty="0"/>
              <a:t>ETAS/Rambus Bundled Automotive Security Solution</a:t>
            </a:r>
          </a:p>
          <a:p>
            <a:pPr lvl="1"/>
            <a:r>
              <a:rPr lang="en-US" dirty="0" err="1"/>
              <a:t>イータス＆ラムバスからのバンドル・ソリューション</a:t>
            </a:r>
            <a:endParaRPr lang="en-US" dirty="0"/>
          </a:p>
          <a:p>
            <a:pPr lvl="1"/>
            <a:endParaRPr lang="en-US" b="1" dirty="0"/>
          </a:p>
          <a:p>
            <a:r>
              <a:rPr lang="en-CA" sz="1800" b="1" dirty="0" err="1"/>
              <a:t>iHSM</a:t>
            </a:r>
            <a:r>
              <a:rPr lang="en-CA" sz="1800" b="1" dirty="0"/>
              <a:t> benefits</a:t>
            </a:r>
            <a:r>
              <a:rPr lang="de-DE" sz="1800" b="1" dirty="0"/>
              <a:t> &amp; </a:t>
            </a:r>
            <a:r>
              <a:rPr lang="de-DE" sz="1800" b="1" dirty="0" err="1"/>
              <a:t>Value-Add</a:t>
            </a:r>
            <a:r>
              <a:rPr lang="de-DE" sz="1800" dirty="0" err="1"/>
              <a:t>（その利点と価値</a:t>
            </a:r>
            <a:r>
              <a:rPr lang="de-DE" sz="1800" dirty="0"/>
              <a:t>）</a:t>
            </a:r>
          </a:p>
          <a:p>
            <a:pPr lvl="1"/>
            <a:endParaRPr lang="de-DE" b="1" dirty="0"/>
          </a:p>
          <a:p>
            <a:r>
              <a:rPr lang="en-US" sz="1800" b="1" dirty="0"/>
              <a:t>Summary and call to action</a:t>
            </a:r>
            <a:r>
              <a:rPr lang="ja-JP" altLang="en-US" sz="1800" b="1"/>
              <a:t>（</a:t>
            </a:r>
            <a:r>
              <a:rPr lang="ja-JP" altLang="en-US" sz="1800"/>
              <a:t>まとめ）</a:t>
            </a:r>
            <a:endParaRPr lang="de-DE" sz="1800" dirty="0"/>
          </a:p>
        </p:txBody>
      </p:sp>
      <p:sp>
        <p:nvSpPr>
          <p:cNvPr id="3" name="Title 2">
            <a:extLst>
              <a:ext uri="{FF2B5EF4-FFF2-40B4-BE49-F238E27FC236}">
                <a16:creationId xmlns:a16="http://schemas.microsoft.com/office/drawing/2014/main" id="{12BBFD22-6470-D86C-5813-8A54F1FD0EF1}"/>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124694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93C25E-8DB6-9447-9C99-C14EA86B70C8}"/>
              </a:ext>
            </a:extLst>
          </p:cNvPr>
          <p:cNvSpPr>
            <a:spLocks noGrp="1"/>
          </p:cNvSpPr>
          <p:nvPr>
            <p:ph type="body" sz="quarter" idx="10"/>
          </p:nvPr>
        </p:nvSpPr>
        <p:spPr>
          <a:xfrm>
            <a:off x="200026" y="1936359"/>
            <a:ext cx="7669356" cy="2081459"/>
          </a:xfrm>
        </p:spPr>
        <p:txBody>
          <a:bodyPr>
            <a:normAutofit/>
          </a:bodyPr>
          <a:lstStyle/>
          <a:p>
            <a:pPr algn="l"/>
            <a:r>
              <a:rPr lang="en-US" dirty="0"/>
              <a:t>Thank you</a:t>
            </a:r>
          </a:p>
          <a:p>
            <a:pPr algn="l"/>
            <a:r>
              <a:rPr lang="en-US" sz="2800" dirty="0" err="1"/>
              <a:t>ご清聴ありがとうございました</a:t>
            </a:r>
            <a:endParaRPr lang="en-US" sz="2800" dirty="0"/>
          </a:p>
        </p:txBody>
      </p:sp>
    </p:spTree>
    <p:extLst>
      <p:ext uri="{BB962C8B-B14F-4D97-AF65-F5344CB8AC3E}">
        <p14:creationId xmlns:p14="http://schemas.microsoft.com/office/powerpoint/2010/main" val="92300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AFA0B-CC33-1903-EFBE-3A1DD5E9682B}"/>
              </a:ext>
            </a:extLst>
          </p:cNvPr>
          <p:cNvSpPr>
            <a:spLocks noGrp="1"/>
          </p:cNvSpPr>
          <p:nvPr>
            <p:ph type="body" sz="quarter" idx="10"/>
          </p:nvPr>
        </p:nvSpPr>
        <p:spPr/>
        <p:txBody>
          <a:bodyPr/>
          <a:lstStyle/>
          <a:p>
            <a:r>
              <a:rPr lang="en-US"/>
              <a:t>Automotive trend</a:t>
            </a:r>
          </a:p>
        </p:txBody>
      </p:sp>
      <p:sp>
        <p:nvSpPr>
          <p:cNvPr id="6" name="Text Placeholder 5">
            <a:extLst>
              <a:ext uri="{FF2B5EF4-FFF2-40B4-BE49-F238E27FC236}">
                <a16:creationId xmlns:a16="http://schemas.microsoft.com/office/drawing/2014/main" id="{DDCDD335-B87B-0026-625F-83254769DB39}"/>
              </a:ext>
            </a:extLst>
          </p:cNvPr>
          <p:cNvSpPr>
            <a:spLocks noGrp="1"/>
          </p:cNvSpPr>
          <p:nvPr>
            <p:ph type="body" sz="quarter" idx="11"/>
          </p:nvPr>
        </p:nvSpPr>
        <p:spPr/>
        <p:txBody>
          <a:bodyPr/>
          <a:lstStyle/>
          <a:p>
            <a:r>
              <a:rPr lang="en-US" sz="2400"/>
              <a:t>A paradigm shift</a:t>
            </a:r>
          </a:p>
        </p:txBody>
      </p:sp>
    </p:spTree>
    <p:extLst>
      <p:ext uri="{BB962C8B-B14F-4D97-AF65-F5344CB8AC3E}">
        <p14:creationId xmlns:p14="http://schemas.microsoft.com/office/powerpoint/2010/main" val="116901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B2E62-F798-1223-6B8A-644FE23C1464}"/>
              </a:ext>
            </a:extLst>
          </p:cNvPr>
          <p:cNvSpPr>
            <a:spLocks noGrp="1"/>
          </p:cNvSpPr>
          <p:nvPr>
            <p:ph type="title"/>
          </p:nvPr>
        </p:nvSpPr>
        <p:spPr/>
        <p:txBody>
          <a:bodyPr/>
          <a:lstStyle/>
          <a:p>
            <a:r>
              <a:rPr lang="en-US" dirty="0"/>
              <a:t>Automotive </a:t>
            </a:r>
            <a:r>
              <a:rPr lang="en-US" dirty="0" err="1"/>
              <a:t>Transformation</a:t>
            </a:r>
            <a:r>
              <a:rPr lang="en-US" sz="2400" dirty="0" err="1"/>
              <a:t>（</a:t>
            </a:r>
            <a:r>
              <a:rPr lang="en-US" sz="2000" dirty="0" err="1"/>
              <a:t>OTA</a:t>
            </a:r>
            <a:r>
              <a:rPr lang="ja-JP" altLang="en-US" sz="2000"/>
              <a:t>による持続的な価値の提供）</a:t>
            </a:r>
            <a:br>
              <a:rPr lang="en-US" dirty="0"/>
            </a:br>
            <a:r>
              <a:rPr lang="en-CA" sz="1800" dirty="0"/>
              <a:t>Customer experience </a:t>
            </a:r>
            <a:endParaRPr lang="en-US" dirty="0"/>
          </a:p>
        </p:txBody>
      </p:sp>
      <p:sp>
        <p:nvSpPr>
          <p:cNvPr id="5" name="Rectangle: Rounded Corners 4">
            <a:extLst>
              <a:ext uri="{FF2B5EF4-FFF2-40B4-BE49-F238E27FC236}">
                <a16:creationId xmlns:a16="http://schemas.microsoft.com/office/drawing/2014/main" id="{3151E2D6-F31B-7623-4758-4A2D0E7F2607}"/>
              </a:ext>
            </a:extLst>
          </p:cNvPr>
          <p:cNvSpPr/>
          <p:nvPr/>
        </p:nvSpPr>
        <p:spPr>
          <a:xfrm>
            <a:off x="466699" y="1163437"/>
            <a:ext cx="8128614" cy="618588"/>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920">
                <a:cs typeface="Calibri Light"/>
              </a:rPr>
              <a:t>A transformation from an isolated mechanical car to a highly inter-connected software-driven car for ultimate customer driving experience</a:t>
            </a:r>
          </a:p>
        </p:txBody>
      </p:sp>
      <p:sp>
        <p:nvSpPr>
          <p:cNvPr id="6" name="Rectangle: Rounded Corners 5">
            <a:extLst>
              <a:ext uri="{FF2B5EF4-FFF2-40B4-BE49-F238E27FC236}">
                <a16:creationId xmlns:a16="http://schemas.microsoft.com/office/drawing/2014/main" id="{957686EE-53BC-5318-0A59-66DEFC4CFA71}"/>
              </a:ext>
            </a:extLst>
          </p:cNvPr>
          <p:cNvSpPr/>
          <p:nvPr/>
        </p:nvSpPr>
        <p:spPr>
          <a:xfrm>
            <a:off x="3314806" y="1956739"/>
            <a:ext cx="2413409" cy="1924261"/>
          </a:xfrm>
          <a:prstGeom prst="roundRect">
            <a:avLst/>
          </a:prstGeom>
          <a:solidFill>
            <a:schemeClr val="accent1"/>
          </a:solidFill>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7" name="TextBox 6">
            <a:extLst>
              <a:ext uri="{FF2B5EF4-FFF2-40B4-BE49-F238E27FC236}">
                <a16:creationId xmlns:a16="http://schemas.microsoft.com/office/drawing/2014/main" id="{C0A79733-9D99-24F7-2EFB-1DDF5C9312DA}"/>
              </a:ext>
            </a:extLst>
          </p:cNvPr>
          <p:cNvSpPr txBox="1"/>
          <p:nvPr/>
        </p:nvSpPr>
        <p:spPr>
          <a:xfrm>
            <a:off x="3305311" y="2001050"/>
            <a:ext cx="2413409" cy="316682"/>
          </a:xfrm>
          <a:prstGeom prst="rect">
            <a:avLst/>
          </a:prstGeom>
        </p:spPr>
        <p:txBody>
          <a:bodyPr vert="horz" wrap="square" lIns="109696" tIns="54848" rIns="109696" bIns="54848" rtlCol="0">
            <a:spAutoFit/>
          </a:bodyPr>
          <a:lstStyle/>
          <a:p>
            <a:pPr algn="ctr"/>
            <a:r>
              <a:rPr lang="en-US" sz="1600" b="1">
                <a:solidFill>
                  <a:schemeClr val="bg1"/>
                </a:solidFill>
              </a:rPr>
              <a:t>Automated Driving</a:t>
            </a:r>
          </a:p>
        </p:txBody>
      </p:sp>
      <p:pic>
        <p:nvPicPr>
          <p:cNvPr id="8" name="Picture 4">
            <a:extLst>
              <a:ext uri="{FF2B5EF4-FFF2-40B4-BE49-F238E27FC236}">
                <a16:creationId xmlns:a16="http://schemas.microsoft.com/office/drawing/2014/main" id="{CF10C202-2A5D-75F4-EDA2-98B8E7A1A505}"/>
              </a:ext>
            </a:extLst>
          </p:cNvPr>
          <p:cNvPicPr>
            <a:picLocks noChangeAspect="1" noChangeArrowheads="1"/>
          </p:cNvPicPr>
          <p:nvPr/>
        </p:nvPicPr>
        <p:blipFill>
          <a:blip r:embed="rId3">
            <a:duotone>
              <a:schemeClr val="accent1">
                <a:shade val="45000"/>
                <a:satMod val="135000"/>
              </a:schemeClr>
              <a:prstClr val="white"/>
            </a:duotone>
          </a:blip>
          <a:srcRect/>
          <a:stretch/>
        </p:blipFill>
        <p:spPr bwMode="auto">
          <a:xfrm>
            <a:off x="3478867" y="2404845"/>
            <a:ext cx="2085283" cy="1370031"/>
          </a:xfrm>
          <a:prstGeom prst="roundRect">
            <a:avLst/>
          </a:prstGeom>
          <a:gradFill>
            <a:gsLst>
              <a:gs pos="100000">
                <a:schemeClr val="bg2"/>
              </a:gs>
              <a:gs pos="0">
                <a:schemeClr val="tx2"/>
              </a:gs>
            </a:gsLst>
            <a:lin ang="0" scaled="0"/>
          </a:gradFill>
        </p:spPr>
      </p:pic>
      <p:sp>
        <p:nvSpPr>
          <p:cNvPr id="9" name="Rectangle: Rounded Corners 8">
            <a:extLst>
              <a:ext uri="{FF2B5EF4-FFF2-40B4-BE49-F238E27FC236}">
                <a16:creationId xmlns:a16="http://schemas.microsoft.com/office/drawing/2014/main" id="{58567E91-535E-FFB6-A0F3-862D2B87795C}"/>
              </a:ext>
            </a:extLst>
          </p:cNvPr>
          <p:cNvSpPr/>
          <p:nvPr/>
        </p:nvSpPr>
        <p:spPr>
          <a:xfrm>
            <a:off x="6172409" y="1956739"/>
            <a:ext cx="2413409" cy="1924262"/>
          </a:xfrm>
          <a:prstGeom prst="roundRect">
            <a:avLst/>
          </a:prstGeom>
          <a:solidFill>
            <a:schemeClr val="accent1"/>
          </a:solidFill>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10" name="TextBox 9">
            <a:extLst>
              <a:ext uri="{FF2B5EF4-FFF2-40B4-BE49-F238E27FC236}">
                <a16:creationId xmlns:a16="http://schemas.microsoft.com/office/drawing/2014/main" id="{DE421C28-F502-B2A5-F2AC-07BF209CF1A3}"/>
              </a:ext>
            </a:extLst>
          </p:cNvPr>
          <p:cNvSpPr txBox="1"/>
          <p:nvPr/>
        </p:nvSpPr>
        <p:spPr>
          <a:xfrm>
            <a:off x="6181904" y="1961418"/>
            <a:ext cx="2413409" cy="316682"/>
          </a:xfrm>
          <a:prstGeom prst="rect">
            <a:avLst/>
          </a:prstGeom>
        </p:spPr>
        <p:txBody>
          <a:bodyPr vert="horz" wrap="square" lIns="109696" tIns="54848" rIns="109696" bIns="54848" rtlCol="0">
            <a:spAutoFit/>
          </a:bodyPr>
          <a:lstStyle/>
          <a:p>
            <a:pPr algn="ctr"/>
            <a:r>
              <a:rPr lang="en-US" sz="1600" b="1">
                <a:solidFill>
                  <a:schemeClr val="bg1"/>
                </a:solidFill>
              </a:rPr>
              <a:t>Digital user experience</a:t>
            </a:r>
          </a:p>
        </p:txBody>
      </p:sp>
      <p:pic>
        <p:nvPicPr>
          <p:cNvPr id="11" name="Picture 8">
            <a:extLst>
              <a:ext uri="{FF2B5EF4-FFF2-40B4-BE49-F238E27FC236}">
                <a16:creationId xmlns:a16="http://schemas.microsoft.com/office/drawing/2014/main" id="{8DABA80A-21C2-8D83-654D-9C128B04465F}"/>
              </a:ext>
            </a:extLst>
          </p:cNvPr>
          <p:cNvPicPr>
            <a:picLocks noChangeAspect="1" noChangeArrowheads="1"/>
          </p:cNvPicPr>
          <p:nvPr/>
        </p:nvPicPr>
        <p:blipFill>
          <a:blip r:embed="rId4">
            <a:duotone>
              <a:schemeClr val="accent1">
                <a:shade val="45000"/>
                <a:satMod val="135000"/>
              </a:schemeClr>
              <a:prstClr val="white"/>
            </a:duotone>
          </a:blip>
          <a:srcRect/>
          <a:stretch/>
        </p:blipFill>
        <p:spPr bwMode="auto">
          <a:xfrm>
            <a:off x="6356139" y="2398647"/>
            <a:ext cx="2035396" cy="1418711"/>
          </a:xfrm>
          <a:prstGeom prst="roundRect">
            <a:avLst/>
          </a:prstGeom>
          <a:gradFill>
            <a:gsLst>
              <a:gs pos="100000">
                <a:schemeClr val="bg2"/>
              </a:gs>
              <a:gs pos="0">
                <a:schemeClr val="tx2"/>
              </a:gs>
            </a:gsLst>
            <a:lin ang="0" scaled="0"/>
          </a:gradFill>
        </p:spPr>
      </p:pic>
      <p:sp>
        <p:nvSpPr>
          <p:cNvPr id="13" name="Rectangle: Rounded Corners 12">
            <a:extLst>
              <a:ext uri="{FF2B5EF4-FFF2-40B4-BE49-F238E27FC236}">
                <a16:creationId xmlns:a16="http://schemas.microsoft.com/office/drawing/2014/main" id="{B498B603-82EF-D862-C622-BDEF8A602AF7}"/>
              </a:ext>
            </a:extLst>
          </p:cNvPr>
          <p:cNvSpPr/>
          <p:nvPr/>
        </p:nvSpPr>
        <p:spPr>
          <a:xfrm>
            <a:off x="457200" y="1961418"/>
            <a:ext cx="2413408" cy="1936772"/>
          </a:xfrm>
          <a:prstGeom prst="roundRect">
            <a:avLst/>
          </a:prstGeom>
          <a:solidFill>
            <a:schemeClr val="accent1"/>
          </a:solidFill>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14" name="TextBox 13">
            <a:extLst>
              <a:ext uri="{FF2B5EF4-FFF2-40B4-BE49-F238E27FC236}">
                <a16:creationId xmlns:a16="http://schemas.microsoft.com/office/drawing/2014/main" id="{9BA829F7-AB20-AC73-47EC-39D9F9225330}"/>
              </a:ext>
            </a:extLst>
          </p:cNvPr>
          <p:cNvSpPr txBox="1"/>
          <p:nvPr/>
        </p:nvSpPr>
        <p:spPr>
          <a:xfrm>
            <a:off x="457200" y="2000489"/>
            <a:ext cx="2413408" cy="316682"/>
          </a:xfrm>
          <a:prstGeom prst="rect">
            <a:avLst/>
          </a:prstGeom>
        </p:spPr>
        <p:txBody>
          <a:bodyPr vert="horz" wrap="square" lIns="109696" tIns="54848" rIns="109696" bIns="54848" rtlCol="0">
            <a:spAutoFit/>
          </a:bodyPr>
          <a:lstStyle/>
          <a:p>
            <a:pPr algn="ctr"/>
            <a:r>
              <a:rPr lang="en-US" sz="1600" b="1" dirty="0">
                <a:solidFill>
                  <a:schemeClr val="bg1"/>
                </a:solidFill>
              </a:rPr>
              <a:t>Electrification</a:t>
            </a:r>
          </a:p>
        </p:txBody>
      </p:sp>
      <p:pic>
        <p:nvPicPr>
          <p:cNvPr id="15" name="Picture 2">
            <a:extLst>
              <a:ext uri="{FF2B5EF4-FFF2-40B4-BE49-F238E27FC236}">
                <a16:creationId xmlns:a16="http://schemas.microsoft.com/office/drawing/2014/main" id="{F59E0AA3-022E-82F2-37DC-027388C88063}"/>
              </a:ext>
            </a:extLst>
          </p:cNvPr>
          <p:cNvPicPr>
            <a:picLocks noChangeAspect="1" noChangeArrowheads="1"/>
          </p:cNvPicPr>
          <p:nvPr/>
        </p:nvPicPr>
        <p:blipFill>
          <a:blip r:embed="rId5">
            <a:duotone>
              <a:schemeClr val="accent1">
                <a:shade val="45000"/>
                <a:satMod val="135000"/>
              </a:schemeClr>
              <a:prstClr val="white"/>
            </a:duotone>
          </a:blip>
          <a:srcRect/>
          <a:stretch/>
        </p:blipFill>
        <p:spPr bwMode="auto">
          <a:xfrm>
            <a:off x="601839" y="2398648"/>
            <a:ext cx="2124129" cy="1418711"/>
          </a:xfrm>
          <a:prstGeom prst="roundRect">
            <a:avLst/>
          </a:prstGeom>
          <a:noFill/>
        </p:spPr>
      </p:pic>
      <p:sp>
        <p:nvSpPr>
          <p:cNvPr id="16" name="TextBox 15">
            <a:extLst>
              <a:ext uri="{FF2B5EF4-FFF2-40B4-BE49-F238E27FC236}">
                <a16:creationId xmlns:a16="http://schemas.microsoft.com/office/drawing/2014/main" id="{8BE4F662-9979-C15B-A7B2-D6CE6018FCC9}"/>
              </a:ext>
            </a:extLst>
          </p:cNvPr>
          <p:cNvSpPr txBox="1"/>
          <p:nvPr/>
        </p:nvSpPr>
        <p:spPr>
          <a:xfrm>
            <a:off x="403742" y="4061144"/>
            <a:ext cx="2413408" cy="360367"/>
          </a:xfrm>
          <a:prstGeom prst="rect">
            <a:avLst/>
          </a:prstGeom>
        </p:spPr>
        <p:txBody>
          <a:bodyPr vert="horz" wrap="square" lIns="109696" tIns="54848" rIns="109696" bIns="54848" rtlCol="0">
            <a:spAutoFit/>
          </a:bodyPr>
          <a:lstStyle/>
          <a:p>
            <a:pPr algn="ctr"/>
            <a:r>
              <a:rPr lang="en-US" sz="1920" b="1">
                <a:solidFill>
                  <a:schemeClr val="bg1"/>
                </a:solidFill>
                <a:latin typeface="+mj-lt"/>
              </a:rPr>
              <a:t>Electrification</a:t>
            </a:r>
          </a:p>
        </p:txBody>
      </p:sp>
      <p:sp>
        <p:nvSpPr>
          <p:cNvPr id="17" name="Rectangle: Rounded Corners 16">
            <a:extLst>
              <a:ext uri="{FF2B5EF4-FFF2-40B4-BE49-F238E27FC236}">
                <a16:creationId xmlns:a16="http://schemas.microsoft.com/office/drawing/2014/main" id="{9CF4F5D5-D816-3C8F-03C7-89DE394F533A}"/>
              </a:ext>
            </a:extLst>
          </p:cNvPr>
          <p:cNvSpPr/>
          <p:nvPr/>
        </p:nvSpPr>
        <p:spPr>
          <a:xfrm>
            <a:off x="403741" y="4078332"/>
            <a:ext cx="1721765" cy="633142"/>
          </a:xfrm>
          <a:prstGeom prst="roundRect">
            <a:avLst/>
          </a:prstGeom>
          <a:solidFill>
            <a:schemeClr val="bg1"/>
          </a:solidFill>
          <a:ln w="19050">
            <a:solidFill>
              <a:schemeClr val="accent1"/>
            </a:solidFill>
          </a:ln>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18" name="TextBox 17">
            <a:extLst>
              <a:ext uri="{FF2B5EF4-FFF2-40B4-BE49-F238E27FC236}">
                <a16:creationId xmlns:a16="http://schemas.microsoft.com/office/drawing/2014/main" id="{7409CEF0-9B01-1EFA-3192-0B61ADC92823}"/>
              </a:ext>
            </a:extLst>
          </p:cNvPr>
          <p:cNvSpPr txBox="1"/>
          <p:nvPr/>
        </p:nvSpPr>
        <p:spPr>
          <a:xfrm>
            <a:off x="418497" y="4093298"/>
            <a:ext cx="1721765" cy="603210"/>
          </a:xfrm>
          <a:prstGeom prst="rect">
            <a:avLst/>
          </a:prstGeom>
        </p:spPr>
        <p:txBody>
          <a:bodyPr vert="horz" wrap="square" lIns="109696" tIns="54848" rIns="109696" bIns="54848" rtlCol="0">
            <a:spAutoFit/>
          </a:bodyPr>
          <a:lstStyle/>
          <a:p>
            <a:pPr algn="ctr"/>
            <a:r>
              <a:rPr lang="en-US" sz="1600">
                <a:solidFill>
                  <a:schemeClr val="accent1"/>
                </a:solidFill>
              </a:rPr>
              <a:t>Long-term vehicle value</a:t>
            </a:r>
          </a:p>
        </p:txBody>
      </p:sp>
      <p:sp>
        <p:nvSpPr>
          <p:cNvPr id="19" name="Rectangle: Rounded Corners 18">
            <a:extLst>
              <a:ext uri="{FF2B5EF4-FFF2-40B4-BE49-F238E27FC236}">
                <a16:creationId xmlns:a16="http://schemas.microsoft.com/office/drawing/2014/main" id="{DC4CA11F-2B20-0EFE-69C2-83EB3A96FEDC}"/>
              </a:ext>
            </a:extLst>
          </p:cNvPr>
          <p:cNvSpPr/>
          <p:nvPr/>
        </p:nvSpPr>
        <p:spPr>
          <a:xfrm>
            <a:off x="2558565" y="4078332"/>
            <a:ext cx="1721764" cy="625898"/>
          </a:xfrm>
          <a:prstGeom prst="roundRect">
            <a:avLst/>
          </a:prstGeom>
          <a:solidFill>
            <a:schemeClr val="bg1"/>
          </a:solidFill>
          <a:ln w="19050">
            <a:solidFill>
              <a:schemeClr val="accent1"/>
            </a:solidFill>
          </a:ln>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20" name="TextBox 19">
            <a:extLst>
              <a:ext uri="{FF2B5EF4-FFF2-40B4-BE49-F238E27FC236}">
                <a16:creationId xmlns:a16="http://schemas.microsoft.com/office/drawing/2014/main" id="{09DE23E4-C258-3696-187B-1632CB1EA6E5}"/>
              </a:ext>
            </a:extLst>
          </p:cNvPr>
          <p:cNvSpPr txBox="1"/>
          <p:nvPr/>
        </p:nvSpPr>
        <p:spPr>
          <a:xfrm>
            <a:off x="2548321" y="4201442"/>
            <a:ext cx="1721765" cy="356989"/>
          </a:xfrm>
          <a:prstGeom prst="rect">
            <a:avLst/>
          </a:prstGeom>
        </p:spPr>
        <p:txBody>
          <a:bodyPr vert="horz" wrap="square" lIns="109696" tIns="54848" rIns="109696" bIns="54848" rtlCol="0">
            <a:spAutoFit/>
          </a:bodyPr>
          <a:lstStyle/>
          <a:p>
            <a:pPr algn="ctr"/>
            <a:r>
              <a:rPr lang="en-US" sz="1600">
                <a:solidFill>
                  <a:schemeClr val="accent1"/>
                </a:solidFill>
              </a:rPr>
              <a:t>Cost efficiency</a:t>
            </a:r>
          </a:p>
        </p:txBody>
      </p:sp>
      <p:sp>
        <p:nvSpPr>
          <p:cNvPr id="21" name="Rectangle: Rounded Corners 20">
            <a:extLst>
              <a:ext uri="{FF2B5EF4-FFF2-40B4-BE49-F238E27FC236}">
                <a16:creationId xmlns:a16="http://schemas.microsoft.com/office/drawing/2014/main" id="{BE54872C-9CBA-90C1-BE00-1CE4E992AFD3}"/>
              </a:ext>
            </a:extLst>
          </p:cNvPr>
          <p:cNvSpPr/>
          <p:nvPr/>
        </p:nvSpPr>
        <p:spPr>
          <a:xfrm>
            <a:off x="4654866" y="4085641"/>
            <a:ext cx="1721764" cy="618588"/>
          </a:xfrm>
          <a:prstGeom prst="roundRect">
            <a:avLst/>
          </a:prstGeom>
          <a:noFill/>
          <a:ln w="19050">
            <a:solidFill>
              <a:schemeClr val="accent1"/>
            </a:solidFill>
          </a:ln>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22" name="TextBox 21">
            <a:extLst>
              <a:ext uri="{FF2B5EF4-FFF2-40B4-BE49-F238E27FC236}">
                <a16:creationId xmlns:a16="http://schemas.microsoft.com/office/drawing/2014/main" id="{1BC6C54E-74BE-EF3A-5782-7371762A975B}"/>
              </a:ext>
            </a:extLst>
          </p:cNvPr>
          <p:cNvSpPr txBox="1"/>
          <p:nvPr/>
        </p:nvSpPr>
        <p:spPr>
          <a:xfrm>
            <a:off x="4654863" y="4078332"/>
            <a:ext cx="1721765" cy="603210"/>
          </a:xfrm>
          <a:prstGeom prst="rect">
            <a:avLst/>
          </a:prstGeom>
        </p:spPr>
        <p:txBody>
          <a:bodyPr vert="horz" wrap="square" lIns="109696" tIns="54848" rIns="109696" bIns="54848" rtlCol="0">
            <a:spAutoFit/>
          </a:bodyPr>
          <a:lstStyle/>
          <a:p>
            <a:pPr algn="ctr"/>
            <a:r>
              <a:rPr lang="en-US" sz="1600">
                <a:solidFill>
                  <a:schemeClr val="accent1"/>
                </a:solidFill>
              </a:rPr>
              <a:t>Environmental sustainability</a:t>
            </a:r>
          </a:p>
        </p:txBody>
      </p:sp>
      <p:sp>
        <p:nvSpPr>
          <p:cNvPr id="23" name="Rectangle: Rounded Corners 22">
            <a:extLst>
              <a:ext uri="{FF2B5EF4-FFF2-40B4-BE49-F238E27FC236}">
                <a16:creationId xmlns:a16="http://schemas.microsoft.com/office/drawing/2014/main" id="{2DAEFF93-1F75-9EA2-FF11-FC22EF52CF3C}"/>
              </a:ext>
            </a:extLst>
          </p:cNvPr>
          <p:cNvSpPr/>
          <p:nvPr/>
        </p:nvSpPr>
        <p:spPr>
          <a:xfrm>
            <a:off x="6908767" y="4061144"/>
            <a:ext cx="1721764" cy="618588"/>
          </a:xfrm>
          <a:prstGeom prst="roundRect">
            <a:avLst/>
          </a:prstGeom>
          <a:noFill/>
          <a:ln w="19050">
            <a:solidFill>
              <a:schemeClr val="accent1"/>
            </a:solidFill>
          </a:ln>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24" name="TextBox 23">
            <a:extLst>
              <a:ext uri="{FF2B5EF4-FFF2-40B4-BE49-F238E27FC236}">
                <a16:creationId xmlns:a16="http://schemas.microsoft.com/office/drawing/2014/main" id="{3F2F83E1-94AA-8B20-2C61-BD6495749355}"/>
              </a:ext>
            </a:extLst>
          </p:cNvPr>
          <p:cNvSpPr txBox="1"/>
          <p:nvPr/>
        </p:nvSpPr>
        <p:spPr>
          <a:xfrm>
            <a:off x="6919010" y="4191943"/>
            <a:ext cx="1721765" cy="356989"/>
          </a:xfrm>
          <a:prstGeom prst="rect">
            <a:avLst/>
          </a:prstGeom>
        </p:spPr>
        <p:txBody>
          <a:bodyPr vert="horz" wrap="square" lIns="109696" tIns="54848" rIns="109696" bIns="54848" rtlCol="0">
            <a:spAutoFit/>
          </a:bodyPr>
          <a:lstStyle/>
          <a:p>
            <a:pPr algn="ctr"/>
            <a:r>
              <a:rPr lang="en-US" sz="1600">
                <a:solidFill>
                  <a:schemeClr val="accent1"/>
                </a:solidFill>
              </a:rPr>
              <a:t>Safety &amp; security</a:t>
            </a:r>
          </a:p>
        </p:txBody>
      </p:sp>
    </p:spTree>
    <p:extLst>
      <p:ext uri="{BB962C8B-B14F-4D97-AF65-F5344CB8AC3E}">
        <p14:creationId xmlns:p14="http://schemas.microsoft.com/office/powerpoint/2010/main" val="338043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30BB9-9BA1-4476-A98F-99EDE0A427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D19583-C44B-3C84-7B08-003F1564DFF0}"/>
              </a:ext>
            </a:extLst>
          </p:cNvPr>
          <p:cNvSpPr>
            <a:spLocks noGrp="1"/>
          </p:cNvSpPr>
          <p:nvPr>
            <p:ph type="title"/>
          </p:nvPr>
        </p:nvSpPr>
        <p:spPr/>
        <p:txBody>
          <a:bodyPr/>
          <a:lstStyle/>
          <a:p>
            <a:r>
              <a:rPr lang="en-CA" dirty="0"/>
              <a:t>E/E Architectural </a:t>
            </a:r>
            <a:r>
              <a:rPr lang="en-CA" dirty="0" err="1"/>
              <a:t>Transformation</a:t>
            </a:r>
            <a:r>
              <a:rPr lang="en-CA" sz="1800" dirty="0" err="1"/>
              <a:t>（E</a:t>
            </a:r>
            <a:r>
              <a:rPr lang="en-CA" sz="1800" dirty="0"/>
              <a:t>/</a:t>
            </a:r>
            <a:r>
              <a:rPr lang="en-CA" sz="1800" dirty="0" err="1"/>
              <a:t>Eアーキテクチャ進むECUの統合</a:t>
            </a:r>
            <a:r>
              <a:rPr lang="en-CA" sz="1800" dirty="0"/>
              <a:t>）</a:t>
            </a:r>
            <a:br>
              <a:rPr lang="en-CA" dirty="0"/>
            </a:br>
            <a:r>
              <a:rPr lang="en-CA" sz="1800" dirty="0"/>
              <a:t>F</a:t>
            </a:r>
            <a:r>
              <a:rPr lang="en-US" sz="1800" dirty="0"/>
              <a:t>rom isolated functions </a:t>
            </a:r>
            <a:r>
              <a:rPr lang="en-US" sz="1800" dirty="0">
                <a:sym typeface="Wingdings" panose="05000000000000000000" pitchFamily="2" charset="2"/>
              </a:rPr>
              <a:t></a:t>
            </a:r>
            <a:r>
              <a:rPr lang="en-US" sz="1800" dirty="0"/>
              <a:t> domain centralized </a:t>
            </a:r>
            <a:r>
              <a:rPr lang="en-US" sz="1800" dirty="0">
                <a:sym typeface="Wingdings" panose="05000000000000000000" pitchFamily="2" charset="2"/>
              </a:rPr>
              <a:t></a:t>
            </a:r>
            <a:r>
              <a:rPr lang="en-US" sz="1800" dirty="0"/>
              <a:t> centralized zonal E/E architecture</a:t>
            </a:r>
          </a:p>
        </p:txBody>
      </p:sp>
      <p:grpSp>
        <p:nvGrpSpPr>
          <p:cNvPr id="607" name="Group 606">
            <a:extLst>
              <a:ext uri="{FF2B5EF4-FFF2-40B4-BE49-F238E27FC236}">
                <a16:creationId xmlns:a16="http://schemas.microsoft.com/office/drawing/2014/main" id="{42700431-6DCF-5249-823E-6B93D0ADD95C}"/>
              </a:ext>
            </a:extLst>
          </p:cNvPr>
          <p:cNvGrpSpPr/>
          <p:nvPr/>
        </p:nvGrpSpPr>
        <p:grpSpPr>
          <a:xfrm>
            <a:off x="235728" y="970073"/>
            <a:ext cx="8566393" cy="3863947"/>
            <a:chOff x="235728" y="970073"/>
            <a:chExt cx="8566393" cy="3863947"/>
          </a:xfrm>
        </p:grpSpPr>
        <p:grpSp>
          <p:nvGrpSpPr>
            <p:cNvPr id="385" name="Group 384">
              <a:extLst>
                <a:ext uri="{FF2B5EF4-FFF2-40B4-BE49-F238E27FC236}">
                  <a16:creationId xmlns:a16="http://schemas.microsoft.com/office/drawing/2014/main" id="{9B4253ED-B2F7-0E62-EB7C-7154CD76D691}"/>
                </a:ext>
              </a:extLst>
            </p:cNvPr>
            <p:cNvGrpSpPr/>
            <p:nvPr/>
          </p:nvGrpSpPr>
          <p:grpSpPr>
            <a:xfrm rot="16200000">
              <a:off x="3310259" y="1405596"/>
              <a:ext cx="383125" cy="584866"/>
              <a:chOff x="4200927" y="2837806"/>
              <a:chExt cx="383125" cy="584866"/>
            </a:xfrm>
          </p:grpSpPr>
          <p:cxnSp>
            <p:nvCxnSpPr>
              <p:cNvPr id="386" name="Straight Connector 385">
                <a:extLst>
                  <a:ext uri="{FF2B5EF4-FFF2-40B4-BE49-F238E27FC236}">
                    <a16:creationId xmlns:a16="http://schemas.microsoft.com/office/drawing/2014/main" id="{FCF0444B-606A-43F1-975F-F8B383825D4E}"/>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D56A615C-050C-5B8A-929F-3424F5EA98BB}"/>
                  </a:ext>
                </a:extLst>
              </p:cNvPr>
              <p:cNvCxnSpPr>
                <a:cxnSpLocks/>
                <a:endCxn id="398"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FAD23AC9-DF6D-28EE-B734-9A2AB7E16DF4}"/>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7CD9A8E-6D63-9D82-EF26-C010EA557890}"/>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70A60EA6-3583-88C0-8689-05E2D767C0FE}"/>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7E20E5BC-B993-8AD6-227A-175D84D19B44}"/>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9B9BC5A8-5A3E-66DB-B977-999330905F86}"/>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3" name="Rectangle 392">
                <a:extLst>
                  <a:ext uri="{FF2B5EF4-FFF2-40B4-BE49-F238E27FC236}">
                    <a16:creationId xmlns:a16="http://schemas.microsoft.com/office/drawing/2014/main" id="{CBF60433-FE59-3254-7230-8B2B581394D6}"/>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94" name="Rectangle 393">
                <a:extLst>
                  <a:ext uri="{FF2B5EF4-FFF2-40B4-BE49-F238E27FC236}">
                    <a16:creationId xmlns:a16="http://schemas.microsoft.com/office/drawing/2014/main" id="{0B0292F4-15EE-4F8D-C842-17658A7D1DCA}"/>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95" name="Rectangle 394">
                <a:extLst>
                  <a:ext uri="{FF2B5EF4-FFF2-40B4-BE49-F238E27FC236}">
                    <a16:creationId xmlns:a16="http://schemas.microsoft.com/office/drawing/2014/main" id="{211DD380-111E-6F0C-DBB7-DAA5A30A84FC}"/>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96" name="Rectangle 395">
                <a:extLst>
                  <a:ext uri="{FF2B5EF4-FFF2-40B4-BE49-F238E27FC236}">
                    <a16:creationId xmlns:a16="http://schemas.microsoft.com/office/drawing/2014/main" id="{9B600D15-187D-7009-AED0-48F349F10ABF}"/>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97" name="Rectangle 396">
                <a:extLst>
                  <a:ext uri="{FF2B5EF4-FFF2-40B4-BE49-F238E27FC236}">
                    <a16:creationId xmlns:a16="http://schemas.microsoft.com/office/drawing/2014/main" id="{7E881F44-D0DF-44AB-10FD-2ABE47B9E88D}"/>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98" name="Rectangle 397">
                <a:extLst>
                  <a:ext uri="{FF2B5EF4-FFF2-40B4-BE49-F238E27FC236}">
                    <a16:creationId xmlns:a16="http://schemas.microsoft.com/office/drawing/2014/main" id="{30DBFCC6-6F42-6548-A212-44055F70300E}"/>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99" name="TextBox 398">
                <a:extLst>
                  <a:ext uri="{FF2B5EF4-FFF2-40B4-BE49-F238E27FC236}">
                    <a16:creationId xmlns:a16="http://schemas.microsoft.com/office/drawing/2014/main" id="{6A259BE9-9702-E531-C745-E9B7E228A510}"/>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00" name="TextBox 399">
                <a:extLst>
                  <a:ext uri="{FF2B5EF4-FFF2-40B4-BE49-F238E27FC236}">
                    <a16:creationId xmlns:a16="http://schemas.microsoft.com/office/drawing/2014/main" id="{286D4040-50B0-4D66-AE8C-56A5C332FA67}"/>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01" name="TextBox 400">
                <a:extLst>
                  <a:ext uri="{FF2B5EF4-FFF2-40B4-BE49-F238E27FC236}">
                    <a16:creationId xmlns:a16="http://schemas.microsoft.com/office/drawing/2014/main" id="{7ED5063E-6266-5297-0DE5-9CCA89C61C9F}"/>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02" name="TextBox 401">
                <a:extLst>
                  <a:ext uri="{FF2B5EF4-FFF2-40B4-BE49-F238E27FC236}">
                    <a16:creationId xmlns:a16="http://schemas.microsoft.com/office/drawing/2014/main" id="{CC5DD3A7-D7C0-9861-C83C-C150F1DCDBCE}"/>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03" name="TextBox 402">
                <a:extLst>
                  <a:ext uri="{FF2B5EF4-FFF2-40B4-BE49-F238E27FC236}">
                    <a16:creationId xmlns:a16="http://schemas.microsoft.com/office/drawing/2014/main" id="{60F8351B-47CD-9F2C-97C6-DCC271C8069C}"/>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04" name="TextBox 403">
                <a:extLst>
                  <a:ext uri="{FF2B5EF4-FFF2-40B4-BE49-F238E27FC236}">
                    <a16:creationId xmlns:a16="http://schemas.microsoft.com/office/drawing/2014/main" id="{B9783FEC-AE7C-696D-C6FB-42BA6D5303C3}"/>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sp>
          <p:nvSpPr>
            <p:cNvPr id="2" name="Textfeld 68">
              <a:extLst>
                <a:ext uri="{FF2B5EF4-FFF2-40B4-BE49-F238E27FC236}">
                  <a16:creationId xmlns:a16="http://schemas.microsoft.com/office/drawing/2014/main" id="{85A6397D-1985-9595-8240-8459A8E13013}"/>
                </a:ext>
              </a:extLst>
            </p:cNvPr>
            <p:cNvSpPr txBox="1"/>
            <p:nvPr/>
          </p:nvSpPr>
          <p:spPr>
            <a:xfrm>
              <a:off x="271808" y="4123747"/>
              <a:ext cx="1529548" cy="612382"/>
            </a:xfrm>
            <a:prstGeom prst="rect">
              <a:avLst/>
            </a:prstGeom>
            <a:solidFill>
              <a:schemeClr val="accent1"/>
            </a:solidFill>
          </p:spPr>
          <p:txBody>
            <a:bodyPr wrap="square" lIns="216000" tIns="108000" rIns="180000" bIns="180000" rtlCol="0" anchor="b" anchorCtr="0">
              <a:noAutofit/>
            </a:bodyPr>
            <a:lstStyle/>
            <a:p>
              <a:pPr marL="0" indent="0">
                <a:buFont typeface="Wingdings" panose="05000000000000000000" pitchFamily="2" charset="2"/>
                <a:buNone/>
              </a:pPr>
              <a:endParaRPr lang="en-US" sz="1600">
                <a:solidFill>
                  <a:schemeClr val="bg1"/>
                </a:solidFill>
                <a:cs typeface="Segoe UI Semilight" panose="020B0402040204020203" pitchFamily="34" charset="0"/>
              </a:endParaRPr>
            </a:p>
          </p:txBody>
        </p:sp>
        <p:sp>
          <p:nvSpPr>
            <p:cNvPr id="3" name="Textfeld 68">
              <a:extLst>
                <a:ext uri="{FF2B5EF4-FFF2-40B4-BE49-F238E27FC236}">
                  <a16:creationId xmlns:a16="http://schemas.microsoft.com/office/drawing/2014/main" id="{9E9EE1D0-1E3B-7A69-AB33-8527A3C3969B}"/>
                </a:ext>
              </a:extLst>
            </p:cNvPr>
            <p:cNvSpPr txBox="1"/>
            <p:nvPr/>
          </p:nvSpPr>
          <p:spPr>
            <a:xfrm>
              <a:off x="271809" y="2134808"/>
              <a:ext cx="1524190" cy="667618"/>
            </a:xfrm>
            <a:prstGeom prst="rect">
              <a:avLst/>
            </a:prstGeom>
            <a:solidFill>
              <a:schemeClr val="accent1"/>
            </a:solidFill>
          </p:spPr>
          <p:txBody>
            <a:bodyPr wrap="square" lIns="216000" tIns="108000" rIns="180000" bIns="180000" rtlCol="0" anchor="b" anchorCtr="0">
              <a:noAutofit/>
            </a:bodyPr>
            <a:lstStyle/>
            <a:p>
              <a:pPr marL="0" indent="0">
                <a:buFont typeface="Wingdings" panose="05000000000000000000" pitchFamily="2" charset="2"/>
                <a:buNone/>
              </a:pPr>
              <a:endParaRPr lang="en-US" sz="1600">
                <a:solidFill>
                  <a:schemeClr val="bg1"/>
                </a:solidFill>
                <a:cs typeface="Segoe UI Semilight" panose="020B0402040204020203" pitchFamily="34" charset="0"/>
              </a:endParaRPr>
            </a:p>
          </p:txBody>
        </p:sp>
        <p:sp>
          <p:nvSpPr>
            <p:cNvPr id="12" name="Rectangle 11">
              <a:extLst>
                <a:ext uri="{FF2B5EF4-FFF2-40B4-BE49-F238E27FC236}">
                  <a16:creationId xmlns:a16="http://schemas.microsoft.com/office/drawing/2014/main" id="{F2A2D56C-ED2D-AEC2-2681-F0EFAECE4C5D}"/>
                </a:ext>
              </a:extLst>
            </p:cNvPr>
            <p:cNvSpPr/>
            <p:nvPr/>
          </p:nvSpPr>
          <p:spPr>
            <a:xfrm>
              <a:off x="271809" y="1366846"/>
              <a:ext cx="1524190" cy="722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25" name="Rectangle 24">
              <a:extLst>
                <a:ext uri="{FF2B5EF4-FFF2-40B4-BE49-F238E27FC236}">
                  <a16:creationId xmlns:a16="http://schemas.microsoft.com/office/drawing/2014/main" id="{5F0849B0-04EB-818F-45AA-518AD0FE3323}"/>
                </a:ext>
              </a:extLst>
            </p:cNvPr>
            <p:cNvSpPr/>
            <p:nvPr/>
          </p:nvSpPr>
          <p:spPr>
            <a:xfrm>
              <a:off x="496582" y="1837533"/>
              <a:ext cx="152041"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26" name="Rectangle 25">
              <a:extLst>
                <a:ext uri="{FF2B5EF4-FFF2-40B4-BE49-F238E27FC236}">
                  <a16:creationId xmlns:a16="http://schemas.microsoft.com/office/drawing/2014/main" id="{BCF65193-2117-8050-DFC8-F25684BF5166}"/>
                </a:ext>
              </a:extLst>
            </p:cNvPr>
            <p:cNvSpPr/>
            <p:nvPr/>
          </p:nvSpPr>
          <p:spPr>
            <a:xfrm>
              <a:off x="993471" y="1837533"/>
              <a:ext cx="152042"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cxnSp>
          <p:nvCxnSpPr>
            <p:cNvPr id="27" name="Straight Connector 26">
              <a:extLst>
                <a:ext uri="{FF2B5EF4-FFF2-40B4-BE49-F238E27FC236}">
                  <a16:creationId xmlns:a16="http://schemas.microsoft.com/office/drawing/2014/main" id="{C40B11BD-E3FD-A75C-47FA-D81AEBA90D1B}"/>
                </a:ext>
              </a:extLst>
            </p:cNvPr>
            <p:cNvCxnSpPr>
              <a:cxnSpLocks/>
              <a:stCxn id="25" idx="3"/>
              <a:endCxn id="26" idx="1"/>
            </p:cNvCxnSpPr>
            <p:nvPr/>
          </p:nvCxnSpPr>
          <p:spPr>
            <a:xfrm>
              <a:off x="648624" y="1874340"/>
              <a:ext cx="34484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35029BF-F6C7-6557-D984-519D5B570BD2}"/>
                </a:ext>
              </a:extLst>
            </p:cNvPr>
            <p:cNvSpPr/>
            <p:nvPr/>
          </p:nvSpPr>
          <p:spPr>
            <a:xfrm>
              <a:off x="960427" y="1575441"/>
              <a:ext cx="152041"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29" name="Rectangle 28">
              <a:extLst>
                <a:ext uri="{FF2B5EF4-FFF2-40B4-BE49-F238E27FC236}">
                  <a16:creationId xmlns:a16="http://schemas.microsoft.com/office/drawing/2014/main" id="{1F6227BD-418D-4516-200B-9910D98156FD}"/>
                </a:ext>
              </a:extLst>
            </p:cNvPr>
            <p:cNvSpPr/>
            <p:nvPr/>
          </p:nvSpPr>
          <p:spPr>
            <a:xfrm>
              <a:off x="1457316" y="1575441"/>
              <a:ext cx="152042"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cxnSp>
          <p:nvCxnSpPr>
            <p:cNvPr id="30" name="Straight Connector 29">
              <a:extLst>
                <a:ext uri="{FF2B5EF4-FFF2-40B4-BE49-F238E27FC236}">
                  <a16:creationId xmlns:a16="http://schemas.microsoft.com/office/drawing/2014/main" id="{C0037D78-14CA-5596-2AA3-E6F74EC924E5}"/>
                </a:ext>
              </a:extLst>
            </p:cNvPr>
            <p:cNvCxnSpPr>
              <a:cxnSpLocks/>
              <a:stCxn id="28" idx="3"/>
              <a:endCxn id="29" idx="1"/>
            </p:cNvCxnSpPr>
            <p:nvPr/>
          </p:nvCxnSpPr>
          <p:spPr>
            <a:xfrm>
              <a:off x="1112469" y="1612248"/>
              <a:ext cx="34484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3831606-9130-DD9E-EF5C-2700CAF420A5}"/>
                </a:ext>
              </a:extLst>
            </p:cNvPr>
            <p:cNvSpPr txBox="1"/>
            <p:nvPr/>
          </p:nvSpPr>
          <p:spPr>
            <a:xfrm>
              <a:off x="1328238" y="1438149"/>
              <a:ext cx="416135" cy="203100"/>
            </a:xfrm>
            <a:prstGeom prst="rect">
              <a:avLst/>
            </a:prstGeom>
          </p:spPr>
          <p:txBody>
            <a:bodyPr vert="horz" wrap="square" lIns="109696" tIns="54848" rIns="109696" bIns="54848" rtlCol="0">
              <a:spAutoFit/>
            </a:bodyPr>
            <a:lstStyle/>
            <a:p>
              <a:pPr algn="ctr"/>
              <a:r>
                <a:rPr lang="en-US" sz="600">
                  <a:solidFill>
                    <a:schemeClr val="bg1"/>
                  </a:solidFill>
                  <a:latin typeface="+mj-lt"/>
                </a:rPr>
                <a:t>ECU</a:t>
              </a:r>
              <a:endParaRPr lang="en-US" sz="400">
                <a:solidFill>
                  <a:schemeClr val="bg1"/>
                </a:solidFill>
                <a:latin typeface="+mj-lt"/>
              </a:endParaRPr>
            </a:p>
          </p:txBody>
        </p:sp>
        <p:sp>
          <p:nvSpPr>
            <p:cNvPr id="33" name="Rectangle: Rounded Corners 32">
              <a:extLst>
                <a:ext uri="{FF2B5EF4-FFF2-40B4-BE49-F238E27FC236}">
                  <a16:creationId xmlns:a16="http://schemas.microsoft.com/office/drawing/2014/main" id="{DBB90FAA-667B-D135-AEF9-61AF175413AC}"/>
                </a:ext>
              </a:extLst>
            </p:cNvPr>
            <p:cNvSpPr/>
            <p:nvPr/>
          </p:nvSpPr>
          <p:spPr>
            <a:xfrm>
              <a:off x="235728" y="971550"/>
              <a:ext cx="1612737" cy="192265"/>
            </a:xfrm>
            <a:prstGeom prst="roundRect">
              <a:avLst/>
            </a:prstGeom>
            <a:noFill/>
            <a:ln w="127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b="1">
                  <a:solidFill>
                    <a:schemeClr val="tx1"/>
                  </a:solidFill>
                  <a:latin typeface="+mj-lt"/>
                  <a:cs typeface="Calibri Light"/>
                </a:rPr>
                <a:t>Distributed E/E</a:t>
              </a:r>
            </a:p>
          </p:txBody>
        </p:sp>
        <p:sp>
          <p:nvSpPr>
            <p:cNvPr id="34" name="TextBox 33">
              <a:extLst>
                <a:ext uri="{FF2B5EF4-FFF2-40B4-BE49-F238E27FC236}">
                  <a16:creationId xmlns:a16="http://schemas.microsoft.com/office/drawing/2014/main" id="{927A71C7-1ADA-9CFD-F4DD-12848687BC10}"/>
                </a:ext>
              </a:extLst>
            </p:cNvPr>
            <p:cNvSpPr txBox="1"/>
            <p:nvPr/>
          </p:nvSpPr>
          <p:spPr>
            <a:xfrm>
              <a:off x="271808" y="2173831"/>
              <a:ext cx="1524191" cy="615553"/>
            </a:xfrm>
            <a:prstGeom prst="rect">
              <a:avLst/>
            </a:prstGeom>
            <a:ln>
              <a:noFill/>
            </a:ln>
          </p:spPr>
          <p:txBody>
            <a:bodyPr vert="horz" wrap="square" lIns="21939" tIns="0" rIns="0" bIns="0" rtlCol="0">
              <a:spAutoFit/>
            </a:bodyPr>
            <a:lstStyle/>
            <a:p>
              <a:r>
                <a:rPr lang="en-US" sz="800">
                  <a:solidFill>
                    <a:schemeClr val="bg1"/>
                  </a:solidFill>
                  <a:latin typeface="+mj-lt"/>
                </a:rPr>
                <a:t>- Independent ECUs</a:t>
              </a:r>
            </a:p>
            <a:p>
              <a:r>
                <a:rPr lang="en-US" sz="800">
                  <a:solidFill>
                    <a:schemeClr val="bg1"/>
                  </a:solidFill>
                  <a:latin typeface="+mj-lt"/>
                </a:rPr>
                <a:t>- Isolated functions</a:t>
              </a:r>
            </a:p>
            <a:p>
              <a:r>
                <a:rPr lang="en-US" sz="800">
                  <a:solidFill>
                    <a:schemeClr val="bg1"/>
                  </a:solidFill>
                  <a:latin typeface="+mj-lt"/>
                </a:rPr>
                <a:t>- Simple and basic ECU</a:t>
              </a:r>
            </a:p>
            <a:p>
              <a:r>
                <a:rPr lang="en-US" sz="800">
                  <a:solidFill>
                    <a:schemeClr val="bg1"/>
                  </a:solidFill>
                  <a:latin typeface="+mj-lt"/>
                </a:rPr>
                <a:t>- Each function has its own ECU (one function = one box)</a:t>
              </a:r>
            </a:p>
          </p:txBody>
        </p:sp>
        <p:sp>
          <p:nvSpPr>
            <p:cNvPr id="35" name="TextBox 34">
              <a:extLst>
                <a:ext uri="{FF2B5EF4-FFF2-40B4-BE49-F238E27FC236}">
                  <a16:creationId xmlns:a16="http://schemas.microsoft.com/office/drawing/2014/main" id="{73793203-EE1C-3022-3263-E833B602CEC6}"/>
                </a:ext>
              </a:extLst>
            </p:cNvPr>
            <p:cNvSpPr txBox="1"/>
            <p:nvPr/>
          </p:nvSpPr>
          <p:spPr>
            <a:xfrm>
              <a:off x="275667" y="4203014"/>
              <a:ext cx="1529548" cy="492443"/>
            </a:xfrm>
            <a:prstGeom prst="rect">
              <a:avLst/>
            </a:prstGeom>
          </p:spPr>
          <p:txBody>
            <a:bodyPr vert="horz" wrap="square" lIns="21939" tIns="0" rIns="0" bIns="0" rtlCol="0">
              <a:spAutoFit/>
            </a:bodyPr>
            <a:lstStyle/>
            <a:p>
              <a:r>
                <a:rPr lang="en-US" sz="800">
                  <a:solidFill>
                    <a:schemeClr val="bg1"/>
                  </a:solidFill>
                  <a:latin typeface="+mj-lt"/>
                </a:rPr>
                <a:t>- Central gateway</a:t>
              </a:r>
            </a:p>
            <a:p>
              <a:r>
                <a:rPr lang="en-US" sz="800">
                  <a:solidFill>
                    <a:schemeClr val="bg1"/>
                  </a:solidFill>
                  <a:latin typeface="+mj-lt"/>
                </a:rPr>
                <a:t>- Stronger collaborations of ECUs</a:t>
              </a:r>
            </a:p>
            <a:p>
              <a:r>
                <a:rPr lang="en-US" sz="800">
                  <a:solidFill>
                    <a:schemeClr val="bg1"/>
                  </a:solidFill>
                  <a:latin typeface="+mj-lt"/>
                </a:rPr>
                <a:t>- Cross-functional connection</a:t>
              </a:r>
            </a:p>
            <a:p>
              <a:r>
                <a:rPr lang="en-US" sz="800">
                  <a:solidFill>
                    <a:schemeClr val="bg1"/>
                  </a:solidFill>
                  <a:latin typeface="+mj-lt"/>
                </a:rPr>
                <a:t>- Ability to handle complex functions</a:t>
              </a:r>
            </a:p>
          </p:txBody>
        </p:sp>
        <p:sp>
          <p:nvSpPr>
            <p:cNvPr id="36" name="TextBox 35">
              <a:extLst>
                <a:ext uri="{FF2B5EF4-FFF2-40B4-BE49-F238E27FC236}">
                  <a16:creationId xmlns:a16="http://schemas.microsoft.com/office/drawing/2014/main" id="{1247FAB5-53F9-0C21-4C67-6F034ADF1A2E}"/>
                </a:ext>
              </a:extLst>
            </p:cNvPr>
            <p:cNvSpPr txBox="1"/>
            <p:nvPr/>
          </p:nvSpPr>
          <p:spPr>
            <a:xfrm>
              <a:off x="235728" y="1196835"/>
              <a:ext cx="1612736" cy="246221"/>
            </a:xfrm>
            <a:prstGeom prst="rect">
              <a:avLst/>
            </a:prstGeom>
            <a:noFill/>
          </p:spPr>
          <p:txBody>
            <a:bodyPr wrap="square">
              <a:spAutoFit/>
            </a:bodyPr>
            <a:lstStyle/>
            <a:p>
              <a:pPr algn="ctr"/>
              <a:r>
                <a:rPr lang="en-US" sz="1000" b="1">
                  <a:latin typeface="+mj-lt"/>
                  <a:cs typeface="Calibri Light"/>
                </a:rPr>
                <a:t>Past</a:t>
              </a:r>
            </a:p>
          </p:txBody>
        </p:sp>
        <p:sp>
          <p:nvSpPr>
            <p:cNvPr id="37" name="Rectangle 36">
              <a:extLst>
                <a:ext uri="{FF2B5EF4-FFF2-40B4-BE49-F238E27FC236}">
                  <a16:creationId xmlns:a16="http://schemas.microsoft.com/office/drawing/2014/main" id="{FD42EA54-9861-D6D4-5026-5C7F25607257}"/>
                </a:ext>
              </a:extLst>
            </p:cNvPr>
            <p:cNvSpPr/>
            <p:nvPr/>
          </p:nvSpPr>
          <p:spPr>
            <a:xfrm>
              <a:off x="235729" y="1213388"/>
              <a:ext cx="1612736" cy="162813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7788F9D4-7BF2-7175-C080-D7805F8D5DBC}"/>
                </a:ext>
              </a:extLst>
            </p:cNvPr>
            <p:cNvSpPr txBox="1"/>
            <p:nvPr/>
          </p:nvSpPr>
          <p:spPr>
            <a:xfrm>
              <a:off x="235728" y="3101991"/>
              <a:ext cx="1612736" cy="246221"/>
            </a:xfrm>
            <a:prstGeom prst="rect">
              <a:avLst/>
            </a:prstGeom>
            <a:noFill/>
          </p:spPr>
          <p:txBody>
            <a:bodyPr wrap="square">
              <a:spAutoFit/>
            </a:bodyPr>
            <a:lstStyle/>
            <a:p>
              <a:pPr algn="ctr"/>
              <a:r>
                <a:rPr lang="en-US" sz="1000" b="1">
                  <a:latin typeface="+mj-lt"/>
                  <a:cs typeface="Calibri Light"/>
                </a:rPr>
                <a:t>Yesterday</a:t>
              </a:r>
              <a:endParaRPr lang="en-US" sz="1000" b="1">
                <a:solidFill>
                  <a:schemeClr val="tx1"/>
                </a:solidFill>
                <a:latin typeface="+mj-lt"/>
                <a:cs typeface="Calibri Light"/>
              </a:endParaRPr>
            </a:p>
          </p:txBody>
        </p:sp>
        <p:grpSp>
          <p:nvGrpSpPr>
            <p:cNvPr id="350" name="Group 349">
              <a:extLst>
                <a:ext uri="{FF2B5EF4-FFF2-40B4-BE49-F238E27FC236}">
                  <a16:creationId xmlns:a16="http://schemas.microsoft.com/office/drawing/2014/main" id="{58BDFD49-0F04-6E1A-0979-7180313590B1}"/>
                </a:ext>
              </a:extLst>
            </p:cNvPr>
            <p:cNvGrpSpPr/>
            <p:nvPr/>
          </p:nvGrpSpPr>
          <p:grpSpPr>
            <a:xfrm>
              <a:off x="271808" y="3277921"/>
              <a:ext cx="1529547" cy="805154"/>
              <a:chOff x="315682" y="3247189"/>
              <a:chExt cx="1529547" cy="805154"/>
            </a:xfrm>
          </p:grpSpPr>
          <p:sp>
            <p:nvSpPr>
              <p:cNvPr id="31" name="Rectangle 30">
                <a:extLst>
                  <a:ext uri="{FF2B5EF4-FFF2-40B4-BE49-F238E27FC236}">
                    <a16:creationId xmlns:a16="http://schemas.microsoft.com/office/drawing/2014/main" id="{41CABBA1-D36B-3E47-0313-F8DD4522FC8C}"/>
                  </a:ext>
                </a:extLst>
              </p:cNvPr>
              <p:cNvSpPr/>
              <p:nvPr/>
            </p:nvSpPr>
            <p:spPr>
              <a:xfrm>
                <a:off x="315682" y="3247189"/>
                <a:ext cx="1529547" cy="805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0" name="Rectangle 39">
                <a:extLst>
                  <a:ext uri="{FF2B5EF4-FFF2-40B4-BE49-F238E27FC236}">
                    <a16:creationId xmlns:a16="http://schemas.microsoft.com/office/drawing/2014/main" id="{9FD15B40-9C2C-B6C7-A632-AF310CFEB8BD}"/>
                  </a:ext>
                </a:extLst>
              </p:cNvPr>
              <p:cNvSpPr/>
              <p:nvPr/>
            </p:nvSpPr>
            <p:spPr>
              <a:xfrm>
                <a:off x="514734" y="3822273"/>
                <a:ext cx="152041"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1" name="Rectangle 40">
                <a:extLst>
                  <a:ext uri="{FF2B5EF4-FFF2-40B4-BE49-F238E27FC236}">
                    <a16:creationId xmlns:a16="http://schemas.microsoft.com/office/drawing/2014/main" id="{A1982BE6-0396-945D-D119-5DFC1A4975E3}"/>
                  </a:ext>
                </a:extLst>
              </p:cNvPr>
              <p:cNvSpPr/>
              <p:nvPr/>
            </p:nvSpPr>
            <p:spPr>
              <a:xfrm>
                <a:off x="514734" y="3708033"/>
                <a:ext cx="152041"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2" name="Rectangle 41">
                <a:extLst>
                  <a:ext uri="{FF2B5EF4-FFF2-40B4-BE49-F238E27FC236}">
                    <a16:creationId xmlns:a16="http://schemas.microsoft.com/office/drawing/2014/main" id="{781B330B-8F4F-3A71-ECF7-CA2CD422203F}"/>
                  </a:ext>
                </a:extLst>
              </p:cNvPr>
              <p:cNvSpPr/>
              <p:nvPr/>
            </p:nvSpPr>
            <p:spPr>
              <a:xfrm>
                <a:off x="511238" y="3596988"/>
                <a:ext cx="152041"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cxnSp>
            <p:nvCxnSpPr>
              <p:cNvPr id="43" name="Straight Connector 42">
                <a:extLst>
                  <a:ext uri="{FF2B5EF4-FFF2-40B4-BE49-F238E27FC236}">
                    <a16:creationId xmlns:a16="http://schemas.microsoft.com/office/drawing/2014/main" id="{BC864012-3324-B263-290F-8409361D663E}"/>
                  </a:ext>
                </a:extLst>
              </p:cNvPr>
              <p:cNvCxnSpPr>
                <a:cxnSpLocks/>
                <a:endCxn id="40" idx="1"/>
              </p:cNvCxnSpPr>
              <p:nvPr/>
            </p:nvCxnSpPr>
            <p:spPr>
              <a:xfrm>
                <a:off x="447253" y="3859080"/>
                <a:ext cx="674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40F6C8-3F82-EE1C-F167-2B304D985E10}"/>
                  </a:ext>
                </a:extLst>
              </p:cNvPr>
              <p:cNvCxnSpPr>
                <a:cxnSpLocks/>
              </p:cNvCxnSpPr>
              <p:nvPr/>
            </p:nvCxnSpPr>
            <p:spPr>
              <a:xfrm>
                <a:off x="447253" y="3744841"/>
                <a:ext cx="674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4AD8EF1-DCAE-C0CF-C9C8-0F974E99531E}"/>
                  </a:ext>
                </a:extLst>
              </p:cNvPr>
              <p:cNvCxnSpPr>
                <a:cxnSpLocks/>
              </p:cNvCxnSpPr>
              <p:nvPr/>
            </p:nvCxnSpPr>
            <p:spPr>
              <a:xfrm>
                <a:off x="447252" y="3633795"/>
                <a:ext cx="674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86E8AC2-08DE-6A40-E5DC-1FA55D41C444}"/>
                  </a:ext>
                </a:extLst>
              </p:cNvPr>
              <p:cNvSpPr/>
              <p:nvPr/>
            </p:nvSpPr>
            <p:spPr>
              <a:xfrm>
                <a:off x="1070580" y="3822273"/>
                <a:ext cx="152041"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cxnSp>
            <p:nvCxnSpPr>
              <p:cNvPr id="47" name="Straight Connector 46">
                <a:extLst>
                  <a:ext uri="{FF2B5EF4-FFF2-40B4-BE49-F238E27FC236}">
                    <a16:creationId xmlns:a16="http://schemas.microsoft.com/office/drawing/2014/main" id="{867820C8-C14B-1ECB-4100-518EFA08C224}"/>
                  </a:ext>
                </a:extLst>
              </p:cNvPr>
              <p:cNvCxnSpPr>
                <a:cxnSpLocks/>
              </p:cNvCxnSpPr>
              <p:nvPr/>
            </p:nvCxnSpPr>
            <p:spPr>
              <a:xfrm flipV="1">
                <a:off x="1003097" y="3517207"/>
                <a:ext cx="0" cy="4541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0B487E61-3AF2-D3E3-1843-96AEA907C30D}"/>
                  </a:ext>
                </a:extLst>
              </p:cNvPr>
              <p:cNvSpPr/>
              <p:nvPr/>
            </p:nvSpPr>
            <p:spPr>
              <a:xfrm>
                <a:off x="1070580" y="3708033"/>
                <a:ext cx="152041"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9" name="Rectangle 48">
                <a:extLst>
                  <a:ext uri="{FF2B5EF4-FFF2-40B4-BE49-F238E27FC236}">
                    <a16:creationId xmlns:a16="http://schemas.microsoft.com/office/drawing/2014/main" id="{5C0D93D0-05F0-58AD-334D-6011C2686060}"/>
                  </a:ext>
                </a:extLst>
              </p:cNvPr>
              <p:cNvSpPr/>
              <p:nvPr/>
            </p:nvSpPr>
            <p:spPr>
              <a:xfrm>
                <a:off x="1067083" y="3596988"/>
                <a:ext cx="152041"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cxnSp>
            <p:nvCxnSpPr>
              <p:cNvPr id="50" name="Straight Connector 49">
                <a:extLst>
                  <a:ext uri="{FF2B5EF4-FFF2-40B4-BE49-F238E27FC236}">
                    <a16:creationId xmlns:a16="http://schemas.microsoft.com/office/drawing/2014/main" id="{E4A85B03-1492-5F04-8515-97E94CF61C31}"/>
                  </a:ext>
                </a:extLst>
              </p:cNvPr>
              <p:cNvCxnSpPr>
                <a:cxnSpLocks/>
                <a:endCxn id="46" idx="1"/>
              </p:cNvCxnSpPr>
              <p:nvPr/>
            </p:nvCxnSpPr>
            <p:spPr>
              <a:xfrm>
                <a:off x="1003098" y="3859080"/>
                <a:ext cx="674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337C70-A7BB-1ECB-3BDA-C71653E1F8F4}"/>
                  </a:ext>
                </a:extLst>
              </p:cNvPr>
              <p:cNvCxnSpPr>
                <a:cxnSpLocks/>
              </p:cNvCxnSpPr>
              <p:nvPr/>
            </p:nvCxnSpPr>
            <p:spPr>
              <a:xfrm>
                <a:off x="1003098" y="3744841"/>
                <a:ext cx="674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3D886C3-621E-5AF1-9B4C-51C6CFB29D13}"/>
                  </a:ext>
                </a:extLst>
              </p:cNvPr>
              <p:cNvCxnSpPr>
                <a:cxnSpLocks/>
              </p:cNvCxnSpPr>
              <p:nvPr/>
            </p:nvCxnSpPr>
            <p:spPr>
              <a:xfrm>
                <a:off x="1003097" y="3633795"/>
                <a:ext cx="674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D6BD2C9-9FFF-28F8-288A-3A7E3C9719FB}"/>
                  </a:ext>
                </a:extLst>
              </p:cNvPr>
              <p:cNvSpPr/>
              <p:nvPr/>
            </p:nvSpPr>
            <p:spPr>
              <a:xfrm>
                <a:off x="1597549" y="3775067"/>
                <a:ext cx="152041"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4" name="Rectangle 53">
                <a:extLst>
                  <a:ext uri="{FF2B5EF4-FFF2-40B4-BE49-F238E27FC236}">
                    <a16:creationId xmlns:a16="http://schemas.microsoft.com/office/drawing/2014/main" id="{8DDB4FA7-E9EC-660D-8FEE-E654A28EB339}"/>
                  </a:ext>
                </a:extLst>
              </p:cNvPr>
              <p:cNvSpPr/>
              <p:nvPr/>
            </p:nvSpPr>
            <p:spPr>
              <a:xfrm>
                <a:off x="1597549" y="3660827"/>
                <a:ext cx="152041"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5" name="Rectangle 54">
                <a:extLst>
                  <a:ext uri="{FF2B5EF4-FFF2-40B4-BE49-F238E27FC236}">
                    <a16:creationId xmlns:a16="http://schemas.microsoft.com/office/drawing/2014/main" id="{1468B8EE-7AEC-39F4-FAD5-73CB92463271}"/>
                  </a:ext>
                </a:extLst>
              </p:cNvPr>
              <p:cNvSpPr/>
              <p:nvPr/>
            </p:nvSpPr>
            <p:spPr>
              <a:xfrm>
                <a:off x="1594053" y="3549782"/>
                <a:ext cx="152041" cy="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cxnSp>
            <p:nvCxnSpPr>
              <p:cNvPr id="56" name="Straight Connector 55">
                <a:extLst>
                  <a:ext uri="{FF2B5EF4-FFF2-40B4-BE49-F238E27FC236}">
                    <a16:creationId xmlns:a16="http://schemas.microsoft.com/office/drawing/2014/main" id="{1121CD01-C308-1BBA-2C06-4F6322679BCF}"/>
                  </a:ext>
                </a:extLst>
              </p:cNvPr>
              <p:cNvCxnSpPr>
                <a:cxnSpLocks/>
                <a:endCxn id="53" idx="1"/>
              </p:cNvCxnSpPr>
              <p:nvPr/>
            </p:nvCxnSpPr>
            <p:spPr>
              <a:xfrm>
                <a:off x="1530067" y="3811874"/>
                <a:ext cx="674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DAF01E7-4951-48B4-DEB4-0458BC9343C8}"/>
                  </a:ext>
                </a:extLst>
              </p:cNvPr>
              <p:cNvCxnSpPr>
                <a:cxnSpLocks/>
              </p:cNvCxnSpPr>
              <p:nvPr/>
            </p:nvCxnSpPr>
            <p:spPr>
              <a:xfrm>
                <a:off x="1530067" y="3697635"/>
                <a:ext cx="674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62396F-B82A-44BB-A973-E7AE2E109C45}"/>
                  </a:ext>
                </a:extLst>
              </p:cNvPr>
              <p:cNvCxnSpPr>
                <a:cxnSpLocks/>
              </p:cNvCxnSpPr>
              <p:nvPr/>
            </p:nvCxnSpPr>
            <p:spPr>
              <a:xfrm>
                <a:off x="1530067" y="3586589"/>
                <a:ext cx="674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56D14EA-8ACF-9BA0-85CD-14802EEF37B2}"/>
                  </a:ext>
                </a:extLst>
              </p:cNvPr>
              <p:cNvCxnSpPr/>
              <p:nvPr/>
            </p:nvCxnSpPr>
            <p:spPr>
              <a:xfrm rot="10800000" flipV="1">
                <a:off x="663279" y="3633795"/>
                <a:ext cx="339817" cy="225285"/>
              </a:xfrm>
              <a:prstGeom prst="bentConnector3">
                <a:avLst>
                  <a:gd name="adj1" fmla="val 52257"/>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CF23BEB9-2A0F-A624-E78C-5B6305C125C9}"/>
                  </a:ext>
                </a:extLst>
              </p:cNvPr>
              <p:cNvCxnSpPr>
                <a:cxnSpLocks/>
                <a:stCxn id="48" idx="3"/>
                <a:endCxn id="53" idx="1"/>
              </p:cNvCxnSpPr>
              <p:nvPr/>
            </p:nvCxnSpPr>
            <p:spPr>
              <a:xfrm>
                <a:off x="1222621" y="3744841"/>
                <a:ext cx="374928" cy="67034"/>
              </a:xfrm>
              <a:prstGeom prst="bentConnector3">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ED873B17-C5F5-CE86-5A4F-D95D564B611E}"/>
                  </a:ext>
                </a:extLst>
              </p:cNvPr>
              <p:cNvSpPr/>
              <p:nvPr/>
            </p:nvSpPr>
            <p:spPr>
              <a:xfrm>
                <a:off x="583057" y="3389776"/>
                <a:ext cx="773990" cy="1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cxnSp>
            <p:nvCxnSpPr>
              <p:cNvPr id="62" name="Connector: Elbow 61">
                <a:extLst>
                  <a:ext uri="{FF2B5EF4-FFF2-40B4-BE49-F238E27FC236}">
                    <a16:creationId xmlns:a16="http://schemas.microsoft.com/office/drawing/2014/main" id="{C27787CC-067A-F5B7-4948-0B668B6D4978}"/>
                  </a:ext>
                </a:extLst>
              </p:cNvPr>
              <p:cNvCxnSpPr>
                <a:cxnSpLocks/>
              </p:cNvCxnSpPr>
              <p:nvPr/>
            </p:nvCxnSpPr>
            <p:spPr>
              <a:xfrm rot="10800000" flipV="1">
                <a:off x="450753" y="3453492"/>
                <a:ext cx="165349" cy="516582"/>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813D323-3E44-358E-33E4-9B774911973B}"/>
                  </a:ext>
                </a:extLst>
              </p:cNvPr>
              <p:cNvCxnSpPr>
                <a:cxnSpLocks/>
                <a:stCxn id="61" idx="3"/>
              </p:cNvCxnSpPr>
              <p:nvPr/>
            </p:nvCxnSpPr>
            <p:spPr>
              <a:xfrm>
                <a:off x="1357047" y="3453492"/>
                <a:ext cx="177406" cy="469376"/>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6CE8974-1A28-D990-5041-BCCEC2332E6B}"/>
                  </a:ext>
                </a:extLst>
              </p:cNvPr>
              <p:cNvSpPr txBox="1"/>
              <p:nvPr/>
            </p:nvSpPr>
            <p:spPr>
              <a:xfrm>
                <a:off x="486966" y="3340172"/>
                <a:ext cx="955828" cy="218489"/>
              </a:xfrm>
              <a:prstGeom prst="rect">
                <a:avLst/>
              </a:prstGeom>
            </p:spPr>
            <p:txBody>
              <a:bodyPr vert="horz" wrap="square" lIns="109696" tIns="54848" rIns="109696" bIns="54848" rtlCol="0">
                <a:spAutoFit/>
              </a:bodyPr>
              <a:lstStyle/>
              <a:p>
                <a:pPr algn="ctr"/>
                <a:r>
                  <a:rPr lang="en-US" sz="700">
                    <a:solidFill>
                      <a:schemeClr val="accent1"/>
                    </a:solidFill>
                    <a:latin typeface="+mj-lt"/>
                  </a:rPr>
                  <a:t>Central gateway</a:t>
                </a:r>
                <a:endParaRPr lang="en-US" sz="300">
                  <a:solidFill>
                    <a:schemeClr val="accent1"/>
                  </a:solidFill>
                  <a:latin typeface="+mj-lt"/>
                </a:endParaRPr>
              </a:p>
            </p:txBody>
          </p:sp>
        </p:grpSp>
        <p:sp>
          <p:nvSpPr>
            <p:cNvPr id="65" name="Rectangle: Rounded Corners 64">
              <a:extLst>
                <a:ext uri="{FF2B5EF4-FFF2-40B4-BE49-F238E27FC236}">
                  <a16:creationId xmlns:a16="http://schemas.microsoft.com/office/drawing/2014/main" id="{E8EC8FD7-12FB-C0B4-43F3-2B1139B0DA66}"/>
                </a:ext>
              </a:extLst>
            </p:cNvPr>
            <p:cNvSpPr/>
            <p:nvPr/>
          </p:nvSpPr>
          <p:spPr>
            <a:xfrm>
              <a:off x="2017126" y="970073"/>
              <a:ext cx="2989863" cy="193742"/>
            </a:xfrm>
            <a:prstGeom prst="roundRect">
              <a:avLst/>
            </a:prstGeom>
            <a:noFill/>
            <a:ln w="127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b="1">
                  <a:solidFill>
                    <a:schemeClr val="tx1"/>
                  </a:solidFill>
                  <a:latin typeface="+mj-lt"/>
                  <a:cs typeface="Calibri Light"/>
                </a:rPr>
                <a:t>Domain Centralized: Selective to All</a:t>
              </a:r>
            </a:p>
          </p:txBody>
        </p:sp>
        <p:pic>
          <p:nvPicPr>
            <p:cNvPr id="67" name="Picture 12" descr="Car Top View Icons - Free SVG &amp; PNG Car Top View Images - Noun Project">
              <a:extLst>
                <a:ext uri="{FF2B5EF4-FFF2-40B4-BE49-F238E27FC236}">
                  <a16:creationId xmlns:a16="http://schemas.microsoft.com/office/drawing/2014/main" id="{17A05C37-1C72-3350-8230-44C74A86924F}"/>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22427" t="5159" r="22413" b="5023"/>
            <a:stretch/>
          </p:blipFill>
          <p:spPr bwMode="auto">
            <a:xfrm>
              <a:off x="2380108" y="1135176"/>
              <a:ext cx="2216139" cy="3608501"/>
            </a:xfrm>
            <a:prstGeom prst="rect">
              <a:avLst/>
            </a:prstGeom>
            <a:noFill/>
            <a:extLst>
              <a:ext uri="{909E8E84-426E-40DD-AFC4-6F175D3DCCD1}">
                <a14:hiddenFill xmlns:a14="http://schemas.microsoft.com/office/drawing/2010/main">
                  <a:solidFill>
                    <a:srgbClr val="FFFFFF"/>
                  </a:solidFill>
                </a14:hiddenFill>
              </a:ext>
            </a:extLst>
          </p:spPr>
        </p:pic>
        <p:sp>
          <p:nvSpPr>
            <p:cNvPr id="186" name="Rectangle: Rounded Corners 185">
              <a:extLst>
                <a:ext uri="{FF2B5EF4-FFF2-40B4-BE49-F238E27FC236}">
                  <a16:creationId xmlns:a16="http://schemas.microsoft.com/office/drawing/2014/main" id="{44BC3D2D-5299-1E4C-ED70-86A5949B19AB}"/>
                </a:ext>
              </a:extLst>
            </p:cNvPr>
            <p:cNvSpPr/>
            <p:nvPr/>
          </p:nvSpPr>
          <p:spPr>
            <a:xfrm>
              <a:off x="3175555" y="1880707"/>
              <a:ext cx="646057" cy="225233"/>
            </a:xfrm>
            <a:prstGeom prst="roundRect">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Powertrain &amp; Chassis DCU</a:t>
              </a:r>
            </a:p>
          </p:txBody>
        </p:sp>
        <p:cxnSp>
          <p:nvCxnSpPr>
            <p:cNvPr id="74" name="Straight Connector 73">
              <a:extLst>
                <a:ext uri="{FF2B5EF4-FFF2-40B4-BE49-F238E27FC236}">
                  <a16:creationId xmlns:a16="http://schemas.microsoft.com/office/drawing/2014/main" id="{C2801E23-2F30-E778-8509-4067F0C7A69D}"/>
                </a:ext>
              </a:extLst>
            </p:cNvPr>
            <p:cNvCxnSpPr>
              <a:cxnSpLocks/>
              <a:stCxn id="186" idx="2"/>
            </p:cNvCxnSpPr>
            <p:nvPr/>
          </p:nvCxnSpPr>
          <p:spPr>
            <a:xfrm flipH="1">
              <a:off x="3494753" y="2105941"/>
              <a:ext cx="3830" cy="85333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A3BB455-B5F1-70B7-00F9-A0F335FEE832}"/>
                </a:ext>
              </a:extLst>
            </p:cNvPr>
            <p:cNvCxnSpPr>
              <a:cxnSpLocks/>
            </p:cNvCxnSpPr>
            <p:nvPr/>
          </p:nvCxnSpPr>
          <p:spPr>
            <a:xfrm>
              <a:off x="3039964" y="3082005"/>
              <a:ext cx="21521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205470E-773D-48FB-53CD-FB4840BBB4E5}"/>
                </a:ext>
              </a:extLst>
            </p:cNvPr>
            <p:cNvCxnSpPr>
              <a:cxnSpLocks/>
            </p:cNvCxnSpPr>
            <p:nvPr/>
          </p:nvCxnSpPr>
          <p:spPr>
            <a:xfrm>
              <a:off x="3791353" y="3082005"/>
              <a:ext cx="162019"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3CF86A1-284D-A281-F430-6324E97286E2}"/>
                </a:ext>
              </a:extLst>
            </p:cNvPr>
            <p:cNvCxnSpPr>
              <a:cxnSpLocks/>
              <a:stCxn id="144" idx="3"/>
            </p:cNvCxnSpPr>
            <p:nvPr/>
          </p:nvCxnSpPr>
          <p:spPr>
            <a:xfrm flipV="1">
              <a:off x="3060737" y="3555770"/>
              <a:ext cx="194439" cy="28200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8EA4FB-0648-5AAA-C1B1-FF9CC24C7B6A}"/>
                </a:ext>
              </a:extLst>
            </p:cNvPr>
            <p:cNvCxnSpPr>
              <a:cxnSpLocks/>
              <a:stCxn id="102" idx="1"/>
            </p:cNvCxnSpPr>
            <p:nvPr/>
          </p:nvCxnSpPr>
          <p:spPr>
            <a:xfrm flipH="1" flipV="1">
              <a:off x="3791353" y="3549660"/>
              <a:ext cx="152880" cy="28811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9" name="Picture 10" descr="Wifi - Free technology icons">
              <a:extLst>
                <a:ext uri="{FF2B5EF4-FFF2-40B4-BE49-F238E27FC236}">
                  <a16:creationId xmlns:a16="http://schemas.microsoft.com/office/drawing/2014/main" id="{AC0582C5-DA4F-61DF-A686-9C3565670D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632" y="4409444"/>
              <a:ext cx="202001" cy="202001"/>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4D47EE6D-30E1-A5A8-FA95-FC360BADEC4A}"/>
                </a:ext>
              </a:extLst>
            </p:cNvPr>
            <p:cNvSpPr txBox="1"/>
            <p:nvPr/>
          </p:nvSpPr>
          <p:spPr>
            <a:xfrm>
              <a:off x="3667668" y="1500716"/>
              <a:ext cx="758919" cy="223063"/>
            </a:xfrm>
            <a:prstGeom prst="rect">
              <a:avLst/>
            </a:prstGeom>
            <a:noFill/>
          </p:spPr>
          <p:txBody>
            <a:bodyPr wrap="square" rtlCol="0">
              <a:spAutoFit/>
            </a:bodyPr>
            <a:lstStyle/>
            <a:p>
              <a:pPr algn="ctr"/>
              <a:r>
                <a:rPr lang="en-US" sz="600"/>
                <a:t>Engine, Transmission, Brakes, Steering </a:t>
              </a:r>
              <a:r>
                <a:rPr lang="en-US" sz="600" err="1"/>
                <a:t>etc</a:t>
              </a:r>
              <a:endParaRPr lang="en-US" sz="600"/>
            </a:p>
          </p:txBody>
        </p:sp>
        <p:sp>
          <p:nvSpPr>
            <p:cNvPr id="82" name="TextBox 81">
              <a:extLst>
                <a:ext uri="{FF2B5EF4-FFF2-40B4-BE49-F238E27FC236}">
                  <a16:creationId xmlns:a16="http://schemas.microsoft.com/office/drawing/2014/main" id="{51AB43B7-BFC4-D381-57A0-A4EBD134085E}"/>
                </a:ext>
              </a:extLst>
            </p:cNvPr>
            <p:cNvSpPr txBox="1"/>
            <p:nvPr/>
          </p:nvSpPr>
          <p:spPr>
            <a:xfrm>
              <a:off x="1850333" y="3076392"/>
              <a:ext cx="758919" cy="148709"/>
            </a:xfrm>
            <a:prstGeom prst="rect">
              <a:avLst/>
            </a:prstGeom>
            <a:noFill/>
          </p:spPr>
          <p:txBody>
            <a:bodyPr wrap="square" rtlCol="0">
              <a:spAutoFit/>
            </a:bodyPr>
            <a:lstStyle/>
            <a:p>
              <a:pPr algn="ctr"/>
              <a:r>
                <a:rPr lang="en-US" sz="600"/>
                <a:t>Display </a:t>
              </a:r>
              <a:r>
                <a:rPr lang="en-US" sz="600" err="1"/>
                <a:t>etc</a:t>
              </a:r>
              <a:endParaRPr lang="en-US" sz="600"/>
            </a:p>
          </p:txBody>
        </p:sp>
        <p:sp>
          <p:nvSpPr>
            <p:cNvPr id="83" name="TextBox 82">
              <a:extLst>
                <a:ext uri="{FF2B5EF4-FFF2-40B4-BE49-F238E27FC236}">
                  <a16:creationId xmlns:a16="http://schemas.microsoft.com/office/drawing/2014/main" id="{E58514B5-4D62-5301-6096-B6DE100E956F}"/>
                </a:ext>
              </a:extLst>
            </p:cNvPr>
            <p:cNvSpPr txBox="1"/>
            <p:nvPr/>
          </p:nvSpPr>
          <p:spPr>
            <a:xfrm>
              <a:off x="1915483" y="4063551"/>
              <a:ext cx="758919" cy="223063"/>
            </a:xfrm>
            <a:prstGeom prst="rect">
              <a:avLst/>
            </a:prstGeom>
            <a:noFill/>
          </p:spPr>
          <p:txBody>
            <a:bodyPr wrap="square" rtlCol="0">
              <a:spAutoFit/>
            </a:bodyPr>
            <a:lstStyle/>
            <a:p>
              <a:pPr algn="ctr"/>
              <a:r>
                <a:rPr lang="en-US" sz="600"/>
                <a:t>Seats, lights, locks, windows </a:t>
              </a:r>
              <a:r>
                <a:rPr lang="en-US" sz="600" err="1"/>
                <a:t>etc</a:t>
              </a:r>
              <a:endParaRPr lang="en-US" sz="600"/>
            </a:p>
          </p:txBody>
        </p:sp>
        <p:sp>
          <p:nvSpPr>
            <p:cNvPr id="84" name="TextBox 83">
              <a:extLst>
                <a:ext uri="{FF2B5EF4-FFF2-40B4-BE49-F238E27FC236}">
                  <a16:creationId xmlns:a16="http://schemas.microsoft.com/office/drawing/2014/main" id="{FB919A62-2027-B846-4957-A0D67BC2432B}"/>
                </a:ext>
              </a:extLst>
            </p:cNvPr>
            <p:cNvSpPr txBox="1"/>
            <p:nvPr/>
          </p:nvSpPr>
          <p:spPr>
            <a:xfrm>
              <a:off x="4243283" y="4034546"/>
              <a:ext cx="758919" cy="223063"/>
            </a:xfrm>
            <a:prstGeom prst="rect">
              <a:avLst/>
            </a:prstGeom>
            <a:noFill/>
          </p:spPr>
          <p:txBody>
            <a:bodyPr wrap="square" rtlCol="0">
              <a:spAutoFit/>
            </a:bodyPr>
            <a:lstStyle/>
            <a:p>
              <a:pPr algn="ctr"/>
              <a:r>
                <a:rPr lang="en-US" sz="600"/>
                <a:t>Telematics,</a:t>
              </a:r>
            </a:p>
            <a:p>
              <a:pPr algn="ctr"/>
              <a:r>
                <a:rPr lang="en-US" sz="600"/>
                <a:t>Antenna </a:t>
              </a:r>
              <a:r>
                <a:rPr lang="en-US" sz="600" err="1"/>
                <a:t>etc</a:t>
              </a:r>
              <a:endParaRPr lang="en-US" sz="600"/>
            </a:p>
          </p:txBody>
        </p:sp>
        <p:cxnSp>
          <p:nvCxnSpPr>
            <p:cNvPr id="86" name="Straight Connector 85">
              <a:extLst>
                <a:ext uri="{FF2B5EF4-FFF2-40B4-BE49-F238E27FC236}">
                  <a16:creationId xmlns:a16="http://schemas.microsoft.com/office/drawing/2014/main" id="{87C29103-1AD0-31D8-2627-792A03369F02}"/>
                </a:ext>
              </a:extLst>
            </p:cNvPr>
            <p:cNvCxnSpPr>
              <a:cxnSpLocks/>
            </p:cNvCxnSpPr>
            <p:nvPr/>
          </p:nvCxnSpPr>
          <p:spPr>
            <a:xfrm>
              <a:off x="3494753" y="2438745"/>
              <a:ext cx="14645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1A89663-431D-CB6D-3E2C-8CA2E0679F5F}"/>
                </a:ext>
              </a:extLst>
            </p:cNvPr>
            <p:cNvSpPr txBox="1"/>
            <p:nvPr/>
          </p:nvSpPr>
          <p:spPr>
            <a:xfrm>
              <a:off x="4449127" y="2313310"/>
              <a:ext cx="573599" cy="223063"/>
            </a:xfrm>
            <a:prstGeom prst="rect">
              <a:avLst/>
            </a:prstGeom>
            <a:noFill/>
          </p:spPr>
          <p:txBody>
            <a:bodyPr wrap="square" rtlCol="0">
              <a:spAutoFit/>
            </a:bodyPr>
            <a:lstStyle/>
            <a:p>
              <a:r>
                <a:rPr lang="en-US" sz="600"/>
                <a:t>Sensors, Actuators </a:t>
              </a:r>
              <a:r>
                <a:rPr lang="en-US" sz="600" err="1"/>
                <a:t>etc</a:t>
              </a:r>
              <a:endParaRPr lang="en-US" sz="600"/>
            </a:p>
          </p:txBody>
        </p:sp>
        <p:sp>
          <p:nvSpPr>
            <p:cNvPr id="207" name="Rectangle 206">
              <a:extLst>
                <a:ext uri="{FF2B5EF4-FFF2-40B4-BE49-F238E27FC236}">
                  <a16:creationId xmlns:a16="http://schemas.microsoft.com/office/drawing/2014/main" id="{82AC3C98-C835-636C-25A1-903807069C25}"/>
                </a:ext>
              </a:extLst>
            </p:cNvPr>
            <p:cNvSpPr/>
            <p:nvPr/>
          </p:nvSpPr>
          <p:spPr>
            <a:xfrm>
              <a:off x="235729" y="3130695"/>
              <a:ext cx="1612736" cy="162813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5028B2A7-8EF4-B022-897F-9C98A8A45709}"/>
                </a:ext>
              </a:extLst>
            </p:cNvPr>
            <p:cNvSpPr/>
            <p:nvPr/>
          </p:nvSpPr>
          <p:spPr>
            <a:xfrm>
              <a:off x="6017521" y="970074"/>
              <a:ext cx="2781319" cy="186420"/>
            </a:xfrm>
            <a:prstGeom prst="roundRect">
              <a:avLst/>
            </a:prstGeom>
            <a:noFill/>
            <a:ln w="127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b="1">
                  <a:solidFill>
                    <a:schemeClr val="tx1"/>
                  </a:solidFill>
                  <a:latin typeface="+mj-lt"/>
                  <a:cs typeface="Calibri Light"/>
                </a:rPr>
                <a:t>Centralized Zonal</a:t>
              </a:r>
            </a:p>
          </p:txBody>
        </p:sp>
        <p:sp>
          <p:nvSpPr>
            <p:cNvPr id="209" name="Rectangle 208">
              <a:extLst>
                <a:ext uri="{FF2B5EF4-FFF2-40B4-BE49-F238E27FC236}">
                  <a16:creationId xmlns:a16="http://schemas.microsoft.com/office/drawing/2014/main" id="{AABA08E0-3F5F-14EA-A475-51DF8EE60837}"/>
                </a:ext>
              </a:extLst>
            </p:cNvPr>
            <p:cNvSpPr/>
            <p:nvPr/>
          </p:nvSpPr>
          <p:spPr>
            <a:xfrm>
              <a:off x="2037198" y="1213388"/>
              <a:ext cx="2969790" cy="3549679"/>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0" name="Rectangle 209">
              <a:extLst>
                <a:ext uri="{FF2B5EF4-FFF2-40B4-BE49-F238E27FC236}">
                  <a16:creationId xmlns:a16="http://schemas.microsoft.com/office/drawing/2014/main" id="{ADE5E547-4547-5AB2-B7EF-9BC83DC25B28}"/>
                </a:ext>
              </a:extLst>
            </p:cNvPr>
            <p:cNvSpPr/>
            <p:nvPr/>
          </p:nvSpPr>
          <p:spPr>
            <a:xfrm>
              <a:off x="6017521" y="1197710"/>
              <a:ext cx="2784600" cy="3584483"/>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11" name="Picture 210">
              <a:extLst>
                <a:ext uri="{FF2B5EF4-FFF2-40B4-BE49-F238E27FC236}">
                  <a16:creationId xmlns:a16="http://schemas.microsoft.com/office/drawing/2014/main" id="{F423209F-DEFC-936E-190E-C80B0F47AECE}"/>
                </a:ext>
              </a:extLst>
            </p:cNvPr>
            <p:cNvPicPr>
              <a:picLocks noChangeAspect="1"/>
            </p:cNvPicPr>
            <p:nvPr/>
          </p:nvPicPr>
          <p:blipFill>
            <a:blip r:embed="rId5"/>
            <a:stretch>
              <a:fillRect/>
            </a:stretch>
          </p:blipFill>
          <p:spPr>
            <a:xfrm>
              <a:off x="5168397" y="4339393"/>
              <a:ext cx="590362" cy="494627"/>
            </a:xfrm>
            <a:prstGeom prst="rect">
              <a:avLst/>
            </a:prstGeom>
          </p:spPr>
        </p:pic>
        <p:pic>
          <p:nvPicPr>
            <p:cNvPr id="212" name="Picture 211">
              <a:extLst>
                <a:ext uri="{FF2B5EF4-FFF2-40B4-BE49-F238E27FC236}">
                  <a16:creationId xmlns:a16="http://schemas.microsoft.com/office/drawing/2014/main" id="{47E9E488-5A6B-1EE3-B997-5FE393421162}"/>
                </a:ext>
              </a:extLst>
            </p:cNvPr>
            <p:cNvPicPr>
              <a:picLocks noChangeAspect="1"/>
            </p:cNvPicPr>
            <p:nvPr/>
          </p:nvPicPr>
          <p:blipFill>
            <a:blip r:embed="rId6"/>
            <a:stretch>
              <a:fillRect/>
            </a:stretch>
          </p:blipFill>
          <p:spPr>
            <a:xfrm>
              <a:off x="5144846" y="1218505"/>
              <a:ext cx="771782" cy="425357"/>
            </a:xfrm>
            <a:prstGeom prst="rect">
              <a:avLst/>
            </a:prstGeom>
          </p:spPr>
        </p:pic>
        <p:sp>
          <p:nvSpPr>
            <p:cNvPr id="213" name="Arrow: Right 212">
              <a:extLst>
                <a:ext uri="{FF2B5EF4-FFF2-40B4-BE49-F238E27FC236}">
                  <a16:creationId xmlns:a16="http://schemas.microsoft.com/office/drawing/2014/main" id="{71364B2B-BF6E-09F5-25CB-0607A6D84A4E}"/>
                </a:ext>
              </a:extLst>
            </p:cNvPr>
            <p:cNvSpPr/>
            <p:nvPr/>
          </p:nvSpPr>
          <p:spPr>
            <a:xfrm>
              <a:off x="5057638" y="2682616"/>
              <a:ext cx="903599" cy="553327"/>
            </a:xfrm>
            <a:prstGeom prst="rightArrow">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Future</a:t>
              </a:r>
            </a:p>
          </p:txBody>
        </p:sp>
        <p:pic>
          <p:nvPicPr>
            <p:cNvPr id="214" name="Picture 12" descr="Car Top View Icons - Free SVG &amp; PNG Car Top View Images - Noun Project">
              <a:extLst>
                <a:ext uri="{FF2B5EF4-FFF2-40B4-BE49-F238E27FC236}">
                  <a16:creationId xmlns:a16="http://schemas.microsoft.com/office/drawing/2014/main" id="{3CC87B25-5061-38D6-7534-DB247CCBFFC3}"/>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22427" t="5159" r="22413" b="5023"/>
            <a:stretch/>
          </p:blipFill>
          <p:spPr bwMode="auto">
            <a:xfrm>
              <a:off x="6266734" y="1144655"/>
              <a:ext cx="2216139" cy="3608501"/>
            </a:xfrm>
            <a:prstGeom prst="rect">
              <a:avLst/>
            </a:prstGeom>
            <a:noFill/>
            <a:extLst>
              <a:ext uri="{909E8E84-426E-40DD-AFC4-6F175D3DCCD1}">
                <a14:hiddenFill xmlns:a14="http://schemas.microsoft.com/office/drawing/2010/main">
                  <a:solidFill>
                    <a:srgbClr val="FFFFFF"/>
                  </a:solidFill>
                </a14:hiddenFill>
              </a:ext>
            </a:extLst>
          </p:spPr>
        </p:pic>
        <p:cxnSp>
          <p:nvCxnSpPr>
            <p:cNvPr id="216" name="Straight Connector 1147">
              <a:extLst>
                <a:ext uri="{FF2B5EF4-FFF2-40B4-BE49-F238E27FC236}">
                  <a16:creationId xmlns:a16="http://schemas.microsoft.com/office/drawing/2014/main" id="{E167B9E6-5892-BCB8-6CE5-CC1EE26E84DF}"/>
                </a:ext>
              </a:extLst>
            </p:cNvPr>
            <p:cNvCxnSpPr>
              <a:cxnSpLocks/>
              <a:stCxn id="220" idx="4"/>
            </p:cNvCxnSpPr>
            <p:nvPr/>
          </p:nvCxnSpPr>
          <p:spPr>
            <a:xfrm rot="16200000" flipH="1">
              <a:off x="6627230" y="2601668"/>
              <a:ext cx="645710" cy="356140"/>
            </a:xfrm>
            <a:prstGeom prst="bentConnector3">
              <a:avLst>
                <a:gd name="adj1" fmla="val 101138"/>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1" name="Connector: Elbow 290">
              <a:extLst>
                <a:ext uri="{FF2B5EF4-FFF2-40B4-BE49-F238E27FC236}">
                  <a16:creationId xmlns:a16="http://schemas.microsoft.com/office/drawing/2014/main" id="{44F35CD6-B014-B5F9-7541-B58C120B8F8A}"/>
                </a:ext>
              </a:extLst>
            </p:cNvPr>
            <p:cNvCxnSpPr>
              <a:cxnSpLocks/>
            </p:cNvCxnSpPr>
            <p:nvPr/>
          </p:nvCxnSpPr>
          <p:spPr>
            <a:xfrm rot="5400000" flipH="1" flipV="1">
              <a:off x="6702626" y="3477640"/>
              <a:ext cx="492086" cy="349088"/>
            </a:xfrm>
            <a:prstGeom prst="bentConnector3">
              <a:avLst>
                <a:gd name="adj1" fmla="val 104232"/>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1147">
              <a:extLst>
                <a:ext uri="{FF2B5EF4-FFF2-40B4-BE49-F238E27FC236}">
                  <a16:creationId xmlns:a16="http://schemas.microsoft.com/office/drawing/2014/main" id="{20B572F8-B58D-74CC-80EF-282113595C82}"/>
                </a:ext>
              </a:extLst>
            </p:cNvPr>
            <p:cNvCxnSpPr>
              <a:cxnSpLocks/>
              <a:stCxn id="553" idx="4"/>
            </p:cNvCxnSpPr>
            <p:nvPr/>
          </p:nvCxnSpPr>
          <p:spPr>
            <a:xfrm rot="5400000">
              <a:off x="7529310" y="2598979"/>
              <a:ext cx="642517" cy="372459"/>
            </a:xfrm>
            <a:prstGeom prst="bentConnector3">
              <a:avLst>
                <a:gd name="adj1" fmla="val 101886"/>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3" name="Connector: Elbow 292">
              <a:extLst>
                <a:ext uri="{FF2B5EF4-FFF2-40B4-BE49-F238E27FC236}">
                  <a16:creationId xmlns:a16="http://schemas.microsoft.com/office/drawing/2014/main" id="{87D83D3F-B340-EAD0-1589-11AAA1E91838}"/>
                </a:ext>
              </a:extLst>
            </p:cNvPr>
            <p:cNvCxnSpPr>
              <a:cxnSpLocks/>
            </p:cNvCxnSpPr>
            <p:nvPr/>
          </p:nvCxnSpPr>
          <p:spPr>
            <a:xfrm rot="16200000" flipV="1">
              <a:off x="7601464" y="3460424"/>
              <a:ext cx="500676" cy="374931"/>
            </a:xfrm>
            <a:prstGeom prst="bentConnector3">
              <a:avLst>
                <a:gd name="adj1" fmla="val 100340"/>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4" name="Connector: Elbow 1387">
              <a:extLst>
                <a:ext uri="{FF2B5EF4-FFF2-40B4-BE49-F238E27FC236}">
                  <a16:creationId xmlns:a16="http://schemas.microsoft.com/office/drawing/2014/main" id="{949A510A-54DE-AA5B-8171-8508B2F46E60}"/>
                </a:ext>
              </a:extLst>
            </p:cNvPr>
            <p:cNvCxnSpPr>
              <a:cxnSpLocks/>
              <a:stCxn id="603" idx="2"/>
              <a:endCxn id="580" idx="6"/>
            </p:cNvCxnSpPr>
            <p:nvPr/>
          </p:nvCxnSpPr>
          <p:spPr>
            <a:xfrm flipH="1">
              <a:off x="7098505" y="4220302"/>
              <a:ext cx="619364" cy="0"/>
            </a:xfrm>
            <a:prstGeom prst="straightConnector1">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5" name="Connector: Elbow 1387">
              <a:extLst>
                <a:ext uri="{FF2B5EF4-FFF2-40B4-BE49-F238E27FC236}">
                  <a16:creationId xmlns:a16="http://schemas.microsoft.com/office/drawing/2014/main" id="{BD3037CD-AD3A-AE6A-6AF5-3510C64B133C}"/>
                </a:ext>
              </a:extLst>
            </p:cNvPr>
            <p:cNvCxnSpPr>
              <a:cxnSpLocks/>
              <a:endCxn id="220" idx="6"/>
            </p:cNvCxnSpPr>
            <p:nvPr/>
          </p:nvCxnSpPr>
          <p:spPr>
            <a:xfrm flipH="1">
              <a:off x="7098354" y="2131519"/>
              <a:ext cx="619515" cy="3289"/>
            </a:xfrm>
            <a:prstGeom prst="straightConnector1">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24260E13-A32B-DE32-30B1-F5C050963ACD}"/>
                </a:ext>
              </a:extLst>
            </p:cNvPr>
            <p:cNvCxnSpPr>
              <a:cxnSpLocks/>
              <a:stCxn id="37" idx="2"/>
              <a:endCxn id="207" idx="0"/>
            </p:cNvCxnSpPr>
            <p:nvPr/>
          </p:nvCxnSpPr>
          <p:spPr>
            <a:xfrm>
              <a:off x="1042097" y="2841524"/>
              <a:ext cx="0" cy="28917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D020F56A-BFA3-26C6-683A-FF5A5F18DC09}"/>
                </a:ext>
              </a:extLst>
            </p:cNvPr>
            <p:cNvCxnSpPr>
              <a:cxnSpLocks/>
            </p:cNvCxnSpPr>
            <p:nvPr/>
          </p:nvCxnSpPr>
          <p:spPr>
            <a:xfrm>
              <a:off x="1848465" y="4123747"/>
              <a:ext cx="189377"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44" name="Graphic 343" descr="Lock outline">
              <a:extLst>
                <a:ext uri="{FF2B5EF4-FFF2-40B4-BE49-F238E27FC236}">
                  <a16:creationId xmlns:a16="http://schemas.microsoft.com/office/drawing/2014/main" id="{C5FF2499-F0C8-481D-B219-AD184E08DF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01604" y="4418645"/>
              <a:ext cx="220906" cy="220906"/>
            </a:xfrm>
            <a:prstGeom prst="rect">
              <a:avLst/>
            </a:prstGeom>
          </p:spPr>
        </p:pic>
        <p:sp>
          <p:nvSpPr>
            <p:cNvPr id="345" name="TextBox 344">
              <a:extLst>
                <a:ext uri="{FF2B5EF4-FFF2-40B4-BE49-F238E27FC236}">
                  <a16:creationId xmlns:a16="http://schemas.microsoft.com/office/drawing/2014/main" id="{3B4D855D-006D-61C6-ACE5-54AA39549821}"/>
                </a:ext>
              </a:extLst>
            </p:cNvPr>
            <p:cNvSpPr txBox="1"/>
            <p:nvPr/>
          </p:nvSpPr>
          <p:spPr>
            <a:xfrm>
              <a:off x="3975858" y="1202872"/>
              <a:ext cx="1067209" cy="246221"/>
            </a:xfrm>
            <a:prstGeom prst="rect">
              <a:avLst/>
            </a:prstGeom>
            <a:noFill/>
          </p:spPr>
          <p:txBody>
            <a:bodyPr wrap="square">
              <a:spAutoFit/>
            </a:bodyPr>
            <a:lstStyle/>
            <a:p>
              <a:pPr algn="r"/>
              <a:r>
                <a:rPr lang="en-US" sz="1000" b="1">
                  <a:latin typeface="+mj-lt"/>
                  <a:cs typeface="Calibri Light"/>
                </a:rPr>
                <a:t>Today</a:t>
              </a:r>
              <a:endParaRPr lang="en-US" sz="1000" b="1">
                <a:solidFill>
                  <a:schemeClr val="tx1"/>
                </a:solidFill>
                <a:latin typeface="+mj-lt"/>
                <a:cs typeface="Calibri Light"/>
              </a:endParaRPr>
            </a:p>
          </p:txBody>
        </p:sp>
        <p:sp>
          <p:nvSpPr>
            <p:cNvPr id="80" name="TextBox 79">
              <a:extLst>
                <a:ext uri="{FF2B5EF4-FFF2-40B4-BE49-F238E27FC236}">
                  <a16:creationId xmlns:a16="http://schemas.microsoft.com/office/drawing/2014/main" id="{0F25102A-CC63-4A3D-41CE-487843FC7FCB}"/>
                </a:ext>
              </a:extLst>
            </p:cNvPr>
            <p:cNvSpPr txBox="1"/>
            <p:nvPr/>
          </p:nvSpPr>
          <p:spPr>
            <a:xfrm>
              <a:off x="4498298" y="2986108"/>
              <a:ext cx="573599" cy="223063"/>
            </a:xfrm>
            <a:prstGeom prst="rect">
              <a:avLst/>
            </a:prstGeom>
            <a:noFill/>
          </p:spPr>
          <p:txBody>
            <a:bodyPr wrap="square" rtlCol="0">
              <a:spAutoFit/>
            </a:bodyPr>
            <a:lstStyle/>
            <a:p>
              <a:r>
                <a:rPr lang="en-US" sz="600"/>
                <a:t>AM/FM, Video, antenna </a:t>
              </a:r>
              <a:r>
                <a:rPr lang="en-US" sz="600" err="1"/>
                <a:t>etc</a:t>
              </a:r>
              <a:endParaRPr lang="en-US" sz="600"/>
            </a:p>
          </p:txBody>
        </p:sp>
        <p:sp>
          <p:nvSpPr>
            <p:cNvPr id="123" name="Rectangle: Rounded Corners 122">
              <a:extLst>
                <a:ext uri="{FF2B5EF4-FFF2-40B4-BE49-F238E27FC236}">
                  <a16:creationId xmlns:a16="http://schemas.microsoft.com/office/drawing/2014/main" id="{48180CC7-FF46-7BCB-A2CF-2D704825BD17}"/>
                </a:ext>
              </a:extLst>
            </p:cNvPr>
            <p:cNvSpPr/>
            <p:nvPr/>
          </p:nvSpPr>
          <p:spPr>
            <a:xfrm rot="5400000">
              <a:off x="3748838" y="3056802"/>
              <a:ext cx="627238" cy="225234"/>
            </a:xfrm>
            <a:prstGeom prst="roundRect">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Infotainment DCU</a:t>
              </a:r>
            </a:p>
          </p:txBody>
        </p:sp>
        <p:grpSp>
          <p:nvGrpSpPr>
            <p:cNvPr id="364" name="Group 363">
              <a:extLst>
                <a:ext uri="{FF2B5EF4-FFF2-40B4-BE49-F238E27FC236}">
                  <a16:creationId xmlns:a16="http://schemas.microsoft.com/office/drawing/2014/main" id="{71E958C6-EE27-7DAB-63FD-3AEE5ED7B218}"/>
                </a:ext>
              </a:extLst>
            </p:cNvPr>
            <p:cNvGrpSpPr/>
            <p:nvPr/>
          </p:nvGrpSpPr>
          <p:grpSpPr>
            <a:xfrm>
              <a:off x="4179088" y="2868584"/>
              <a:ext cx="383125" cy="584866"/>
              <a:chOff x="4200927" y="2837806"/>
              <a:chExt cx="383125" cy="584866"/>
            </a:xfrm>
          </p:grpSpPr>
          <p:cxnSp>
            <p:nvCxnSpPr>
              <p:cNvPr id="125" name="Straight Connector 124">
                <a:extLst>
                  <a:ext uri="{FF2B5EF4-FFF2-40B4-BE49-F238E27FC236}">
                    <a16:creationId xmlns:a16="http://schemas.microsoft.com/office/drawing/2014/main" id="{8AD0BF30-3C29-2FAF-EEE3-01BD937274BD}"/>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685B347-7313-4CA4-E33A-F2CDC2B4BEDF}"/>
                  </a:ext>
                </a:extLst>
              </p:cNvPr>
              <p:cNvCxnSpPr>
                <a:cxnSpLocks/>
                <a:endCxn id="126"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0D8F51C-F704-35C9-D075-E7ED3DB53015}"/>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9BF3602-579E-3396-5B37-11021B3FA2BF}"/>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3CF4AEB-9ABD-DD18-C0AB-F7ACE246BE6E}"/>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0800C73-AC83-1584-9919-FF7050D71D31}"/>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FAE7889-72B6-6EE4-DEDC-448F1FAA672A}"/>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1170395D-A9DA-32E8-5BA2-B85C8DED7BF8}"/>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128" name="Rectangle 127">
                <a:extLst>
                  <a:ext uri="{FF2B5EF4-FFF2-40B4-BE49-F238E27FC236}">
                    <a16:creationId xmlns:a16="http://schemas.microsoft.com/office/drawing/2014/main" id="{EC1C9F97-B147-8D29-2747-FBDF07B2F240}"/>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135" name="Rectangle 134">
                <a:extLst>
                  <a:ext uri="{FF2B5EF4-FFF2-40B4-BE49-F238E27FC236}">
                    <a16:creationId xmlns:a16="http://schemas.microsoft.com/office/drawing/2014/main" id="{655DEEE6-409E-3DC7-65A6-D34168AF2F8C}"/>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136" name="Rectangle 135">
                <a:extLst>
                  <a:ext uri="{FF2B5EF4-FFF2-40B4-BE49-F238E27FC236}">
                    <a16:creationId xmlns:a16="http://schemas.microsoft.com/office/drawing/2014/main" id="{CE6ED27D-E968-369C-6A6B-75E7A47B79E4}"/>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137" name="Rectangle 136">
                <a:extLst>
                  <a:ext uri="{FF2B5EF4-FFF2-40B4-BE49-F238E27FC236}">
                    <a16:creationId xmlns:a16="http://schemas.microsoft.com/office/drawing/2014/main" id="{3B7C9EC0-8983-86B4-8B1C-7DBF8FCD1363}"/>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126" name="Rectangle 125">
                <a:extLst>
                  <a:ext uri="{FF2B5EF4-FFF2-40B4-BE49-F238E27FC236}">
                    <a16:creationId xmlns:a16="http://schemas.microsoft.com/office/drawing/2014/main" id="{ABAA319D-AE15-6373-9ED5-E9AC0CD6DAB8}"/>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54" name="TextBox 353">
                <a:extLst>
                  <a:ext uri="{FF2B5EF4-FFF2-40B4-BE49-F238E27FC236}">
                    <a16:creationId xmlns:a16="http://schemas.microsoft.com/office/drawing/2014/main" id="{541EC91C-4552-900D-57A6-7B4FDF9B216F}"/>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355" name="TextBox 354">
                <a:extLst>
                  <a:ext uri="{FF2B5EF4-FFF2-40B4-BE49-F238E27FC236}">
                    <a16:creationId xmlns:a16="http://schemas.microsoft.com/office/drawing/2014/main" id="{4F3228C8-79C1-1AF8-F68E-323499F6771A}"/>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356" name="TextBox 355">
                <a:extLst>
                  <a:ext uri="{FF2B5EF4-FFF2-40B4-BE49-F238E27FC236}">
                    <a16:creationId xmlns:a16="http://schemas.microsoft.com/office/drawing/2014/main" id="{DBBA3941-BB53-BB10-B066-55AB4FE691C3}"/>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357" name="TextBox 356">
                <a:extLst>
                  <a:ext uri="{FF2B5EF4-FFF2-40B4-BE49-F238E27FC236}">
                    <a16:creationId xmlns:a16="http://schemas.microsoft.com/office/drawing/2014/main" id="{46964691-1FD3-554E-42DE-FDF515C368BC}"/>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358" name="TextBox 357">
                <a:extLst>
                  <a:ext uri="{FF2B5EF4-FFF2-40B4-BE49-F238E27FC236}">
                    <a16:creationId xmlns:a16="http://schemas.microsoft.com/office/drawing/2014/main" id="{5864519A-FAE8-021D-4695-DF0D2889962C}"/>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359" name="TextBox 358">
                <a:extLst>
                  <a:ext uri="{FF2B5EF4-FFF2-40B4-BE49-F238E27FC236}">
                    <a16:creationId xmlns:a16="http://schemas.microsoft.com/office/drawing/2014/main" id="{0FC2EC6D-698F-AED3-260A-33ABE81043F3}"/>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grpSp>
          <p:nvGrpSpPr>
            <p:cNvPr id="365" name="Group 364">
              <a:extLst>
                <a:ext uri="{FF2B5EF4-FFF2-40B4-BE49-F238E27FC236}">
                  <a16:creationId xmlns:a16="http://schemas.microsoft.com/office/drawing/2014/main" id="{A602750A-604E-23B1-2C5C-725D1FC45BB2}"/>
                </a:ext>
              </a:extLst>
            </p:cNvPr>
            <p:cNvGrpSpPr/>
            <p:nvPr/>
          </p:nvGrpSpPr>
          <p:grpSpPr>
            <a:xfrm>
              <a:off x="4137650" y="2145322"/>
              <a:ext cx="383125" cy="584866"/>
              <a:chOff x="4200927" y="2837806"/>
              <a:chExt cx="383125" cy="584866"/>
            </a:xfrm>
          </p:grpSpPr>
          <p:cxnSp>
            <p:nvCxnSpPr>
              <p:cNvPr id="366" name="Straight Connector 365">
                <a:extLst>
                  <a:ext uri="{FF2B5EF4-FFF2-40B4-BE49-F238E27FC236}">
                    <a16:creationId xmlns:a16="http://schemas.microsoft.com/office/drawing/2014/main" id="{C919749E-CF05-2887-34D1-FCB0FA49B0D2}"/>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67C189FF-39ED-95A3-2427-367B18E49C88}"/>
                  </a:ext>
                </a:extLst>
              </p:cNvPr>
              <p:cNvCxnSpPr>
                <a:cxnSpLocks/>
                <a:endCxn id="378"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191E50DC-88C3-C0EB-70F8-C44F86E864A8}"/>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C870A5BF-C4EF-F974-2929-061F01C096D8}"/>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D5BFC9C4-85F7-C83C-EB05-EE549BFCF5D5}"/>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8C4B029C-9FCC-C182-0C97-5DC7AA1C1613}"/>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16D3A760-317A-032F-9079-D2EEC79BB205}"/>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3" name="Rectangle 372">
                <a:extLst>
                  <a:ext uri="{FF2B5EF4-FFF2-40B4-BE49-F238E27FC236}">
                    <a16:creationId xmlns:a16="http://schemas.microsoft.com/office/drawing/2014/main" id="{2E7D25D9-7C1D-C41C-2529-4CF7944A9DA0}"/>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74" name="Rectangle 373">
                <a:extLst>
                  <a:ext uri="{FF2B5EF4-FFF2-40B4-BE49-F238E27FC236}">
                    <a16:creationId xmlns:a16="http://schemas.microsoft.com/office/drawing/2014/main" id="{6AE86B56-D8F6-9910-92C3-84C0CC2B06B2}"/>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75" name="Rectangle 374">
                <a:extLst>
                  <a:ext uri="{FF2B5EF4-FFF2-40B4-BE49-F238E27FC236}">
                    <a16:creationId xmlns:a16="http://schemas.microsoft.com/office/drawing/2014/main" id="{453DFC9F-4D36-5CD8-1961-52ED6202E0E3}"/>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76" name="Rectangle 375">
                <a:extLst>
                  <a:ext uri="{FF2B5EF4-FFF2-40B4-BE49-F238E27FC236}">
                    <a16:creationId xmlns:a16="http://schemas.microsoft.com/office/drawing/2014/main" id="{0A957F9B-226A-C8DD-BAF8-10F5B87F3323}"/>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77" name="Rectangle 376">
                <a:extLst>
                  <a:ext uri="{FF2B5EF4-FFF2-40B4-BE49-F238E27FC236}">
                    <a16:creationId xmlns:a16="http://schemas.microsoft.com/office/drawing/2014/main" id="{E53F1434-1FC5-4256-08D4-2CFA29FC1E32}"/>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78" name="Rectangle 377">
                <a:extLst>
                  <a:ext uri="{FF2B5EF4-FFF2-40B4-BE49-F238E27FC236}">
                    <a16:creationId xmlns:a16="http://schemas.microsoft.com/office/drawing/2014/main" id="{91A11F01-FD24-C84C-495E-C9003D7D31AB}"/>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379" name="TextBox 378">
                <a:extLst>
                  <a:ext uri="{FF2B5EF4-FFF2-40B4-BE49-F238E27FC236}">
                    <a16:creationId xmlns:a16="http://schemas.microsoft.com/office/drawing/2014/main" id="{B8C56188-D638-6C5C-CD2E-B2B523660D43}"/>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380" name="TextBox 379">
                <a:extLst>
                  <a:ext uri="{FF2B5EF4-FFF2-40B4-BE49-F238E27FC236}">
                    <a16:creationId xmlns:a16="http://schemas.microsoft.com/office/drawing/2014/main" id="{45D38871-C617-3255-1D04-7E1CC2301105}"/>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381" name="TextBox 380">
                <a:extLst>
                  <a:ext uri="{FF2B5EF4-FFF2-40B4-BE49-F238E27FC236}">
                    <a16:creationId xmlns:a16="http://schemas.microsoft.com/office/drawing/2014/main" id="{F08C0232-C501-BEFC-C352-BDD58862B69D}"/>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382" name="TextBox 381">
                <a:extLst>
                  <a:ext uri="{FF2B5EF4-FFF2-40B4-BE49-F238E27FC236}">
                    <a16:creationId xmlns:a16="http://schemas.microsoft.com/office/drawing/2014/main" id="{EEB2A170-53BF-8572-EEC9-84E5E35DC6FD}"/>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383" name="TextBox 382">
                <a:extLst>
                  <a:ext uri="{FF2B5EF4-FFF2-40B4-BE49-F238E27FC236}">
                    <a16:creationId xmlns:a16="http://schemas.microsoft.com/office/drawing/2014/main" id="{3759C47C-F5DC-467F-AE00-F4D2D234B0C3}"/>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384" name="TextBox 383">
                <a:extLst>
                  <a:ext uri="{FF2B5EF4-FFF2-40B4-BE49-F238E27FC236}">
                    <a16:creationId xmlns:a16="http://schemas.microsoft.com/office/drawing/2014/main" id="{5ADEBFEA-E329-A278-D68C-0EFEE1A0B89B}"/>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sp>
          <p:nvSpPr>
            <p:cNvPr id="85" name="Rectangle: Rounded Corners 84">
              <a:extLst>
                <a:ext uri="{FF2B5EF4-FFF2-40B4-BE49-F238E27FC236}">
                  <a16:creationId xmlns:a16="http://schemas.microsoft.com/office/drawing/2014/main" id="{8A601F31-840F-FF5B-D508-D745B244C58E}"/>
                </a:ext>
              </a:extLst>
            </p:cNvPr>
            <p:cNvSpPr/>
            <p:nvPr/>
          </p:nvSpPr>
          <p:spPr>
            <a:xfrm>
              <a:off x="3641204" y="2326128"/>
              <a:ext cx="493982" cy="225234"/>
            </a:xfrm>
            <a:prstGeom prst="roundRect">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ADAS</a:t>
              </a:r>
            </a:p>
            <a:p>
              <a:pPr algn="ctr"/>
              <a:r>
                <a:rPr lang="en-US" sz="600">
                  <a:solidFill>
                    <a:schemeClr val="tx1"/>
                  </a:solidFill>
                </a:rPr>
                <a:t>AD DCU</a:t>
              </a:r>
            </a:p>
          </p:txBody>
        </p:sp>
        <p:sp>
          <p:nvSpPr>
            <p:cNvPr id="73" name="Rectangle 72">
              <a:extLst>
                <a:ext uri="{FF2B5EF4-FFF2-40B4-BE49-F238E27FC236}">
                  <a16:creationId xmlns:a16="http://schemas.microsoft.com/office/drawing/2014/main" id="{6E576C89-E85A-DD92-58C8-D1F54B0C89DB}"/>
                </a:ext>
              </a:extLst>
            </p:cNvPr>
            <p:cNvSpPr/>
            <p:nvPr/>
          </p:nvSpPr>
          <p:spPr>
            <a:xfrm>
              <a:off x="3255176" y="2968056"/>
              <a:ext cx="536177" cy="58771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solidFill>
                </a:rPr>
                <a:t>Central Gateway</a:t>
              </a:r>
            </a:p>
          </p:txBody>
        </p:sp>
        <p:grpSp>
          <p:nvGrpSpPr>
            <p:cNvPr id="406" name="Group 405">
              <a:extLst>
                <a:ext uri="{FF2B5EF4-FFF2-40B4-BE49-F238E27FC236}">
                  <a16:creationId xmlns:a16="http://schemas.microsoft.com/office/drawing/2014/main" id="{A566FA96-3810-53A0-5170-A6AA4BF80953}"/>
                </a:ext>
              </a:extLst>
            </p:cNvPr>
            <p:cNvGrpSpPr/>
            <p:nvPr/>
          </p:nvGrpSpPr>
          <p:grpSpPr>
            <a:xfrm rot="10800000">
              <a:off x="2424153" y="2885291"/>
              <a:ext cx="383125" cy="584866"/>
              <a:chOff x="4200927" y="2837806"/>
              <a:chExt cx="383125" cy="584866"/>
            </a:xfrm>
          </p:grpSpPr>
          <p:cxnSp>
            <p:nvCxnSpPr>
              <p:cNvPr id="407" name="Straight Connector 406">
                <a:extLst>
                  <a:ext uri="{FF2B5EF4-FFF2-40B4-BE49-F238E27FC236}">
                    <a16:creationId xmlns:a16="http://schemas.microsoft.com/office/drawing/2014/main" id="{43B3080A-AAA4-86BE-3AB0-3E98BDDBAC4C}"/>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71F78CB7-8D16-CE20-06BF-9F39BD7E9F6E}"/>
                  </a:ext>
                </a:extLst>
              </p:cNvPr>
              <p:cNvCxnSpPr>
                <a:cxnSpLocks/>
                <a:endCxn id="419"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A39B2240-BF09-0281-390E-10AA8D1A31C7}"/>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3EEB9655-BE8A-9560-4B36-A34D9868FE0B}"/>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098C3EDD-BA9D-C92F-CCE0-4ECC3CBBD0B0}"/>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163A81B0-8DD1-AF62-4DD4-AE23019FBEF8}"/>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A05342C9-7B38-08A1-AE25-8181B8F90BDA}"/>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4" name="Rectangle 413">
                <a:extLst>
                  <a:ext uri="{FF2B5EF4-FFF2-40B4-BE49-F238E27FC236}">
                    <a16:creationId xmlns:a16="http://schemas.microsoft.com/office/drawing/2014/main" id="{29742DF8-4C4B-1270-5B20-4D95964586D9}"/>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15" name="Rectangle 414">
                <a:extLst>
                  <a:ext uri="{FF2B5EF4-FFF2-40B4-BE49-F238E27FC236}">
                    <a16:creationId xmlns:a16="http://schemas.microsoft.com/office/drawing/2014/main" id="{A07DF053-4228-9286-8050-00DA37AF5AA8}"/>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16" name="Rectangle 415">
                <a:extLst>
                  <a:ext uri="{FF2B5EF4-FFF2-40B4-BE49-F238E27FC236}">
                    <a16:creationId xmlns:a16="http://schemas.microsoft.com/office/drawing/2014/main" id="{541BA7D7-AF18-E9D0-7D8E-F3D8F2CAE38F}"/>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17" name="Rectangle 416">
                <a:extLst>
                  <a:ext uri="{FF2B5EF4-FFF2-40B4-BE49-F238E27FC236}">
                    <a16:creationId xmlns:a16="http://schemas.microsoft.com/office/drawing/2014/main" id="{706EED8C-C2E7-AF86-0913-25102D87499F}"/>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18" name="Rectangle 417">
                <a:extLst>
                  <a:ext uri="{FF2B5EF4-FFF2-40B4-BE49-F238E27FC236}">
                    <a16:creationId xmlns:a16="http://schemas.microsoft.com/office/drawing/2014/main" id="{26DFCF54-E714-9AF9-C427-D4B8A0458484}"/>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19" name="Rectangle 418">
                <a:extLst>
                  <a:ext uri="{FF2B5EF4-FFF2-40B4-BE49-F238E27FC236}">
                    <a16:creationId xmlns:a16="http://schemas.microsoft.com/office/drawing/2014/main" id="{24B42B85-EE10-DB2C-AD05-7C7E777D8EA5}"/>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20" name="TextBox 419">
                <a:extLst>
                  <a:ext uri="{FF2B5EF4-FFF2-40B4-BE49-F238E27FC236}">
                    <a16:creationId xmlns:a16="http://schemas.microsoft.com/office/drawing/2014/main" id="{DF825E90-6FCB-30BA-A395-6CC73BA063F6}"/>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21" name="TextBox 420">
                <a:extLst>
                  <a:ext uri="{FF2B5EF4-FFF2-40B4-BE49-F238E27FC236}">
                    <a16:creationId xmlns:a16="http://schemas.microsoft.com/office/drawing/2014/main" id="{21EEE9B4-92CE-4B5E-B538-D4E4F6A9A9E8}"/>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22" name="TextBox 421">
                <a:extLst>
                  <a:ext uri="{FF2B5EF4-FFF2-40B4-BE49-F238E27FC236}">
                    <a16:creationId xmlns:a16="http://schemas.microsoft.com/office/drawing/2014/main" id="{4A0ACA6D-D5C9-ED7A-0231-6EC92D7512AC}"/>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23" name="TextBox 422">
                <a:extLst>
                  <a:ext uri="{FF2B5EF4-FFF2-40B4-BE49-F238E27FC236}">
                    <a16:creationId xmlns:a16="http://schemas.microsoft.com/office/drawing/2014/main" id="{BE81033A-3A38-556D-35AD-E2C4EDA3A676}"/>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24" name="TextBox 423">
                <a:extLst>
                  <a:ext uri="{FF2B5EF4-FFF2-40B4-BE49-F238E27FC236}">
                    <a16:creationId xmlns:a16="http://schemas.microsoft.com/office/drawing/2014/main" id="{72BEE3DA-DA18-D4A6-8ECE-72DAB1C3FE31}"/>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25" name="TextBox 424">
                <a:extLst>
                  <a:ext uri="{FF2B5EF4-FFF2-40B4-BE49-F238E27FC236}">
                    <a16:creationId xmlns:a16="http://schemas.microsoft.com/office/drawing/2014/main" id="{28548EA2-8E48-8AC7-AEBD-5C6C059BAD8C}"/>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sp>
          <p:nvSpPr>
            <p:cNvPr id="165" name="Rectangle: Rounded Corners 164">
              <a:extLst>
                <a:ext uri="{FF2B5EF4-FFF2-40B4-BE49-F238E27FC236}">
                  <a16:creationId xmlns:a16="http://schemas.microsoft.com/office/drawing/2014/main" id="{8BF26FCF-86D4-1779-3296-F278272CB828}"/>
                </a:ext>
              </a:extLst>
            </p:cNvPr>
            <p:cNvSpPr/>
            <p:nvPr/>
          </p:nvSpPr>
          <p:spPr>
            <a:xfrm rot="16200000">
              <a:off x="2627975" y="3058017"/>
              <a:ext cx="591088" cy="225234"/>
            </a:xfrm>
            <a:prstGeom prst="roundRect">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Cockpit DCU</a:t>
              </a:r>
            </a:p>
          </p:txBody>
        </p:sp>
        <p:grpSp>
          <p:nvGrpSpPr>
            <p:cNvPr id="426" name="Group 425">
              <a:extLst>
                <a:ext uri="{FF2B5EF4-FFF2-40B4-BE49-F238E27FC236}">
                  <a16:creationId xmlns:a16="http://schemas.microsoft.com/office/drawing/2014/main" id="{292CAC3F-5E34-ED00-ED2F-B83656642589}"/>
                </a:ext>
              </a:extLst>
            </p:cNvPr>
            <p:cNvGrpSpPr/>
            <p:nvPr/>
          </p:nvGrpSpPr>
          <p:grpSpPr>
            <a:xfrm rot="10800000">
              <a:off x="2573221" y="3882649"/>
              <a:ext cx="383125" cy="584866"/>
              <a:chOff x="4200927" y="2837806"/>
              <a:chExt cx="383125" cy="584866"/>
            </a:xfrm>
          </p:grpSpPr>
          <p:cxnSp>
            <p:nvCxnSpPr>
              <p:cNvPr id="427" name="Straight Connector 426">
                <a:extLst>
                  <a:ext uri="{FF2B5EF4-FFF2-40B4-BE49-F238E27FC236}">
                    <a16:creationId xmlns:a16="http://schemas.microsoft.com/office/drawing/2014/main" id="{1EFBB66F-D4DB-669C-83E9-B52A772795DF}"/>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195DA7C1-7FE1-1252-42DB-55A6E5535CE3}"/>
                  </a:ext>
                </a:extLst>
              </p:cNvPr>
              <p:cNvCxnSpPr>
                <a:cxnSpLocks/>
                <a:endCxn id="439"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81A04408-4784-6000-C2BB-98298D4EF380}"/>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02E1A46C-C7E3-E5F5-008E-280A0CB2AF64}"/>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1550B675-03E4-6437-37D9-A1C1CF391423}"/>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625EE8E7-AD94-A7C8-8EBA-304F193A17AB}"/>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03526314-D144-1277-7A8A-C2E5798CA5FD}"/>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4" name="Rectangle 433">
                <a:extLst>
                  <a:ext uri="{FF2B5EF4-FFF2-40B4-BE49-F238E27FC236}">
                    <a16:creationId xmlns:a16="http://schemas.microsoft.com/office/drawing/2014/main" id="{F6967EA4-9AEE-49EC-514D-69FF370B71DA}"/>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35" name="Rectangle 434">
                <a:extLst>
                  <a:ext uri="{FF2B5EF4-FFF2-40B4-BE49-F238E27FC236}">
                    <a16:creationId xmlns:a16="http://schemas.microsoft.com/office/drawing/2014/main" id="{77E6903A-39AE-B295-12D0-B4F46B4BE1E5}"/>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36" name="Rectangle 435">
                <a:extLst>
                  <a:ext uri="{FF2B5EF4-FFF2-40B4-BE49-F238E27FC236}">
                    <a16:creationId xmlns:a16="http://schemas.microsoft.com/office/drawing/2014/main" id="{AFEBEBB3-EC2A-0704-A8FF-AA74BE394D49}"/>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37" name="Rectangle 436">
                <a:extLst>
                  <a:ext uri="{FF2B5EF4-FFF2-40B4-BE49-F238E27FC236}">
                    <a16:creationId xmlns:a16="http://schemas.microsoft.com/office/drawing/2014/main" id="{8C0F630B-44A3-3FAC-D268-2D8327FCAA49}"/>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38" name="Rectangle 437">
                <a:extLst>
                  <a:ext uri="{FF2B5EF4-FFF2-40B4-BE49-F238E27FC236}">
                    <a16:creationId xmlns:a16="http://schemas.microsoft.com/office/drawing/2014/main" id="{2125AF34-2DC2-2D63-53DC-684CFC6CBCD1}"/>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39" name="Rectangle 438">
                <a:extLst>
                  <a:ext uri="{FF2B5EF4-FFF2-40B4-BE49-F238E27FC236}">
                    <a16:creationId xmlns:a16="http://schemas.microsoft.com/office/drawing/2014/main" id="{CAAF0D39-D8A7-CCA9-A16C-05AB20549204}"/>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40" name="TextBox 439">
                <a:extLst>
                  <a:ext uri="{FF2B5EF4-FFF2-40B4-BE49-F238E27FC236}">
                    <a16:creationId xmlns:a16="http://schemas.microsoft.com/office/drawing/2014/main" id="{7B2E0258-8A3D-0DBB-FC30-A3E8DFB3777B}"/>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41" name="TextBox 440">
                <a:extLst>
                  <a:ext uri="{FF2B5EF4-FFF2-40B4-BE49-F238E27FC236}">
                    <a16:creationId xmlns:a16="http://schemas.microsoft.com/office/drawing/2014/main" id="{F1E6C421-3079-36AB-69A6-88CBEC28D69F}"/>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42" name="TextBox 441">
                <a:extLst>
                  <a:ext uri="{FF2B5EF4-FFF2-40B4-BE49-F238E27FC236}">
                    <a16:creationId xmlns:a16="http://schemas.microsoft.com/office/drawing/2014/main" id="{40A0846A-AB29-4FA1-D466-C0964D835B16}"/>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43" name="TextBox 442">
                <a:extLst>
                  <a:ext uri="{FF2B5EF4-FFF2-40B4-BE49-F238E27FC236}">
                    <a16:creationId xmlns:a16="http://schemas.microsoft.com/office/drawing/2014/main" id="{4DC0833B-97EA-4831-F067-96CC7769B6DF}"/>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44" name="TextBox 443">
                <a:extLst>
                  <a:ext uri="{FF2B5EF4-FFF2-40B4-BE49-F238E27FC236}">
                    <a16:creationId xmlns:a16="http://schemas.microsoft.com/office/drawing/2014/main" id="{50D8A678-D99D-44ED-06A8-A105E8CE2B5D}"/>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45" name="TextBox 444">
                <a:extLst>
                  <a:ext uri="{FF2B5EF4-FFF2-40B4-BE49-F238E27FC236}">
                    <a16:creationId xmlns:a16="http://schemas.microsoft.com/office/drawing/2014/main" id="{53653BF9-4646-7A5C-C74C-6B72772D6405}"/>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sp>
          <p:nvSpPr>
            <p:cNvPr id="144" name="Rectangle: Rounded Corners 143">
              <a:extLst>
                <a:ext uri="{FF2B5EF4-FFF2-40B4-BE49-F238E27FC236}">
                  <a16:creationId xmlns:a16="http://schemas.microsoft.com/office/drawing/2014/main" id="{153BBF55-44BB-5C97-F017-DBBE20B475AF}"/>
                </a:ext>
              </a:extLst>
            </p:cNvPr>
            <p:cNvSpPr/>
            <p:nvPr/>
          </p:nvSpPr>
          <p:spPr>
            <a:xfrm rot="16200000">
              <a:off x="2732073" y="4053817"/>
              <a:ext cx="657328" cy="225234"/>
            </a:xfrm>
            <a:prstGeom prst="roundRect">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Body &amp; Comfort DCU</a:t>
              </a:r>
            </a:p>
          </p:txBody>
        </p:sp>
        <p:grpSp>
          <p:nvGrpSpPr>
            <p:cNvPr id="446" name="Group 445">
              <a:extLst>
                <a:ext uri="{FF2B5EF4-FFF2-40B4-BE49-F238E27FC236}">
                  <a16:creationId xmlns:a16="http://schemas.microsoft.com/office/drawing/2014/main" id="{B592A32E-1E4A-7709-C75F-04106DE0A92D}"/>
                </a:ext>
              </a:extLst>
            </p:cNvPr>
            <p:cNvGrpSpPr/>
            <p:nvPr/>
          </p:nvGrpSpPr>
          <p:grpSpPr>
            <a:xfrm>
              <a:off x="4051217" y="3873081"/>
              <a:ext cx="383125" cy="584866"/>
              <a:chOff x="4200927" y="2837806"/>
              <a:chExt cx="383125" cy="584866"/>
            </a:xfrm>
          </p:grpSpPr>
          <p:cxnSp>
            <p:nvCxnSpPr>
              <p:cNvPr id="447" name="Straight Connector 446">
                <a:extLst>
                  <a:ext uri="{FF2B5EF4-FFF2-40B4-BE49-F238E27FC236}">
                    <a16:creationId xmlns:a16="http://schemas.microsoft.com/office/drawing/2014/main" id="{A45BAB6C-3FDC-A72E-8F88-0BDD97AD6FA4}"/>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04F4FE6F-E9B5-44B1-8F76-182D16AC6C40}"/>
                  </a:ext>
                </a:extLst>
              </p:cNvPr>
              <p:cNvCxnSpPr>
                <a:cxnSpLocks/>
                <a:endCxn id="459"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DF4650B4-8396-231C-C05C-400BC98CD638}"/>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EFB267F5-E50A-A7B7-934F-40EA17683A4E}"/>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9B5B931D-5772-4333-2FC5-471F55F63C92}"/>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6CBFEDB6-74AC-2523-044A-C929A292DAAC}"/>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FAF096FE-2806-7262-1D03-0814AEA402AC}"/>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4" name="Rectangle 453">
                <a:extLst>
                  <a:ext uri="{FF2B5EF4-FFF2-40B4-BE49-F238E27FC236}">
                    <a16:creationId xmlns:a16="http://schemas.microsoft.com/office/drawing/2014/main" id="{DB76AC74-75F1-F9A6-7363-87910D63A0CA}"/>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55" name="Rectangle 454">
                <a:extLst>
                  <a:ext uri="{FF2B5EF4-FFF2-40B4-BE49-F238E27FC236}">
                    <a16:creationId xmlns:a16="http://schemas.microsoft.com/office/drawing/2014/main" id="{DB3B18FA-94DB-4CBA-02C4-A7A76FE1CB12}"/>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56" name="Rectangle 455">
                <a:extLst>
                  <a:ext uri="{FF2B5EF4-FFF2-40B4-BE49-F238E27FC236}">
                    <a16:creationId xmlns:a16="http://schemas.microsoft.com/office/drawing/2014/main" id="{01D9C3D5-2D2A-69C7-4C12-F50689FC9800}"/>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57" name="Rectangle 456">
                <a:extLst>
                  <a:ext uri="{FF2B5EF4-FFF2-40B4-BE49-F238E27FC236}">
                    <a16:creationId xmlns:a16="http://schemas.microsoft.com/office/drawing/2014/main" id="{753D7821-47FE-EB21-4677-4FAC582246C5}"/>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58" name="Rectangle 457">
                <a:extLst>
                  <a:ext uri="{FF2B5EF4-FFF2-40B4-BE49-F238E27FC236}">
                    <a16:creationId xmlns:a16="http://schemas.microsoft.com/office/drawing/2014/main" id="{655E08C5-FE9F-B80C-7C8D-12CF5BAAB2EA}"/>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59" name="Rectangle 458">
                <a:extLst>
                  <a:ext uri="{FF2B5EF4-FFF2-40B4-BE49-F238E27FC236}">
                    <a16:creationId xmlns:a16="http://schemas.microsoft.com/office/drawing/2014/main" id="{C460BEC4-6C77-B3C0-2950-77A1A13C0C3E}"/>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60" name="TextBox 459">
                <a:extLst>
                  <a:ext uri="{FF2B5EF4-FFF2-40B4-BE49-F238E27FC236}">
                    <a16:creationId xmlns:a16="http://schemas.microsoft.com/office/drawing/2014/main" id="{98C53E8C-5B78-5412-1513-D66BB9D35B9D}"/>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61" name="TextBox 460">
                <a:extLst>
                  <a:ext uri="{FF2B5EF4-FFF2-40B4-BE49-F238E27FC236}">
                    <a16:creationId xmlns:a16="http://schemas.microsoft.com/office/drawing/2014/main" id="{34A228AD-6A47-71A3-5A71-9883E3071B12}"/>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62" name="TextBox 461">
                <a:extLst>
                  <a:ext uri="{FF2B5EF4-FFF2-40B4-BE49-F238E27FC236}">
                    <a16:creationId xmlns:a16="http://schemas.microsoft.com/office/drawing/2014/main" id="{B6538CD6-0EB4-80C6-6980-32824406E70B}"/>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63" name="TextBox 462">
                <a:extLst>
                  <a:ext uri="{FF2B5EF4-FFF2-40B4-BE49-F238E27FC236}">
                    <a16:creationId xmlns:a16="http://schemas.microsoft.com/office/drawing/2014/main" id="{451B66F6-66F0-DDE0-D87D-02FC20D26EB9}"/>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64" name="TextBox 463">
                <a:extLst>
                  <a:ext uri="{FF2B5EF4-FFF2-40B4-BE49-F238E27FC236}">
                    <a16:creationId xmlns:a16="http://schemas.microsoft.com/office/drawing/2014/main" id="{98C476C2-7346-4D39-BD62-BCD1C18A65E2}"/>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65" name="TextBox 464">
                <a:extLst>
                  <a:ext uri="{FF2B5EF4-FFF2-40B4-BE49-F238E27FC236}">
                    <a16:creationId xmlns:a16="http://schemas.microsoft.com/office/drawing/2014/main" id="{967848BF-1D5B-381B-2B83-276ADC8A56A5}"/>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sp>
          <p:nvSpPr>
            <p:cNvPr id="102" name="Rectangle: Rounded Corners 101">
              <a:extLst>
                <a:ext uri="{FF2B5EF4-FFF2-40B4-BE49-F238E27FC236}">
                  <a16:creationId xmlns:a16="http://schemas.microsoft.com/office/drawing/2014/main" id="{4E990D18-87DC-3A5E-5D9C-36B5E52AD6E6}"/>
                </a:ext>
              </a:extLst>
            </p:cNvPr>
            <p:cNvSpPr/>
            <p:nvPr/>
          </p:nvSpPr>
          <p:spPr>
            <a:xfrm rot="5400000">
              <a:off x="3616489" y="4052897"/>
              <a:ext cx="655487" cy="225234"/>
            </a:xfrm>
            <a:prstGeom prst="roundRect">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a:solidFill>
                    <a:schemeClr val="tx1"/>
                  </a:solidFill>
                </a:rPr>
                <a:t>Connectivity DCU</a:t>
              </a:r>
            </a:p>
          </p:txBody>
        </p:sp>
        <p:grpSp>
          <p:nvGrpSpPr>
            <p:cNvPr id="466" name="Group 465">
              <a:extLst>
                <a:ext uri="{FF2B5EF4-FFF2-40B4-BE49-F238E27FC236}">
                  <a16:creationId xmlns:a16="http://schemas.microsoft.com/office/drawing/2014/main" id="{165A2C75-2923-D147-94DC-96A557BCA413}"/>
                </a:ext>
              </a:extLst>
            </p:cNvPr>
            <p:cNvGrpSpPr/>
            <p:nvPr/>
          </p:nvGrpSpPr>
          <p:grpSpPr>
            <a:xfrm rot="16200000">
              <a:off x="6579129" y="1332692"/>
              <a:ext cx="383125" cy="584866"/>
              <a:chOff x="4200927" y="2837806"/>
              <a:chExt cx="383125" cy="584866"/>
            </a:xfrm>
          </p:grpSpPr>
          <p:cxnSp>
            <p:nvCxnSpPr>
              <p:cNvPr id="467" name="Straight Connector 466">
                <a:extLst>
                  <a:ext uri="{FF2B5EF4-FFF2-40B4-BE49-F238E27FC236}">
                    <a16:creationId xmlns:a16="http://schemas.microsoft.com/office/drawing/2014/main" id="{EA621A5F-AEEF-791C-8F3B-E10C0500C57B}"/>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FBB11687-C3F5-8FB3-D862-3B699D20D183}"/>
                  </a:ext>
                </a:extLst>
              </p:cNvPr>
              <p:cNvCxnSpPr>
                <a:cxnSpLocks/>
                <a:endCxn id="479"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B7099D9F-BA8D-FC09-4CFC-5B77ED3B9A2E}"/>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400262CE-A465-EFA9-CF50-758BD134CE06}"/>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C13C612C-60BB-FA4A-1786-0AC2B1DA1CE3}"/>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34EA7E75-3840-8B3A-809C-D554D5FC2D63}"/>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4FC2B90A-9E74-A1DE-3727-15AAF2DC168A}"/>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4" name="Rectangle 473">
                <a:extLst>
                  <a:ext uri="{FF2B5EF4-FFF2-40B4-BE49-F238E27FC236}">
                    <a16:creationId xmlns:a16="http://schemas.microsoft.com/office/drawing/2014/main" id="{194EF8AA-1BC2-BD92-8D25-71D5EFC185FE}"/>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75" name="Rectangle 474">
                <a:extLst>
                  <a:ext uri="{FF2B5EF4-FFF2-40B4-BE49-F238E27FC236}">
                    <a16:creationId xmlns:a16="http://schemas.microsoft.com/office/drawing/2014/main" id="{B1E4857B-24DA-73BB-BE6A-45BEB8D4494D}"/>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76" name="Rectangle 475">
                <a:extLst>
                  <a:ext uri="{FF2B5EF4-FFF2-40B4-BE49-F238E27FC236}">
                    <a16:creationId xmlns:a16="http://schemas.microsoft.com/office/drawing/2014/main" id="{48133C57-746C-4FEF-7BF6-07C89D074616}"/>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77" name="Rectangle 476">
                <a:extLst>
                  <a:ext uri="{FF2B5EF4-FFF2-40B4-BE49-F238E27FC236}">
                    <a16:creationId xmlns:a16="http://schemas.microsoft.com/office/drawing/2014/main" id="{9DCDC34F-8719-5072-1AB3-C2254A15C6FC}"/>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78" name="Rectangle 477">
                <a:extLst>
                  <a:ext uri="{FF2B5EF4-FFF2-40B4-BE49-F238E27FC236}">
                    <a16:creationId xmlns:a16="http://schemas.microsoft.com/office/drawing/2014/main" id="{401442E8-996E-EBD8-825F-5D75EC5630A6}"/>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79" name="Rectangle 478">
                <a:extLst>
                  <a:ext uri="{FF2B5EF4-FFF2-40B4-BE49-F238E27FC236}">
                    <a16:creationId xmlns:a16="http://schemas.microsoft.com/office/drawing/2014/main" id="{C01F1EDE-A2F9-34EA-F8FD-1015994B6532}"/>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80" name="TextBox 479">
                <a:extLst>
                  <a:ext uri="{FF2B5EF4-FFF2-40B4-BE49-F238E27FC236}">
                    <a16:creationId xmlns:a16="http://schemas.microsoft.com/office/drawing/2014/main" id="{08D6F96E-38AF-40D6-CEB8-4E4B36A34B61}"/>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81" name="TextBox 480">
                <a:extLst>
                  <a:ext uri="{FF2B5EF4-FFF2-40B4-BE49-F238E27FC236}">
                    <a16:creationId xmlns:a16="http://schemas.microsoft.com/office/drawing/2014/main" id="{33DFC40B-1768-7B3B-13E6-97700AA0DA3D}"/>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82" name="TextBox 481">
                <a:extLst>
                  <a:ext uri="{FF2B5EF4-FFF2-40B4-BE49-F238E27FC236}">
                    <a16:creationId xmlns:a16="http://schemas.microsoft.com/office/drawing/2014/main" id="{CDF8DD44-B6F6-5401-0D0E-0769C3DA6D9C}"/>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83" name="TextBox 482">
                <a:extLst>
                  <a:ext uri="{FF2B5EF4-FFF2-40B4-BE49-F238E27FC236}">
                    <a16:creationId xmlns:a16="http://schemas.microsoft.com/office/drawing/2014/main" id="{1C5EB58B-E06F-3141-AA45-2561C2B01AB3}"/>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84" name="TextBox 483">
                <a:extLst>
                  <a:ext uri="{FF2B5EF4-FFF2-40B4-BE49-F238E27FC236}">
                    <a16:creationId xmlns:a16="http://schemas.microsoft.com/office/drawing/2014/main" id="{1EE5E1BD-4324-51E5-E08A-7F49F3E1A649}"/>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485" name="TextBox 484">
                <a:extLst>
                  <a:ext uri="{FF2B5EF4-FFF2-40B4-BE49-F238E27FC236}">
                    <a16:creationId xmlns:a16="http://schemas.microsoft.com/office/drawing/2014/main" id="{E67DA8A5-1A49-EF9C-26AF-B3DEB344DC08}"/>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grpSp>
          <p:nvGrpSpPr>
            <p:cNvPr id="486" name="Group 485">
              <a:extLst>
                <a:ext uri="{FF2B5EF4-FFF2-40B4-BE49-F238E27FC236}">
                  <a16:creationId xmlns:a16="http://schemas.microsoft.com/office/drawing/2014/main" id="{97E5A5CF-6F0F-9CB4-5EF3-02E7779E6417}"/>
                </a:ext>
              </a:extLst>
            </p:cNvPr>
            <p:cNvGrpSpPr/>
            <p:nvPr/>
          </p:nvGrpSpPr>
          <p:grpSpPr>
            <a:xfrm rot="16200000">
              <a:off x="7847704" y="1346280"/>
              <a:ext cx="383125" cy="584866"/>
              <a:chOff x="4200927" y="2837806"/>
              <a:chExt cx="383125" cy="584866"/>
            </a:xfrm>
          </p:grpSpPr>
          <p:cxnSp>
            <p:nvCxnSpPr>
              <p:cNvPr id="487" name="Straight Connector 486">
                <a:extLst>
                  <a:ext uri="{FF2B5EF4-FFF2-40B4-BE49-F238E27FC236}">
                    <a16:creationId xmlns:a16="http://schemas.microsoft.com/office/drawing/2014/main" id="{59673029-F434-B156-11A9-A6B29169AF50}"/>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43AC8FF2-99D2-12B2-552B-A78BA4234F91}"/>
                  </a:ext>
                </a:extLst>
              </p:cNvPr>
              <p:cNvCxnSpPr>
                <a:cxnSpLocks/>
                <a:endCxn id="499"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27A46BF1-691E-F031-62A9-7F737DD954D9}"/>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38849FFA-D189-A38F-8D1F-BBCFC8FEB937}"/>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88ABFE21-C276-CC74-08BD-6475A4D6DBD9}"/>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3F3C49F2-C295-2D0D-03CE-B30FC0AFA6F5}"/>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A31282CE-09DC-3690-2830-CFF6031C0C3F}"/>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4" name="Rectangle 493">
                <a:extLst>
                  <a:ext uri="{FF2B5EF4-FFF2-40B4-BE49-F238E27FC236}">
                    <a16:creationId xmlns:a16="http://schemas.microsoft.com/office/drawing/2014/main" id="{E96845F4-3562-8EA4-CF25-2AE673CBD6DE}"/>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95" name="Rectangle 494">
                <a:extLst>
                  <a:ext uri="{FF2B5EF4-FFF2-40B4-BE49-F238E27FC236}">
                    <a16:creationId xmlns:a16="http://schemas.microsoft.com/office/drawing/2014/main" id="{EB9B7E81-4C78-0E45-065B-1B07C39F81D5}"/>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96" name="Rectangle 495">
                <a:extLst>
                  <a:ext uri="{FF2B5EF4-FFF2-40B4-BE49-F238E27FC236}">
                    <a16:creationId xmlns:a16="http://schemas.microsoft.com/office/drawing/2014/main" id="{5AD1A117-3A78-4B89-8400-1F7FF1C6ED93}"/>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97" name="Rectangle 496">
                <a:extLst>
                  <a:ext uri="{FF2B5EF4-FFF2-40B4-BE49-F238E27FC236}">
                    <a16:creationId xmlns:a16="http://schemas.microsoft.com/office/drawing/2014/main" id="{28E30B10-07E5-9F56-11C7-2049B3BD157A}"/>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98" name="Rectangle 497">
                <a:extLst>
                  <a:ext uri="{FF2B5EF4-FFF2-40B4-BE49-F238E27FC236}">
                    <a16:creationId xmlns:a16="http://schemas.microsoft.com/office/drawing/2014/main" id="{CD378708-8FA1-7C8F-F65F-B1FD97122A24}"/>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499" name="Rectangle 498">
                <a:extLst>
                  <a:ext uri="{FF2B5EF4-FFF2-40B4-BE49-F238E27FC236}">
                    <a16:creationId xmlns:a16="http://schemas.microsoft.com/office/drawing/2014/main" id="{5C73FED8-4A13-1A46-9802-1951B8CC2796}"/>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00" name="TextBox 499">
                <a:extLst>
                  <a:ext uri="{FF2B5EF4-FFF2-40B4-BE49-F238E27FC236}">
                    <a16:creationId xmlns:a16="http://schemas.microsoft.com/office/drawing/2014/main" id="{185B5D35-2D0E-C950-764E-82449C5AEE31}"/>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01" name="TextBox 500">
                <a:extLst>
                  <a:ext uri="{FF2B5EF4-FFF2-40B4-BE49-F238E27FC236}">
                    <a16:creationId xmlns:a16="http://schemas.microsoft.com/office/drawing/2014/main" id="{669150E8-EB3B-A359-3754-35DC0677CFAF}"/>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02" name="TextBox 501">
                <a:extLst>
                  <a:ext uri="{FF2B5EF4-FFF2-40B4-BE49-F238E27FC236}">
                    <a16:creationId xmlns:a16="http://schemas.microsoft.com/office/drawing/2014/main" id="{7BD321EC-6D1E-3321-DD0C-E086B7D6F6EC}"/>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03" name="TextBox 502">
                <a:extLst>
                  <a:ext uri="{FF2B5EF4-FFF2-40B4-BE49-F238E27FC236}">
                    <a16:creationId xmlns:a16="http://schemas.microsoft.com/office/drawing/2014/main" id="{1DBBC504-A257-1388-E5FF-C15B8B9C478C}"/>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04" name="TextBox 503">
                <a:extLst>
                  <a:ext uri="{FF2B5EF4-FFF2-40B4-BE49-F238E27FC236}">
                    <a16:creationId xmlns:a16="http://schemas.microsoft.com/office/drawing/2014/main" id="{3A0538F6-93E9-18C7-9469-8C6AAC353973}"/>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05" name="TextBox 504">
                <a:extLst>
                  <a:ext uri="{FF2B5EF4-FFF2-40B4-BE49-F238E27FC236}">
                    <a16:creationId xmlns:a16="http://schemas.microsoft.com/office/drawing/2014/main" id="{DA3A3C3B-F1DE-5DD8-B7B7-A537AB9E0DEF}"/>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grpSp>
          <p:nvGrpSpPr>
            <p:cNvPr id="506" name="Group 505">
              <a:extLst>
                <a:ext uri="{FF2B5EF4-FFF2-40B4-BE49-F238E27FC236}">
                  <a16:creationId xmlns:a16="http://schemas.microsoft.com/office/drawing/2014/main" id="{76A54408-72CC-E2E4-819A-061D70EE7C78}"/>
                </a:ext>
              </a:extLst>
            </p:cNvPr>
            <p:cNvGrpSpPr/>
            <p:nvPr/>
          </p:nvGrpSpPr>
          <p:grpSpPr>
            <a:xfrm>
              <a:off x="8370546" y="1861450"/>
              <a:ext cx="383125" cy="584866"/>
              <a:chOff x="4200927" y="2837806"/>
              <a:chExt cx="383125" cy="584866"/>
            </a:xfrm>
          </p:grpSpPr>
          <p:cxnSp>
            <p:nvCxnSpPr>
              <p:cNvPr id="507" name="Straight Connector 506">
                <a:extLst>
                  <a:ext uri="{FF2B5EF4-FFF2-40B4-BE49-F238E27FC236}">
                    <a16:creationId xmlns:a16="http://schemas.microsoft.com/office/drawing/2014/main" id="{936E914B-05DE-F3B3-AB06-0B88B6ADE53A}"/>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14001636-A22D-3019-8B4D-A63F4A8EE443}"/>
                  </a:ext>
                </a:extLst>
              </p:cNvPr>
              <p:cNvCxnSpPr>
                <a:cxnSpLocks/>
                <a:endCxn id="519"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16142CFE-D346-902E-A94A-9C913A712798}"/>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D1518C9B-B703-B47F-D2E0-2FEE9850E137}"/>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4CC3A058-9396-D3D6-495B-53134FF312A2}"/>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8902A10E-96D4-CA9B-56EF-AB75D5FBDA2F}"/>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04C63075-E93F-50E3-2B42-EC43BCC551D5}"/>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4" name="Rectangle 513">
                <a:extLst>
                  <a:ext uri="{FF2B5EF4-FFF2-40B4-BE49-F238E27FC236}">
                    <a16:creationId xmlns:a16="http://schemas.microsoft.com/office/drawing/2014/main" id="{2CC934E9-73D2-7918-B60F-C8A0F10BB655}"/>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15" name="Rectangle 514">
                <a:extLst>
                  <a:ext uri="{FF2B5EF4-FFF2-40B4-BE49-F238E27FC236}">
                    <a16:creationId xmlns:a16="http://schemas.microsoft.com/office/drawing/2014/main" id="{0B71F093-9165-DC90-E08C-3D9DFEC0F018}"/>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16" name="Rectangle 515">
                <a:extLst>
                  <a:ext uri="{FF2B5EF4-FFF2-40B4-BE49-F238E27FC236}">
                    <a16:creationId xmlns:a16="http://schemas.microsoft.com/office/drawing/2014/main" id="{EE8395C3-BB7B-3F56-AA97-A85940008DA2}"/>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17" name="Rectangle 516">
                <a:extLst>
                  <a:ext uri="{FF2B5EF4-FFF2-40B4-BE49-F238E27FC236}">
                    <a16:creationId xmlns:a16="http://schemas.microsoft.com/office/drawing/2014/main" id="{95654BA9-71E7-0C13-67E8-BE57D894140B}"/>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18" name="Rectangle 517">
                <a:extLst>
                  <a:ext uri="{FF2B5EF4-FFF2-40B4-BE49-F238E27FC236}">
                    <a16:creationId xmlns:a16="http://schemas.microsoft.com/office/drawing/2014/main" id="{F26927AD-0B80-8899-30DB-90424FA09097}"/>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19" name="Rectangle 518">
                <a:extLst>
                  <a:ext uri="{FF2B5EF4-FFF2-40B4-BE49-F238E27FC236}">
                    <a16:creationId xmlns:a16="http://schemas.microsoft.com/office/drawing/2014/main" id="{ED31460E-079E-04DE-6299-D9EF83B61461}"/>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20" name="TextBox 519">
                <a:extLst>
                  <a:ext uri="{FF2B5EF4-FFF2-40B4-BE49-F238E27FC236}">
                    <a16:creationId xmlns:a16="http://schemas.microsoft.com/office/drawing/2014/main" id="{23472E4E-FFDF-2462-4E63-B983677B93B7}"/>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21" name="TextBox 520">
                <a:extLst>
                  <a:ext uri="{FF2B5EF4-FFF2-40B4-BE49-F238E27FC236}">
                    <a16:creationId xmlns:a16="http://schemas.microsoft.com/office/drawing/2014/main" id="{B68DCB26-54DD-00FB-C4B1-D74127FD904C}"/>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22" name="TextBox 521">
                <a:extLst>
                  <a:ext uri="{FF2B5EF4-FFF2-40B4-BE49-F238E27FC236}">
                    <a16:creationId xmlns:a16="http://schemas.microsoft.com/office/drawing/2014/main" id="{83C14793-6C77-17DC-36F5-AAA84EF9D4EF}"/>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23" name="TextBox 522">
                <a:extLst>
                  <a:ext uri="{FF2B5EF4-FFF2-40B4-BE49-F238E27FC236}">
                    <a16:creationId xmlns:a16="http://schemas.microsoft.com/office/drawing/2014/main" id="{A47B278E-CFA6-1D46-1316-60B32A154DB9}"/>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24" name="TextBox 523">
                <a:extLst>
                  <a:ext uri="{FF2B5EF4-FFF2-40B4-BE49-F238E27FC236}">
                    <a16:creationId xmlns:a16="http://schemas.microsoft.com/office/drawing/2014/main" id="{2FF70918-9B39-86B0-5E94-89F22ABBB7AD}"/>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25" name="TextBox 524">
                <a:extLst>
                  <a:ext uri="{FF2B5EF4-FFF2-40B4-BE49-F238E27FC236}">
                    <a16:creationId xmlns:a16="http://schemas.microsoft.com/office/drawing/2014/main" id="{B30D98CD-92B1-ABEE-58E5-C19AB650A70B}"/>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grpSp>
          <p:nvGrpSpPr>
            <p:cNvPr id="526" name="Group 525">
              <a:extLst>
                <a:ext uri="{FF2B5EF4-FFF2-40B4-BE49-F238E27FC236}">
                  <a16:creationId xmlns:a16="http://schemas.microsoft.com/office/drawing/2014/main" id="{A997BDF2-00E3-396A-2F35-1CEB555A9483}"/>
                </a:ext>
              </a:extLst>
            </p:cNvPr>
            <p:cNvGrpSpPr/>
            <p:nvPr/>
          </p:nvGrpSpPr>
          <p:grpSpPr>
            <a:xfrm rot="10800000">
              <a:off x="6061364" y="1861450"/>
              <a:ext cx="383125" cy="584866"/>
              <a:chOff x="4200927" y="2837806"/>
              <a:chExt cx="383125" cy="584866"/>
            </a:xfrm>
          </p:grpSpPr>
          <p:cxnSp>
            <p:nvCxnSpPr>
              <p:cNvPr id="527" name="Straight Connector 526">
                <a:extLst>
                  <a:ext uri="{FF2B5EF4-FFF2-40B4-BE49-F238E27FC236}">
                    <a16:creationId xmlns:a16="http://schemas.microsoft.com/office/drawing/2014/main" id="{6EC7F55E-982A-DF54-14E1-5AE6895317BE}"/>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64D8EA90-E26C-D88A-17B7-CF431FA9DE49}"/>
                  </a:ext>
                </a:extLst>
              </p:cNvPr>
              <p:cNvCxnSpPr>
                <a:cxnSpLocks/>
                <a:endCxn id="539"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E92059C4-F191-8A2F-824C-A177D3B42E68}"/>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54FA5275-EB53-4473-AB32-0F2214136D28}"/>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DF4DF13D-5FCC-BC2C-9504-F4B4BF81FA2A}"/>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252A0700-6C5D-851E-E393-AB879FDF8F4C}"/>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70FAA9CB-ABD1-BC6B-C1A5-314ADCCFE94A}"/>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4" name="Rectangle 533">
                <a:extLst>
                  <a:ext uri="{FF2B5EF4-FFF2-40B4-BE49-F238E27FC236}">
                    <a16:creationId xmlns:a16="http://schemas.microsoft.com/office/drawing/2014/main" id="{46630708-1D40-85A2-C138-F8211BF8ADFF}"/>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35" name="Rectangle 534">
                <a:extLst>
                  <a:ext uri="{FF2B5EF4-FFF2-40B4-BE49-F238E27FC236}">
                    <a16:creationId xmlns:a16="http://schemas.microsoft.com/office/drawing/2014/main" id="{F8B64753-6B8F-7A0E-F9D2-7451B98B53A1}"/>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36" name="Rectangle 535">
                <a:extLst>
                  <a:ext uri="{FF2B5EF4-FFF2-40B4-BE49-F238E27FC236}">
                    <a16:creationId xmlns:a16="http://schemas.microsoft.com/office/drawing/2014/main" id="{09E1B9F7-6334-54E3-721F-64FA839D71C9}"/>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37" name="Rectangle 536">
                <a:extLst>
                  <a:ext uri="{FF2B5EF4-FFF2-40B4-BE49-F238E27FC236}">
                    <a16:creationId xmlns:a16="http://schemas.microsoft.com/office/drawing/2014/main" id="{DB8D2E93-EBA3-E6FF-AA8F-652EBA0F4E92}"/>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38" name="Rectangle 537">
                <a:extLst>
                  <a:ext uri="{FF2B5EF4-FFF2-40B4-BE49-F238E27FC236}">
                    <a16:creationId xmlns:a16="http://schemas.microsoft.com/office/drawing/2014/main" id="{396302BA-045F-6704-E812-1024F700736B}"/>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39" name="Rectangle 538">
                <a:extLst>
                  <a:ext uri="{FF2B5EF4-FFF2-40B4-BE49-F238E27FC236}">
                    <a16:creationId xmlns:a16="http://schemas.microsoft.com/office/drawing/2014/main" id="{AB8E702B-5EC4-6C56-5EBE-2957DEAFEF09}"/>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40" name="TextBox 539">
                <a:extLst>
                  <a:ext uri="{FF2B5EF4-FFF2-40B4-BE49-F238E27FC236}">
                    <a16:creationId xmlns:a16="http://schemas.microsoft.com/office/drawing/2014/main" id="{847D9D86-AF68-E765-740A-CF4CEA269429}"/>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41" name="TextBox 540">
                <a:extLst>
                  <a:ext uri="{FF2B5EF4-FFF2-40B4-BE49-F238E27FC236}">
                    <a16:creationId xmlns:a16="http://schemas.microsoft.com/office/drawing/2014/main" id="{44D045F9-80DB-6C76-14B8-6CB1A8665B09}"/>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42" name="TextBox 541">
                <a:extLst>
                  <a:ext uri="{FF2B5EF4-FFF2-40B4-BE49-F238E27FC236}">
                    <a16:creationId xmlns:a16="http://schemas.microsoft.com/office/drawing/2014/main" id="{C9E86575-F28E-B037-88A7-75122348ACE4}"/>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43" name="TextBox 542">
                <a:extLst>
                  <a:ext uri="{FF2B5EF4-FFF2-40B4-BE49-F238E27FC236}">
                    <a16:creationId xmlns:a16="http://schemas.microsoft.com/office/drawing/2014/main" id="{D4B3EAE5-3D4E-62C1-DAEC-DA228C01A791}"/>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44" name="TextBox 543">
                <a:extLst>
                  <a:ext uri="{FF2B5EF4-FFF2-40B4-BE49-F238E27FC236}">
                    <a16:creationId xmlns:a16="http://schemas.microsoft.com/office/drawing/2014/main" id="{D0C8511F-C76C-80EE-1EA9-800CBC4624CE}"/>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45" name="TextBox 544">
                <a:extLst>
                  <a:ext uri="{FF2B5EF4-FFF2-40B4-BE49-F238E27FC236}">
                    <a16:creationId xmlns:a16="http://schemas.microsoft.com/office/drawing/2014/main" id="{A812ACD6-5915-2C21-791F-00837186A0A1}"/>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grpSp>
          <p:nvGrpSpPr>
            <p:cNvPr id="551" name="Group 550">
              <a:extLst>
                <a:ext uri="{FF2B5EF4-FFF2-40B4-BE49-F238E27FC236}">
                  <a16:creationId xmlns:a16="http://schemas.microsoft.com/office/drawing/2014/main" id="{17A6EE26-B825-F9BE-C617-0FCAE59D6D6F}"/>
                </a:ext>
              </a:extLst>
            </p:cNvPr>
            <p:cNvGrpSpPr/>
            <p:nvPr/>
          </p:nvGrpSpPr>
          <p:grpSpPr>
            <a:xfrm>
              <a:off x="6445676" y="1812733"/>
              <a:ext cx="657620" cy="644150"/>
              <a:chOff x="6467515" y="1781955"/>
              <a:chExt cx="657620" cy="644150"/>
            </a:xfrm>
          </p:grpSpPr>
          <p:sp>
            <p:nvSpPr>
              <p:cNvPr id="220" name="Oval 219">
                <a:extLst>
                  <a:ext uri="{FF2B5EF4-FFF2-40B4-BE49-F238E27FC236}">
                    <a16:creationId xmlns:a16="http://schemas.microsoft.com/office/drawing/2014/main" id="{070FEA21-4A68-F57E-67EC-0F96E0C0A191}"/>
                  </a:ext>
                </a:extLst>
              </p:cNvPr>
              <p:cNvSpPr/>
              <p:nvPr/>
            </p:nvSpPr>
            <p:spPr>
              <a:xfrm>
                <a:off x="6467515" y="1781955"/>
                <a:ext cx="652678" cy="644150"/>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a:extLst>
                  <a:ext uri="{FF2B5EF4-FFF2-40B4-BE49-F238E27FC236}">
                    <a16:creationId xmlns:a16="http://schemas.microsoft.com/office/drawing/2014/main" id="{D264FCC2-6236-FE62-9846-B00A70C17820}"/>
                  </a:ext>
                </a:extLst>
              </p:cNvPr>
              <p:cNvSpPr txBox="1"/>
              <p:nvPr/>
            </p:nvSpPr>
            <p:spPr>
              <a:xfrm>
                <a:off x="6482341" y="1928049"/>
                <a:ext cx="642794" cy="338554"/>
              </a:xfrm>
              <a:prstGeom prst="rect">
                <a:avLst/>
              </a:prstGeom>
              <a:noFill/>
            </p:spPr>
            <p:txBody>
              <a:bodyPr wrap="square">
                <a:spAutoFit/>
              </a:bodyPr>
              <a:lstStyle/>
              <a:p>
                <a:pPr algn="ctr"/>
                <a:r>
                  <a:rPr lang="en-US" sz="800">
                    <a:solidFill>
                      <a:schemeClr val="tx1"/>
                    </a:solidFill>
                  </a:rPr>
                  <a:t>Zonal</a:t>
                </a:r>
              </a:p>
              <a:p>
                <a:pPr algn="ctr"/>
                <a:r>
                  <a:rPr lang="en-US" sz="800"/>
                  <a:t>Gateway</a:t>
                </a:r>
                <a:endParaRPr lang="en-US" sz="800">
                  <a:solidFill>
                    <a:schemeClr val="tx1"/>
                  </a:solidFill>
                </a:endParaRPr>
              </a:p>
            </p:txBody>
          </p:sp>
        </p:grpSp>
        <p:grpSp>
          <p:nvGrpSpPr>
            <p:cNvPr id="552" name="Group 551">
              <a:extLst>
                <a:ext uri="{FF2B5EF4-FFF2-40B4-BE49-F238E27FC236}">
                  <a16:creationId xmlns:a16="http://schemas.microsoft.com/office/drawing/2014/main" id="{2D634DAE-1943-7455-D627-0E50D11B25BB}"/>
                </a:ext>
              </a:extLst>
            </p:cNvPr>
            <p:cNvGrpSpPr/>
            <p:nvPr/>
          </p:nvGrpSpPr>
          <p:grpSpPr>
            <a:xfrm>
              <a:off x="7710458" y="1819800"/>
              <a:ext cx="657620" cy="644150"/>
              <a:chOff x="6467515" y="1781955"/>
              <a:chExt cx="657620" cy="644150"/>
            </a:xfrm>
          </p:grpSpPr>
          <p:sp>
            <p:nvSpPr>
              <p:cNvPr id="553" name="Oval 552">
                <a:extLst>
                  <a:ext uri="{FF2B5EF4-FFF2-40B4-BE49-F238E27FC236}">
                    <a16:creationId xmlns:a16="http://schemas.microsoft.com/office/drawing/2014/main" id="{62D452CF-2C15-52A7-B2E9-CB1F19665DC9}"/>
                  </a:ext>
                </a:extLst>
              </p:cNvPr>
              <p:cNvSpPr/>
              <p:nvPr/>
            </p:nvSpPr>
            <p:spPr>
              <a:xfrm>
                <a:off x="6467515" y="1781955"/>
                <a:ext cx="652678" cy="644150"/>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extBox 553">
                <a:extLst>
                  <a:ext uri="{FF2B5EF4-FFF2-40B4-BE49-F238E27FC236}">
                    <a16:creationId xmlns:a16="http://schemas.microsoft.com/office/drawing/2014/main" id="{92B25269-E8D4-6AAA-56B1-6C02A221C22A}"/>
                  </a:ext>
                </a:extLst>
              </p:cNvPr>
              <p:cNvSpPr txBox="1"/>
              <p:nvPr/>
            </p:nvSpPr>
            <p:spPr>
              <a:xfrm>
                <a:off x="6482341" y="1928049"/>
                <a:ext cx="642794" cy="338554"/>
              </a:xfrm>
              <a:prstGeom prst="rect">
                <a:avLst/>
              </a:prstGeom>
              <a:noFill/>
            </p:spPr>
            <p:txBody>
              <a:bodyPr wrap="square">
                <a:spAutoFit/>
              </a:bodyPr>
              <a:lstStyle/>
              <a:p>
                <a:pPr algn="ctr"/>
                <a:r>
                  <a:rPr lang="en-US" sz="800">
                    <a:solidFill>
                      <a:schemeClr val="tx1"/>
                    </a:solidFill>
                  </a:rPr>
                  <a:t>Zonal</a:t>
                </a:r>
              </a:p>
              <a:p>
                <a:pPr algn="ctr"/>
                <a:r>
                  <a:rPr lang="en-US" sz="800"/>
                  <a:t>Gateway</a:t>
                </a:r>
                <a:endParaRPr lang="en-US" sz="800">
                  <a:solidFill>
                    <a:schemeClr val="tx1"/>
                  </a:solidFill>
                </a:endParaRPr>
              </a:p>
            </p:txBody>
          </p:sp>
        </p:grpSp>
        <p:sp>
          <p:nvSpPr>
            <p:cNvPr id="215" name="Rectangle 214">
              <a:extLst>
                <a:ext uri="{FF2B5EF4-FFF2-40B4-BE49-F238E27FC236}">
                  <a16:creationId xmlns:a16="http://schemas.microsoft.com/office/drawing/2014/main" id="{8DA4D5F9-F09A-FEB0-0BC3-8D6E22BDB73B}"/>
                </a:ext>
              </a:extLst>
            </p:cNvPr>
            <p:cNvSpPr/>
            <p:nvPr/>
          </p:nvSpPr>
          <p:spPr>
            <a:xfrm>
              <a:off x="7128158" y="2966102"/>
              <a:ext cx="536177" cy="58771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Central Brains</a:t>
              </a:r>
            </a:p>
          </p:txBody>
        </p:sp>
        <p:grpSp>
          <p:nvGrpSpPr>
            <p:cNvPr id="559" name="Group 558">
              <a:extLst>
                <a:ext uri="{FF2B5EF4-FFF2-40B4-BE49-F238E27FC236}">
                  <a16:creationId xmlns:a16="http://schemas.microsoft.com/office/drawing/2014/main" id="{44BEBDE8-F0C9-CC6D-44F9-E64AC7C2552E}"/>
                </a:ext>
              </a:extLst>
            </p:cNvPr>
            <p:cNvGrpSpPr/>
            <p:nvPr/>
          </p:nvGrpSpPr>
          <p:grpSpPr>
            <a:xfrm rot="10800000">
              <a:off x="6061515" y="3946944"/>
              <a:ext cx="383125" cy="584866"/>
              <a:chOff x="4200927" y="2837806"/>
              <a:chExt cx="383125" cy="584866"/>
            </a:xfrm>
          </p:grpSpPr>
          <p:cxnSp>
            <p:nvCxnSpPr>
              <p:cNvPr id="560" name="Straight Connector 559">
                <a:extLst>
                  <a:ext uri="{FF2B5EF4-FFF2-40B4-BE49-F238E27FC236}">
                    <a16:creationId xmlns:a16="http://schemas.microsoft.com/office/drawing/2014/main" id="{5854C6BF-A67A-F2AB-AB0D-EAB261C91B9C}"/>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C713607E-7DAC-2863-35DC-7FADBBFC8753}"/>
                  </a:ext>
                </a:extLst>
              </p:cNvPr>
              <p:cNvCxnSpPr>
                <a:cxnSpLocks/>
                <a:endCxn id="572"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24E35F8F-4588-80E9-693C-B78B1AC7C04A}"/>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0B4922B1-DECC-43C3-769E-C8B362014333}"/>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AF924CBE-74FA-A475-5576-888105C82A82}"/>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A0F1A07D-BD8B-5A51-96F7-96CC8460D10B}"/>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51131C83-4823-6663-983D-18378050CBC1}"/>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7" name="Rectangle 566">
                <a:extLst>
                  <a:ext uri="{FF2B5EF4-FFF2-40B4-BE49-F238E27FC236}">
                    <a16:creationId xmlns:a16="http://schemas.microsoft.com/office/drawing/2014/main" id="{C70EC5A3-4052-6A2F-7365-10C0F2F5883A}"/>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68" name="Rectangle 567">
                <a:extLst>
                  <a:ext uri="{FF2B5EF4-FFF2-40B4-BE49-F238E27FC236}">
                    <a16:creationId xmlns:a16="http://schemas.microsoft.com/office/drawing/2014/main" id="{5DF70D7B-A87A-1EB8-A856-90BB77B0BB43}"/>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69" name="Rectangle 568">
                <a:extLst>
                  <a:ext uri="{FF2B5EF4-FFF2-40B4-BE49-F238E27FC236}">
                    <a16:creationId xmlns:a16="http://schemas.microsoft.com/office/drawing/2014/main" id="{B49A7C89-363A-2C8F-FF16-0D23A2798E2F}"/>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70" name="Rectangle 569">
                <a:extLst>
                  <a:ext uri="{FF2B5EF4-FFF2-40B4-BE49-F238E27FC236}">
                    <a16:creationId xmlns:a16="http://schemas.microsoft.com/office/drawing/2014/main" id="{1E8CD1FC-84A0-774A-F400-185244EFF1B9}"/>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71" name="Rectangle 570">
                <a:extLst>
                  <a:ext uri="{FF2B5EF4-FFF2-40B4-BE49-F238E27FC236}">
                    <a16:creationId xmlns:a16="http://schemas.microsoft.com/office/drawing/2014/main" id="{3ACDE26A-9D9D-786A-350A-275AACEB24AA}"/>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72" name="Rectangle 571">
                <a:extLst>
                  <a:ext uri="{FF2B5EF4-FFF2-40B4-BE49-F238E27FC236}">
                    <a16:creationId xmlns:a16="http://schemas.microsoft.com/office/drawing/2014/main" id="{376A921A-8859-EDBC-F9BC-5A99D2716FC2}"/>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73" name="TextBox 572">
                <a:extLst>
                  <a:ext uri="{FF2B5EF4-FFF2-40B4-BE49-F238E27FC236}">
                    <a16:creationId xmlns:a16="http://schemas.microsoft.com/office/drawing/2014/main" id="{93344F55-4116-4CE9-B618-89CFFC16A6AB}"/>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74" name="TextBox 573">
                <a:extLst>
                  <a:ext uri="{FF2B5EF4-FFF2-40B4-BE49-F238E27FC236}">
                    <a16:creationId xmlns:a16="http://schemas.microsoft.com/office/drawing/2014/main" id="{89948521-1ABF-8F21-CBF8-32A61F1A4DC6}"/>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75" name="TextBox 574">
                <a:extLst>
                  <a:ext uri="{FF2B5EF4-FFF2-40B4-BE49-F238E27FC236}">
                    <a16:creationId xmlns:a16="http://schemas.microsoft.com/office/drawing/2014/main" id="{EFA217BF-8E2B-C91D-4DAA-1C9F0BCCEDCD}"/>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76" name="TextBox 575">
                <a:extLst>
                  <a:ext uri="{FF2B5EF4-FFF2-40B4-BE49-F238E27FC236}">
                    <a16:creationId xmlns:a16="http://schemas.microsoft.com/office/drawing/2014/main" id="{506E46A7-DB1B-CC7E-CE97-D1BCE855D239}"/>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77" name="TextBox 576">
                <a:extLst>
                  <a:ext uri="{FF2B5EF4-FFF2-40B4-BE49-F238E27FC236}">
                    <a16:creationId xmlns:a16="http://schemas.microsoft.com/office/drawing/2014/main" id="{3B56601F-3A74-7F86-9955-4897C3077C33}"/>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78" name="TextBox 577">
                <a:extLst>
                  <a:ext uri="{FF2B5EF4-FFF2-40B4-BE49-F238E27FC236}">
                    <a16:creationId xmlns:a16="http://schemas.microsoft.com/office/drawing/2014/main" id="{BEAD9E4A-77F3-CBE6-C909-F9277BACB7F1}"/>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grpSp>
          <p:nvGrpSpPr>
            <p:cNvPr id="579" name="Group 578">
              <a:extLst>
                <a:ext uri="{FF2B5EF4-FFF2-40B4-BE49-F238E27FC236}">
                  <a16:creationId xmlns:a16="http://schemas.microsoft.com/office/drawing/2014/main" id="{A4190A58-AF13-52BA-EB41-E87CA5B5732F}"/>
                </a:ext>
              </a:extLst>
            </p:cNvPr>
            <p:cNvGrpSpPr/>
            <p:nvPr/>
          </p:nvGrpSpPr>
          <p:grpSpPr>
            <a:xfrm>
              <a:off x="6445827" y="3898227"/>
              <a:ext cx="657620" cy="644150"/>
              <a:chOff x="6467515" y="1781955"/>
              <a:chExt cx="657620" cy="644150"/>
            </a:xfrm>
          </p:grpSpPr>
          <p:sp>
            <p:nvSpPr>
              <p:cNvPr id="580" name="Oval 579">
                <a:extLst>
                  <a:ext uri="{FF2B5EF4-FFF2-40B4-BE49-F238E27FC236}">
                    <a16:creationId xmlns:a16="http://schemas.microsoft.com/office/drawing/2014/main" id="{5DDD5DFD-6F49-71BE-9BAD-DB24651AA638}"/>
                  </a:ext>
                </a:extLst>
              </p:cNvPr>
              <p:cNvSpPr/>
              <p:nvPr/>
            </p:nvSpPr>
            <p:spPr>
              <a:xfrm>
                <a:off x="6467515" y="1781955"/>
                <a:ext cx="652678" cy="644150"/>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TextBox 580">
                <a:extLst>
                  <a:ext uri="{FF2B5EF4-FFF2-40B4-BE49-F238E27FC236}">
                    <a16:creationId xmlns:a16="http://schemas.microsoft.com/office/drawing/2014/main" id="{0D8665EB-AE51-8B5A-4D45-C2399E7B67E6}"/>
                  </a:ext>
                </a:extLst>
              </p:cNvPr>
              <p:cNvSpPr txBox="1"/>
              <p:nvPr/>
            </p:nvSpPr>
            <p:spPr>
              <a:xfrm>
                <a:off x="6482341" y="1928049"/>
                <a:ext cx="642794" cy="338554"/>
              </a:xfrm>
              <a:prstGeom prst="rect">
                <a:avLst/>
              </a:prstGeom>
              <a:noFill/>
            </p:spPr>
            <p:txBody>
              <a:bodyPr wrap="square">
                <a:spAutoFit/>
              </a:bodyPr>
              <a:lstStyle/>
              <a:p>
                <a:pPr algn="ctr"/>
                <a:r>
                  <a:rPr lang="en-US" sz="800">
                    <a:solidFill>
                      <a:schemeClr val="tx1"/>
                    </a:solidFill>
                  </a:rPr>
                  <a:t>Zonal</a:t>
                </a:r>
              </a:p>
              <a:p>
                <a:pPr algn="ctr"/>
                <a:r>
                  <a:rPr lang="en-US" sz="800"/>
                  <a:t>Gateway</a:t>
                </a:r>
                <a:endParaRPr lang="en-US" sz="800">
                  <a:solidFill>
                    <a:schemeClr val="tx1"/>
                  </a:solidFill>
                </a:endParaRPr>
              </a:p>
            </p:txBody>
          </p:sp>
        </p:grpSp>
        <p:grpSp>
          <p:nvGrpSpPr>
            <p:cNvPr id="582" name="Group 581">
              <a:extLst>
                <a:ext uri="{FF2B5EF4-FFF2-40B4-BE49-F238E27FC236}">
                  <a16:creationId xmlns:a16="http://schemas.microsoft.com/office/drawing/2014/main" id="{CD739ECF-E77C-4E5D-4F07-19E5AA5EA476}"/>
                </a:ext>
              </a:extLst>
            </p:cNvPr>
            <p:cNvGrpSpPr/>
            <p:nvPr/>
          </p:nvGrpSpPr>
          <p:grpSpPr>
            <a:xfrm>
              <a:off x="8377957" y="3939877"/>
              <a:ext cx="383125" cy="584866"/>
              <a:chOff x="4200927" y="2837806"/>
              <a:chExt cx="383125" cy="584866"/>
            </a:xfrm>
          </p:grpSpPr>
          <p:cxnSp>
            <p:nvCxnSpPr>
              <p:cNvPr id="583" name="Straight Connector 582">
                <a:extLst>
                  <a:ext uri="{FF2B5EF4-FFF2-40B4-BE49-F238E27FC236}">
                    <a16:creationId xmlns:a16="http://schemas.microsoft.com/office/drawing/2014/main" id="{058834D4-B8C9-305A-6FF0-DE10BB7D81A9}"/>
                  </a:ext>
                </a:extLst>
              </p:cNvPr>
              <p:cNvCxnSpPr/>
              <p:nvPr/>
            </p:nvCxnSpPr>
            <p:spPr>
              <a:xfrm rot="5400000" flipV="1">
                <a:off x="4357135" y="2979995"/>
                <a:ext cx="0" cy="3064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8955436A-0017-5809-A2A1-C767EFBC72EB}"/>
                  </a:ext>
                </a:extLst>
              </p:cNvPr>
              <p:cNvCxnSpPr>
                <a:cxnSpLocks/>
                <a:endCxn id="595" idx="1"/>
              </p:cNvCxnSpPr>
              <p:nvPr/>
            </p:nvCxnSpPr>
            <p:spPr>
              <a:xfrm rot="5400000">
                <a:off x="42423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A3A15E9A-999A-6105-AC8A-BD576C5FCA03}"/>
                  </a:ext>
                </a:extLst>
              </p:cNvPr>
              <p:cNvCxnSpPr>
                <a:cxnSpLocks/>
              </p:cNvCxnSpPr>
              <p:nvPr/>
            </p:nvCxnSpPr>
            <p:spPr>
              <a:xfrm rot="5400000">
                <a:off x="4361209"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725EEB0B-FB71-2D14-E702-6BA883FBCA3D}"/>
                  </a:ext>
                </a:extLst>
              </p:cNvPr>
              <p:cNvCxnSpPr>
                <a:cxnSpLocks/>
              </p:cNvCxnSpPr>
              <p:nvPr/>
            </p:nvCxnSpPr>
            <p:spPr>
              <a:xfrm rot="5400000">
                <a:off x="4470698" y="3167365"/>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E81FD539-3B1E-E847-51F7-72E5DFAB1BF1}"/>
                  </a:ext>
                </a:extLst>
              </p:cNvPr>
              <p:cNvCxnSpPr>
                <a:cxnSpLocks/>
              </p:cNvCxnSpPr>
              <p:nvPr/>
            </p:nvCxnSpPr>
            <p:spPr>
              <a:xfrm rot="5400000">
                <a:off x="4242309" y="3094666"/>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C007B80D-73A1-7349-98F0-8CDE2474B3C0}"/>
                  </a:ext>
                </a:extLst>
              </p:cNvPr>
              <p:cNvCxnSpPr>
                <a:cxnSpLocks/>
              </p:cNvCxnSpPr>
              <p:nvPr/>
            </p:nvCxnSpPr>
            <p:spPr>
              <a:xfrm rot="5400000">
                <a:off x="4359655"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EC293207-F9AD-CFD1-97F4-98F4F3D434D5}"/>
                  </a:ext>
                </a:extLst>
              </p:cNvPr>
              <p:cNvCxnSpPr>
                <a:cxnSpLocks/>
              </p:cNvCxnSpPr>
              <p:nvPr/>
            </p:nvCxnSpPr>
            <p:spPr>
              <a:xfrm rot="5400000">
                <a:off x="4470700" y="3094352"/>
                <a:ext cx="6748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0" name="Rectangle 589">
                <a:extLst>
                  <a:ext uri="{FF2B5EF4-FFF2-40B4-BE49-F238E27FC236}">
                    <a16:creationId xmlns:a16="http://schemas.microsoft.com/office/drawing/2014/main" id="{83F98077-7073-E274-4805-C61B8ABCE79B}"/>
                  </a:ext>
                </a:extLst>
              </p:cNvPr>
              <p:cNvSpPr/>
              <p:nvPr/>
            </p:nvSpPr>
            <p:spPr>
              <a:xfrm rot="5400000">
                <a:off x="43189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91" name="Rectangle 590">
                <a:extLst>
                  <a:ext uri="{FF2B5EF4-FFF2-40B4-BE49-F238E27FC236}">
                    <a16:creationId xmlns:a16="http://schemas.microsoft.com/office/drawing/2014/main" id="{292DB5B5-FAF6-F0E9-1E6A-B8F3FC6CA0EB}"/>
                  </a:ext>
                </a:extLst>
              </p:cNvPr>
              <p:cNvSpPr/>
              <p:nvPr/>
            </p:nvSpPr>
            <p:spPr>
              <a:xfrm rot="5400000">
                <a:off x="4429974" y="3236823"/>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92" name="Rectangle 591">
                <a:extLst>
                  <a:ext uri="{FF2B5EF4-FFF2-40B4-BE49-F238E27FC236}">
                    <a16:creationId xmlns:a16="http://schemas.microsoft.com/office/drawing/2014/main" id="{D983B56B-1AA6-1DF1-5001-2943178985D2}"/>
                  </a:ext>
                </a:extLst>
              </p:cNvPr>
              <p:cNvSpPr/>
              <p:nvPr/>
            </p:nvSpPr>
            <p:spPr>
              <a:xfrm rot="5400000">
                <a:off x="420313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93" name="Rectangle 592">
                <a:extLst>
                  <a:ext uri="{FF2B5EF4-FFF2-40B4-BE49-F238E27FC236}">
                    <a16:creationId xmlns:a16="http://schemas.microsoft.com/office/drawing/2014/main" id="{211AD289-A9DF-A071-32BD-C530EB0E766F}"/>
                  </a:ext>
                </a:extLst>
              </p:cNvPr>
              <p:cNvSpPr/>
              <p:nvPr/>
            </p:nvSpPr>
            <p:spPr>
              <a:xfrm rot="5400000">
                <a:off x="4317375" y="2957586"/>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94" name="Rectangle 593">
                <a:extLst>
                  <a:ext uri="{FF2B5EF4-FFF2-40B4-BE49-F238E27FC236}">
                    <a16:creationId xmlns:a16="http://schemas.microsoft.com/office/drawing/2014/main" id="{6A169281-EDBB-D809-1B03-217722CC4F05}"/>
                  </a:ext>
                </a:extLst>
              </p:cNvPr>
              <p:cNvSpPr/>
              <p:nvPr/>
            </p:nvSpPr>
            <p:spPr>
              <a:xfrm rot="5400000">
                <a:off x="4428419" y="2954091"/>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95" name="Rectangle 594">
                <a:extLst>
                  <a:ext uri="{FF2B5EF4-FFF2-40B4-BE49-F238E27FC236}">
                    <a16:creationId xmlns:a16="http://schemas.microsoft.com/office/drawing/2014/main" id="{87E6E7BC-D654-B253-6429-8477F947115F}"/>
                  </a:ext>
                </a:extLst>
              </p:cNvPr>
              <p:cNvSpPr/>
              <p:nvPr/>
            </p:nvSpPr>
            <p:spPr>
              <a:xfrm rot="5400000">
                <a:off x="4200030" y="3240320"/>
                <a:ext cx="152041" cy="7361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mj-lt"/>
                  <a:cs typeface="Arial"/>
                </a:endParaRPr>
              </a:p>
            </p:txBody>
          </p:sp>
          <p:sp>
            <p:nvSpPr>
              <p:cNvPr id="596" name="TextBox 595">
                <a:extLst>
                  <a:ext uri="{FF2B5EF4-FFF2-40B4-BE49-F238E27FC236}">
                    <a16:creationId xmlns:a16="http://schemas.microsoft.com/office/drawing/2014/main" id="{2DAFD1F4-EABC-C5EC-0765-F6EB70243AF0}"/>
                  </a:ext>
                </a:extLst>
              </p:cNvPr>
              <p:cNvSpPr txBox="1"/>
              <p:nvPr/>
            </p:nvSpPr>
            <p:spPr>
              <a:xfrm rot="5400000">
                <a:off x="4124780"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97" name="TextBox 596">
                <a:extLst>
                  <a:ext uri="{FF2B5EF4-FFF2-40B4-BE49-F238E27FC236}">
                    <a16:creationId xmlns:a16="http://schemas.microsoft.com/office/drawing/2014/main" id="{CFD374F6-6E62-2ED9-35A0-ED7E28704054}"/>
                  </a:ext>
                </a:extLst>
              </p:cNvPr>
              <p:cNvSpPr txBox="1"/>
              <p:nvPr/>
            </p:nvSpPr>
            <p:spPr>
              <a:xfrm rot="5400000">
                <a:off x="4125711"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98" name="TextBox 597">
                <a:extLst>
                  <a:ext uri="{FF2B5EF4-FFF2-40B4-BE49-F238E27FC236}">
                    <a16:creationId xmlns:a16="http://schemas.microsoft.com/office/drawing/2014/main" id="{692D565B-3902-A841-E3F1-6A72E9F8AB09}"/>
                  </a:ext>
                </a:extLst>
              </p:cNvPr>
              <p:cNvSpPr txBox="1"/>
              <p:nvPr/>
            </p:nvSpPr>
            <p:spPr>
              <a:xfrm rot="5400000">
                <a:off x="4244285" y="2913953"/>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599" name="TextBox 598">
                <a:extLst>
                  <a:ext uri="{FF2B5EF4-FFF2-40B4-BE49-F238E27FC236}">
                    <a16:creationId xmlns:a16="http://schemas.microsoft.com/office/drawing/2014/main" id="{A02DE03C-2537-2A3C-A58A-1BB2B8C871C3}"/>
                  </a:ext>
                </a:extLst>
              </p:cNvPr>
              <p:cNvSpPr txBox="1"/>
              <p:nvPr/>
            </p:nvSpPr>
            <p:spPr>
              <a:xfrm rot="5400000">
                <a:off x="4354017" y="2915659"/>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600" name="TextBox 599">
                <a:extLst>
                  <a:ext uri="{FF2B5EF4-FFF2-40B4-BE49-F238E27FC236}">
                    <a16:creationId xmlns:a16="http://schemas.microsoft.com/office/drawing/2014/main" id="{E13D04B0-DF9D-AF78-668B-08E8B686E1A9}"/>
                  </a:ext>
                </a:extLst>
              </p:cNvPr>
              <p:cNvSpPr txBox="1"/>
              <p:nvPr/>
            </p:nvSpPr>
            <p:spPr>
              <a:xfrm rot="5400000">
                <a:off x="4352775"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sp>
            <p:nvSpPr>
              <p:cNvPr id="601" name="TextBox 600">
                <a:extLst>
                  <a:ext uri="{FF2B5EF4-FFF2-40B4-BE49-F238E27FC236}">
                    <a16:creationId xmlns:a16="http://schemas.microsoft.com/office/drawing/2014/main" id="{F907DC51-4053-B9B7-16AA-69AB290EAFC3}"/>
                  </a:ext>
                </a:extLst>
              </p:cNvPr>
              <p:cNvSpPr txBox="1"/>
              <p:nvPr/>
            </p:nvSpPr>
            <p:spPr>
              <a:xfrm rot="5400000">
                <a:off x="4243692" y="3192638"/>
                <a:ext cx="306181" cy="153888"/>
              </a:xfrm>
              <a:prstGeom prst="rect">
                <a:avLst/>
              </a:prstGeom>
            </p:spPr>
            <p:txBody>
              <a:bodyPr vert="horz" wrap="square" lIns="91440" tIns="45720" rIns="91440" bIns="45720" rtlCol="0">
                <a:spAutoFit/>
              </a:bodyPr>
              <a:lstStyle/>
              <a:p>
                <a:pPr algn="ctr"/>
                <a:r>
                  <a:rPr lang="en-US" sz="400">
                    <a:latin typeface="+mj-lt"/>
                  </a:rPr>
                  <a:t>ECU</a:t>
                </a:r>
              </a:p>
            </p:txBody>
          </p:sp>
        </p:grpSp>
        <p:grpSp>
          <p:nvGrpSpPr>
            <p:cNvPr id="602" name="Group 601">
              <a:extLst>
                <a:ext uri="{FF2B5EF4-FFF2-40B4-BE49-F238E27FC236}">
                  <a16:creationId xmlns:a16="http://schemas.microsoft.com/office/drawing/2014/main" id="{D4CE9869-0151-CAE5-48A2-97D89255B601}"/>
                </a:ext>
              </a:extLst>
            </p:cNvPr>
            <p:cNvGrpSpPr/>
            <p:nvPr/>
          </p:nvGrpSpPr>
          <p:grpSpPr>
            <a:xfrm>
              <a:off x="7717869" y="3898227"/>
              <a:ext cx="657620" cy="644150"/>
              <a:chOff x="6467515" y="1781955"/>
              <a:chExt cx="657620" cy="644150"/>
            </a:xfrm>
          </p:grpSpPr>
          <p:sp>
            <p:nvSpPr>
              <p:cNvPr id="603" name="Oval 602">
                <a:extLst>
                  <a:ext uri="{FF2B5EF4-FFF2-40B4-BE49-F238E27FC236}">
                    <a16:creationId xmlns:a16="http://schemas.microsoft.com/office/drawing/2014/main" id="{00D4B9F8-F863-F9A5-7D59-E0B8AEA8AB83}"/>
                  </a:ext>
                </a:extLst>
              </p:cNvPr>
              <p:cNvSpPr/>
              <p:nvPr/>
            </p:nvSpPr>
            <p:spPr>
              <a:xfrm>
                <a:off x="6467515" y="1781955"/>
                <a:ext cx="652678" cy="644150"/>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TextBox 603">
                <a:extLst>
                  <a:ext uri="{FF2B5EF4-FFF2-40B4-BE49-F238E27FC236}">
                    <a16:creationId xmlns:a16="http://schemas.microsoft.com/office/drawing/2014/main" id="{989BC79C-9B4D-FDF2-C7B7-7EF7B93E8492}"/>
                  </a:ext>
                </a:extLst>
              </p:cNvPr>
              <p:cNvSpPr txBox="1"/>
              <p:nvPr/>
            </p:nvSpPr>
            <p:spPr>
              <a:xfrm>
                <a:off x="6482341" y="1928049"/>
                <a:ext cx="642794" cy="338554"/>
              </a:xfrm>
              <a:prstGeom prst="rect">
                <a:avLst/>
              </a:prstGeom>
              <a:noFill/>
            </p:spPr>
            <p:txBody>
              <a:bodyPr wrap="square">
                <a:spAutoFit/>
              </a:bodyPr>
              <a:lstStyle/>
              <a:p>
                <a:pPr algn="ctr"/>
                <a:r>
                  <a:rPr lang="en-US" sz="800">
                    <a:solidFill>
                      <a:schemeClr val="tx1"/>
                    </a:solidFill>
                  </a:rPr>
                  <a:t>Zonal</a:t>
                </a:r>
              </a:p>
              <a:p>
                <a:pPr algn="ctr"/>
                <a:r>
                  <a:rPr lang="en-US" sz="800"/>
                  <a:t>Gateway</a:t>
                </a:r>
                <a:endParaRPr lang="en-US" sz="800">
                  <a:solidFill>
                    <a:schemeClr val="tx1"/>
                  </a:solidFill>
                </a:endParaRPr>
              </a:p>
            </p:txBody>
          </p:sp>
        </p:grpSp>
      </p:grpSp>
    </p:spTree>
    <p:extLst>
      <p:ext uri="{BB962C8B-B14F-4D97-AF65-F5344CB8AC3E}">
        <p14:creationId xmlns:p14="http://schemas.microsoft.com/office/powerpoint/2010/main" val="154364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2C061-A3C4-16E5-1CD0-B629515CBF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C3860C-16A0-3D4C-221C-F09DF783FF86}"/>
              </a:ext>
            </a:extLst>
          </p:cNvPr>
          <p:cNvSpPr>
            <a:spLocks noGrp="1"/>
          </p:cNvSpPr>
          <p:nvPr>
            <p:ph type="title"/>
          </p:nvPr>
        </p:nvSpPr>
        <p:spPr/>
        <p:txBody>
          <a:bodyPr/>
          <a:lstStyle/>
          <a:p>
            <a:r>
              <a:rPr lang="en-US" dirty="0"/>
              <a:t>System-on-chip (SoC) </a:t>
            </a:r>
            <a:r>
              <a:rPr lang="en-US" dirty="0" err="1"/>
              <a:t>Architecture</a:t>
            </a:r>
            <a:r>
              <a:rPr lang="en-US" sz="1800" dirty="0" err="1"/>
              <a:t>（SoCとソフトウェアの大規模化</a:t>
            </a:r>
            <a:r>
              <a:rPr lang="en-US" sz="1800" dirty="0"/>
              <a:t>）</a:t>
            </a:r>
            <a:r>
              <a:rPr lang="en-US" dirty="0"/>
              <a:t> </a:t>
            </a:r>
            <a:br>
              <a:rPr lang="en-CA" dirty="0"/>
            </a:br>
            <a:r>
              <a:rPr lang="de-DE" sz="1800" dirty="0"/>
              <a:t>The </a:t>
            </a:r>
            <a:r>
              <a:rPr lang="de-DE" sz="1800" dirty="0" err="1"/>
              <a:t>cornerstone</a:t>
            </a:r>
            <a:r>
              <a:rPr lang="de-DE" sz="1800" dirty="0"/>
              <a:t> </a:t>
            </a:r>
            <a:r>
              <a:rPr lang="de-DE" sz="1800" dirty="0" err="1"/>
              <a:t>of</a:t>
            </a:r>
            <a:r>
              <a:rPr lang="de-DE" sz="1800" dirty="0"/>
              <a:t> E/E </a:t>
            </a:r>
            <a:r>
              <a:rPr lang="de-DE" sz="1800" dirty="0" err="1"/>
              <a:t>architecture</a:t>
            </a:r>
            <a:endParaRPr lang="en-US" sz="1800" dirty="0"/>
          </a:p>
        </p:txBody>
      </p:sp>
      <p:grpSp>
        <p:nvGrpSpPr>
          <p:cNvPr id="122" name="Group 121">
            <a:extLst>
              <a:ext uri="{FF2B5EF4-FFF2-40B4-BE49-F238E27FC236}">
                <a16:creationId xmlns:a16="http://schemas.microsoft.com/office/drawing/2014/main" id="{7239B63C-B013-C362-0179-5A93BD492EF6}"/>
              </a:ext>
            </a:extLst>
          </p:cNvPr>
          <p:cNvGrpSpPr>
            <a:grpSpLocks noChangeAspect="1"/>
          </p:cNvGrpSpPr>
          <p:nvPr/>
        </p:nvGrpSpPr>
        <p:grpSpPr>
          <a:xfrm>
            <a:off x="3491409" y="856765"/>
            <a:ext cx="5577840" cy="3994476"/>
            <a:chOff x="3248544" y="584365"/>
            <a:chExt cx="6142132" cy="4398583"/>
          </a:xfrm>
        </p:grpSpPr>
        <p:grpSp>
          <p:nvGrpSpPr>
            <p:cNvPr id="5" name="Gruppieren 47">
              <a:extLst>
                <a:ext uri="{FF2B5EF4-FFF2-40B4-BE49-F238E27FC236}">
                  <a16:creationId xmlns:a16="http://schemas.microsoft.com/office/drawing/2014/main" id="{27E00A52-1B96-1C8E-4EBB-A3B7C06E8EDF}"/>
                </a:ext>
              </a:extLst>
            </p:cNvPr>
            <p:cNvGrpSpPr/>
            <p:nvPr/>
          </p:nvGrpSpPr>
          <p:grpSpPr>
            <a:xfrm>
              <a:off x="4800600" y="1123950"/>
              <a:ext cx="2951999" cy="2988000"/>
              <a:chOff x="3528000" y="1187999"/>
              <a:chExt cx="2951999" cy="2988000"/>
            </a:xfrm>
          </p:grpSpPr>
          <p:sp>
            <p:nvSpPr>
              <p:cNvPr id="6" name="Rechteck 27">
                <a:extLst>
                  <a:ext uri="{FF2B5EF4-FFF2-40B4-BE49-F238E27FC236}">
                    <a16:creationId xmlns:a16="http://schemas.microsoft.com/office/drawing/2014/main" id="{AA3D391E-5498-48AC-42B5-7620A8BF13DC}"/>
                  </a:ext>
                </a:extLst>
              </p:cNvPr>
              <p:cNvSpPr>
                <a:spLocks/>
              </p:cNvSpPr>
              <p:nvPr/>
            </p:nvSpPr>
            <p:spPr>
              <a:xfrm>
                <a:off x="3528000" y="1187999"/>
                <a:ext cx="2951999" cy="2988000"/>
              </a:xfrm>
              <a:prstGeom prst="rect">
                <a:avLst/>
              </a:prstGeom>
              <a:solidFill>
                <a:srgbClr val="DEE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15">
                <a:extLst>
                  <a:ext uri="{FF2B5EF4-FFF2-40B4-BE49-F238E27FC236}">
                    <a16:creationId xmlns:a16="http://schemas.microsoft.com/office/drawing/2014/main" id="{A0318F45-B74A-F2E6-6BE9-A503D39D3891}"/>
                  </a:ext>
                </a:extLst>
              </p:cNvPr>
              <p:cNvSpPr txBox="1"/>
              <p:nvPr/>
            </p:nvSpPr>
            <p:spPr>
              <a:xfrm>
                <a:off x="3672000" y="1332000"/>
                <a:ext cx="864000" cy="648000"/>
              </a:xfrm>
              <a:prstGeom prst="rect">
                <a:avLst/>
              </a:prstGeom>
              <a:solidFill>
                <a:schemeClr val="accent1"/>
              </a:solidFill>
            </p:spPr>
            <p:txBody>
              <a:bodyPr wrap="none" lIns="108000" tIns="72000" rIns="72000" bIns="36000" rtlCol="0">
                <a:noAutofit/>
              </a:bodyPr>
              <a:lstStyle/>
              <a:p>
                <a:r>
                  <a:rPr lang="en-US" sz="900">
                    <a:solidFill>
                      <a:schemeClr val="bg1"/>
                    </a:solidFill>
                  </a:rPr>
                  <a:t>AI</a:t>
                </a:r>
              </a:p>
              <a:p>
                <a:r>
                  <a:rPr lang="en-US" sz="900">
                    <a:solidFill>
                      <a:schemeClr val="bg1"/>
                    </a:solidFill>
                  </a:rPr>
                  <a:t>Processor</a:t>
                </a:r>
              </a:p>
            </p:txBody>
          </p:sp>
          <p:sp>
            <p:nvSpPr>
              <p:cNvPr id="8" name="Textfeld 16">
                <a:extLst>
                  <a:ext uri="{FF2B5EF4-FFF2-40B4-BE49-F238E27FC236}">
                    <a16:creationId xmlns:a16="http://schemas.microsoft.com/office/drawing/2014/main" id="{8EED7527-DE0E-4934-F936-2DCDD95839E3}"/>
                  </a:ext>
                </a:extLst>
              </p:cNvPr>
              <p:cNvSpPr txBox="1"/>
              <p:nvPr/>
            </p:nvSpPr>
            <p:spPr>
              <a:xfrm>
                <a:off x="4572000" y="1332000"/>
                <a:ext cx="864000" cy="648000"/>
              </a:xfrm>
              <a:prstGeom prst="rect">
                <a:avLst/>
              </a:prstGeom>
              <a:gradFill>
                <a:gsLst>
                  <a:gs pos="9000">
                    <a:schemeClr val="accent1"/>
                  </a:gs>
                  <a:gs pos="90000">
                    <a:schemeClr val="accent1">
                      <a:lumMod val="60000"/>
                      <a:lumOff val="40000"/>
                    </a:schemeClr>
                  </a:gs>
                </a:gsLst>
                <a:lin ang="0" scaled="1"/>
              </a:gradFill>
            </p:spPr>
            <p:txBody>
              <a:bodyPr wrap="none" lIns="108000" tIns="72000" rIns="72000" bIns="36000" rtlCol="0">
                <a:noAutofit/>
              </a:bodyPr>
              <a:lstStyle/>
              <a:p>
                <a:r>
                  <a:rPr lang="en-US" sz="900">
                    <a:solidFill>
                      <a:schemeClr val="bg1"/>
                    </a:solidFill>
                  </a:rPr>
                  <a:t>Display</a:t>
                </a:r>
              </a:p>
              <a:p>
                <a:r>
                  <a:rPr lang="en-US" sz="900">
                    <a:solidFill>
                      <a:schemeClr val="bg1"/>
                    </a:solidFill>
                  </a:rPr>
                  <a:t>processing</a:t>
                </a:r>
              </a:p>
              <a:p>
                <a:r>
                  <a:rPr lang="en-US" sz="900">
                    <a:solidFill>
                      <a:schemeClr val="bg1"/>
                    </a:solidFill>
                  </a:rPr>
                  <a:t>unit</a:t>
                </a:r>
              </a:p>
            </p:txBody>
          </p:sp>
          <p:sp>
            <p:nvSpPr>
              <p:cNvPr id="9" name="Textfeld 17">
                <a:extLst>
                  <a:ext uri="{FF2B5EF4-FFF2-40B4-BE49-F238E27FC236}">
                    <a16:creationId xmlns:a16="http://schemas.microsoft.com/office/drawing/2014/main" id="{7148EFFA-B5F6-1D97-DEFC-C8213807C545}"/>
                  </a:ext>
                </a:extLst>
              </p:cNvPr>
              <p:cNvSpPr txBox="1"/>
              <p:nvPr/>
            </p:nvSpPr>
            <p:spPr>
              <a:xfrm>
                <a:off x="5472000" y="1332000"/>
                <a:ext cx="864000" cy="648000"/>
              </a:xfrm>
              <a:prstGeom prst="rect">
                <a:avLst/>
              </a:prstGeom>
              <a:solidFill>
                <a:schemeClr val="accent1"/>
              </a:solidFill>
            </p:spPr>
            <p:txBody>
              <a:bodyPr wrap="none" lIns="108000" tIns="72000" rIns="72000" bIns="36000" rtlCol="0">
                <a:noAutofit/>
              </a:bodyPr>
              <a:lstStyle/>
              <a:p>
                <a:r>
                  <a:rPr lang="en-US" sz="900">
                    <a:solidFill>
                      <a:schemeClr val="bg1"/>
                    </a:solidFill>
                  </a:rPr>
                  <a:t>Safety</a:t>
                </a:r>
              </a:p>
              <a:p>
                <a:r>
                  <a:rPr lang="en-US" sz="900">
                    <a:solidFill>
                      <a:schemeClr val="bg1"/>
                    </a:solidFill>
                  </a:rPr>
                  <a:t>manager</a:t>
                </a:r>
              </a:p>
            </p:txBody>
          </p:sp>
          <p:sp>
            <p:nvSpPr>
              <p:cNvPr id="10" name="Textfeld 18">
                <a:extLst>
                  <a:ext uri="{FF2B5EF4-FFF2-40B4-BE49-F238E27FC236}">
                    <a16:creationId xmlns:a16="http://schemas.microsoft.com/office/drawing/2014/main" id="{7F5D7DD5-415A-8EC2-8096-57EC472C34C9}"/>
                  </a:ext>
                </a:extLst>
              </p:cNvPr>
              <p:cNvSpPr txBox="1"/>
              <p:nvPr/>
            </p:nvSpPr>
            <p:spPr>
              <a:xfrm>
                <a:off x="3672000" y="2016000"/>
                <a:ext cx="864000" cy="648000"/>
              </a:xfrm>
              <a:prstGeom prst="rect">
                <a:avLst/>
              </a:prstGeom>
              <a:gradFill>
                <a:gsLst>
                  <a:gs pos="10000">
                    <a:schemeClr val="accent1"/>
                  </a:gs>
                  <a:gs pos="90000">
                    <a:schemeClr val="accent1">
                      <a:lumMod val="60000"/>
                      <a:lumOff val="40000"/>
                    </a:schemeClr>
                  </a:gs>
                </a:gsLst>
                <a:lin ang="0" scaled="1"/>
              </a:gradFill>
            </p:spPr>
            <p:txBody>
              <a:bodyPr wrap="none" lIns="108000" tIns="72000" rIns="72000" bIns="36000" rtlCol="0">
                <a:noAutofit/>
              </a:bodyPr>
              <a:lstStyle/>
              <a:p>
                <a:r>
                  <a:rPr lang="en-US" sz="900">
                    <a:solidFill>
                      <a:schemeClr val="bg1"/>
                    </a:solidFill>
                  </a:rPr>
                  <a:t>SoC Secure</a:t>
                </a:r>
              </a:p>
              <a:p>
                <a:r>
                  <a:rPr lang="en-US" sz="900">
                    <a:solidFill>
                      <a:schemeClr val="bg1"/>
                    </a:solidFill>
                  </a:rPr>
                  <a:t>Processing</a:t>
                </a:r>
              </a:p>
              <a:p>
                <a:r>
                  <a:rPr lang="en-US" sz="900">
                    <a:solidFill>
                      <a:schemeClr val="bg1"/>
                    </a:solidFill>
                  </a:rPr>
                  <a:t>Unit</a:t>
                </a:r>
              </a:p>
            </p:txBody>
          </p:sp>
          <p:sp>
            <p:nvSpPr>
              <p:cNvPr id="11" name="Textfeld 19">
                <a:extLst>
                  <a:ext uri="{FF2B5EF4-FFF2-40B4-BE49-F238E27FC236}">
                    <a16:creationId xmlns:a16="http://schemas.microsoft.com/office/drawing/2014/main" id="{1B3BE6B1-D14F-7AB0-C515-E9C2BCD328C5}"/>
                  </a:ext>
                </a:extLst>
              </p:cNvPr>
              <p:cNvSpPr txBox="1"/>
              <p:nvPr/>
            </p:nvSpPr>
            <p:spPr>
              <a:xfrm>
                <a:off x="4572000" y="2016000"/>
                <a:ext cx="864000" cy="648000"/>
              </a:xfrm>
              <a:prstGeom prst="rect">
                <a:avLst/>
              </a:prstGeom>
              <a:gradFill>
                <a:gsLst>
                  <a:gs pos="10000">
                    <a:schemeClr val="accent1"/>
                  </a:gs>
                  <a:gs pos="90000">
                    <a:schemeClr val="accent1">
                      <a:lumMod val="60000"/>
                      <a:lumOff val="40000"/>
                    </a:schemeClr>
                  </a:gs>
                </a:gsLst>
                <a:lin ang="0" scaled="1"/>
              </a:gradFill>
            </p:spPr>
            <p:txBody>
              <a:bodyPr wrap="none" lIns="108000" tIns="72000" rIns="72000" bIns="36000" rtlCol="0">
                <a:noAutofit/>
              </a:bodyPr>
              <a:lstStyle/>
              <a:p>
                <a:r>
                  <a:rPr lang="en-US" sz="900">
                    <a:solidFill>
                      <a:schemeClr val="bg1"/>
                    </a:solidFill>
                  </a:rPr>
                  <a:t>Video</a:t>
                </a:r>
              </a:p>
              <a:p>
                <a:r>
                  <a:rPr lang="en-US" sz="900">
                    <a:solidFill>
                      <a:schemeClr val="bg1"/>
                    </a:solidFill>
                  </a:rPr>
                  <a:t>Processing</a:t>
                </a:r>
              </a:p>
              <a:p>
                <a:r>
                  <a:rPr lang="en-US" sz="900">
                    <a:solidFill>
                      <a:schemeClr val="bg1"/>
                    </a:solidFill>
                  </a:rPr>
                  <a:t>Unit (VPU)</a:t>
                </a:r>
              </a:p>
            </p:txBody>
          </p:sp>
          <p:sp>
            <p:nvSpPr>
              <p:cNvPr id="13" name="Textfeld 20">
                <a:extLst>
                  <a:ext uri="{FF2B5EF4-FFF2-40B4-BE49-F238E27FC236}">
                    <a16:creationId xmlns:a16="http://schemas.microsoft.com/office/drawing/2014/main" id="{22713EFC-57EC-5015-75DB-D9C97DA41966}"/>
                  </a:ext>
                </a:extLst>
              </p:cNvPr>
              <p:cNvSpPr txBox="1"/>
              <p:nvPr/>
            </p:nvSpPr>
            <p:spPr>
              <a:xfrm>
                <a:off x="5472000" y="2016000"/>
                <a:ext cx="864000" cy="648000"/>
              </a:xfrm>
              <a:prstGeom prst="rect">
                <a:avLst/>
              </a:prstGeom>
              <a:solidFill>
                <a:schemeClr val="accent1">
                  <a:lumMod val="60000"/>
                  <a:lumOff val="40000"/>
                </a:schemeClr>
              </a:solidFill>
            </p:spPr>
            <p:txBody>
              <a:bodyPr wrap="none" lIns="108000" tIns="72000" rIns="72000" bIns="36000" rtlCol="0">
                <a:noAutofit/>
              </a:bodyPr>
              <a:lstStyle/>
              <a:p>
                <a:r>
                  <a:rPr lang="en-US" sz="900">
                    <a:solidFill>
                      <a:schemeClr val="bg1"/>
                    </a:solidFill>
                  </a:rPr>
                  <a:t>Audio</a:t>
                </a:r>
              </a:p>
              <a:p>
                <a:r>
                  <a:rPr lang="en-US" sz="900">
                    <a:solidFill>
                      <a:schemeClr val="bg1"/>
                    </a:solidFill>
                  </a:rPr>
                  <a:t>Processor</a:t>
                </a:r>
              </a:p>
            </p:txBody>
          </p:sp>
          <p:sp>
            <p:nvSpPr>
              <p:cNvPr id="14" name="Textfeld 21">
                <a:extLst>
                  <a:ext uri="{FF2B5EF4-FFF2-40B4-BE49-F238E27FC236}">
                    <a16:creationId xmlns:a16="http://schemas.microsoft.com/office/drawing/2014/main" id="{7F319CB1-ADFF-4CCD-69AA-DDB04981B744}"/>
                  </a:ext>
                </a:extLst>
              </p:cNvPr>
              <p:cNvSpPr txBox="1"/>
              <p:nvPr/>
            </p:nvSpPr>
            <p:spPr>
              <a:xfrm>
                <a:off x="3672000" y="2700000"/>
                <a:ext cx="1314000" cy="648000"/>
              </a:xfrm>
              <a:prstGeom prst="rect">
                <a:avLst/>
              </a:prstGeom>
              <a:solidFill>
                <a:schemeClr val="accent1"/>
              </a:solidFill>
            </p:spPr>
            <p:txBody>
              <a:bodyPr wrap="none" lIns="108000" tIns="72000" rIns="72000" bIns="36000" rtlCol="0">
                <a:noAutofit/>
              </a:bodyPr>
              <a:lstStyle/>
              <a:p>
                <a:r>
                  <a:rPr lang="en-US" sz="900">
                    <a:solidFill>
                      <a:schemeClr val="bg1"/>
                    </a:solidFill>
                  </a:rPr>
                  <a:t>Embedded</a:t>
                </a:r>
              </a:p>
              <a:p>
                <a:r>
                  <a:rPr lang="en-US" sz="900">
                    <a:solidFill>
                      <a:schemeClr val="bg1"/>
                    </a:solidFill>
                  </a:rPr>
                  <a:t>Vision</a:t>
                </a:r>
              </a:p>
              <a:p>
                <a:r>
                  <a:rPr lang="en-US" sz="900">
                    <a:solidFill>
                      <a:schemeClr val="bg1"/>
                    </a:solidFill>
                  </a:rPr>
                  <a:t>Accelerator</a:t>
                </a:r>
              </a:p>
            </p:txBody>
          </p:sp>
          <p:sp>
            <p:nvSpPr>
              <p:cNvPr id="15" name="Textfeld 22">
                <a:extLst>
                  <a:ext uri="{FF2B5EF4-FFF2-40B4-BE49-F238E27FC236}">
                    <a16:creationId xmlns:a16="http://schemas.microsoft.com/office/drawing/2014/main" id="{3031BACF-658D-87F4-D4BC-8100118261E0}"/>
                  </a:ext>
                </a:extLst>
              </p:cNvPr>
              <p:cNvSpPr txBox="1"/>
              <p:nvPr/>
            </p:nvSpPr>
            <p:spPr>
              <a:xfrm>
                <a:off x="5022000" y="2700000"/>
                <a:ext cx="1314000" cy="648000"/>
              </a:xfrm>
              <a:prstGeom prst="rect">
                <a:avLst/>
              </a:prstGeom>
              <a:gradFill>
                <a:gsLst>
                  <a:gs pos="10000">
                    <a:schemeClr val="accent1"/>
                  </a:gs>
                  <a:gs pos="90000">
                    <a:schemeClr val="accent1">
                      <a:lumMod val="60000"/>
                      <a:lumOff val="40000"/>
                    </a:schemeClr>
                  </a:gs>
                </a:gsLst>
                <a:lin ang="0" scaled="1"/>
              </a:gradFill>
            </p:spPr>
            <p:txBody>
              <a:bodyPr wrap="none" lIns="108000" tIns="72000" rIns="72000" bIns="36000" rtlCol="0">
                <a:noAutofit/>
              </a:bodyPr>
              <a:lstStyle/>
              <a:p>
                <a:r>
                  <a:rPr lang="en-US" sz="900">
                    <a:solidFill>
                      <a:schemeClr val="bg1"/>
                    </a:solidFill>
                  </a:rPr>
                  <a:t>SoC</a:t>
                </a:r>
              </a:p>
              <a:p>
                <a:r>
                  <a:rPr lang="en-US" sz="900">
                    <a:solidFill>
                      <a:schemeClr val="bg1"/>
                    </a:solidFill>
                  </a:rPr>
                  <a:t>Image Signal </a:t>
                </a:r>
              </a:p>
              <a:p>
                <a:r>
                  <a:rPr lang="en-US" sz="900">
                    <a:solidFill>
                      <a:schemeClr val="bg1"/>
                    </a:solidFill>
                  </a:rPr>
                  <a:t>Processor</a:t>
                </a:r>
              </a:p>
            </p:txBody>
          </p:sp>
          <p:sp>
            <p:nvSpPr>
              <p:cNvPr id="16" name="Textfeld 24">
                <a:extLst>
                  <a:ext uri="{FF2B5EF4-FFF2-40B4-BE49-F238E27FC236}">
                    <a16:creationId xmlns:a16="http://schemas.microsoft.com/office/drawing/2014/main" id="{416EB335-D963-5B08-8A87-5878C72934A7}"/>
                  </a:ext>
                </a:extLst>
              </p:cNvPr>
              <p:cNvSpPr txBox="1"/>
              <p:nvPr/>
            </p:nvSpPr>
            <p:spPr>
              <a:xfrm>
                <a:off x="3672000" y="3384000"/>
                <a:ext cx="1314000" cy="648000"/>
              </a:xfrm>
              <a:prstGeom prst="rect">
                <a:avLst/>
              </a:prstGeom>
              <a:gradFill>
                <a:gsLst>
                  <a:gs pos="10000">
                    <a:schemeClr val="accent1"/>
                  </a:gs>
                  <a:gs pos="90000">
                    <a:schemeClr val="accent1">
                      <a:lumMod val="60000"/>
                      <a:lumOff val="40000"/>
                    </a:schemeClr>
                  </a:gs>
                </a:gsLst>
                <a:lin ang="0" scaled="1"/>
              </a:gradFill>
            </p:spPr>
            <p:txBody>
              <a:bodyPr wrap="none" lIns="108000" tIns="72000" rIns="72000" bIns="36000" rtlCol="0">
                <a:noAutofit/>
              </a:bodyPr>
              <a:lstStyle/>
              <a:p>
                <a:r>
                  <a:rPr lang="en-US" sz="900">
                    <a:solidFill>
                      <a:schemeClr val="bg1"/>
                    </a:solidFill>
                  </a:rPr>
                  <a:t>Graphics Processing</a:t>
                </a:r>
              </a:p>
              <a:p>
                <a:r>
                  <a:rPr lang="en-US" sz="900">
                    <a:solidFill>
                      <a:schemeClr val="bg1"/>
                    </a:solidFill>
                  </a:rPr>
                  <a:t>Unit (GPU)</a:t>
                </a:r>
              </a:p>
            </p:txBody>
          </p:sp>
          <p:sp>
            <p:nvSpPr>
              <p:cNvPr id="17" name="Textfeld 25">
                <a:extLst>
                  <a:ext uri="{FF2B5EF4-FFF2-40B4-BE49-F238E27FC236}">
                    <a16:creationId xmlns:a16="http://schemas.microsoft.com/office/drawing/2014/main" id="{0AB630F3-8999-074E-DC51-57168F4AEC9D}"/>
                  </a:ext>
                </a:extLst>
              </p:cNvPr>
              <p:cNvSpPr txBox="1"/>
              <p:nvPr/>
            </p:nvSpPr>
            <p:spPr>
              <a:xfrm>
                <a:off x="5022000" y="3384000"/>
                <a:ext cx="1314000" cy="648000"/>
              </a:xfrm>
              <a:prstGeom prst="rect">
                <a:avLst/>
              </a:prstGeom>
              <a:gradFill>
                <a:gsLst>
                  <a:gs pos="10000">
                    <a:schemeClr val="accent1"/>
                  </a:gs>
                  <a:gs pos="90000">
                    <a:schemeClr val="accent1">
                      <a:lumMod val="60000"/>
                      <a:lumOff val="40000"/>
                    </a:schemeClr>
                  </a:gs>
                </a:gsLst>
                <a:lin ang="0" scaled="1"/>
              </a:gradFill>
            </p:spPr>
            <p:txBody>
              <a:bodyPr wrap="none" lIns="108000" tIns="72000" rIns="72000" bIns="36000" rtlCol="0">
                <a:noAutofit/>
              </a:bodyPr>
              <a:lstStyle/>
              <a:p>
                <a:r>
                  <a:rPr lang="en-US" sz="900">
                    <a:solidFill>
                      <a:schemeClr val="bg1"/>
                    </a:solidFill>
                  </a:rPr>
                  <a:t>Central Processing</a:t>
                </a:r>
              </a:p>
              <a:p>
                <a:r>
                  <a:rPr lang="en-US" sz="900">
                    <a:solidFill>
                      <a:schemeClr val="bg1"/>
                    </a:solidFill>
                  </a:rPr>
                  <a:t>Unit (CPU)</a:t>
                </a:r>
              </a:p>
            </p:txBody>
          </p:sp>
        </p:grpSp>
        <p:grpSp>
          <p:nvGrpSpPr>
            <p:cNvPr id="18" name="Gruppieren 79">
              <a:extLst>
                <a:ext uri="{FF2B5EF4-FFF2-40B4-BE49-F238E27FC236}">
                  <a16:creationId xmlns:a16="http://schemas.microsoft.com/office/drawing/2014/main" id="{B3EA42F9-B0C5-9DE5-F697-B2ABBDD6A75E}"/>
                </a:ext>
              </a:extLst>
            </p:cNvPr>
            <p:cNvGrpSpPr/>
            <p:nvPr/>
          </p:nvGrpSpPr>
          <p:grpSpPr>
            <a:xfrm>
              <a:off x="7464372" y="2236477"/>
              <a:ext cx="1620845" cy="360000"/>
              <a:chOff x="6659772" y="2696527"/>
              <a:chExt cx="1620845" cy="360000"/>
            </a:xfrm>
          </p:grpSpPr>
          <p:sp>
            <p:nvSpPr>
              <p:cNvPr id="19" name="Textfeld 12">
                <a:extLst>
                  <a:ext uri="{FF2B5EF4-FFF2-40B4-BE49-F238E27FC236}">
                    <a16:creationId xmlns:a16="http://schemas.microsoft.com/office/drawing/2014/main" id="{D6C02A54-349D-3E1F-FA11-87BB5D779E2E}"/>
                  </a:ext>
                </a:extLst>
              </p:cNvPr>
              <p:cNvSpPr txBox="1"/>
              <p:nvPr/>
            </p:nvSpPr>
            <p:spPr>
              <a:xfrm>
                <a:off x="7524000" y="2738028"/>
                <a:ext cx="756617" cy="276999"/>
              </a:xfrm>
              <a:prstGeom prst="rect">
                <a:avLst/>
              </a:prstGeom>
              <a:noFill/>
            </p:spPr>
            <p:txBody>
              <a:bodyPr wrap="none" lIns="0" tIns="0" rIns="0" bIns="0" rtlCol="0">
                <a:spAutoFit/>
              </a:bodyPr>
              <a:lstStyle/>
              <a:p>
                <a:r>
                  <a:rPr lang="en-US" sz="900"/>
                  <a:t>Audio sensing,</a:t>
                </a:r>
              </a:p>
              <a:p>
                <a:r>
                  <a:rPr lang="en-US" sz="900"/>
                  <a:t>alerts</a:t>
                </a:r>
              </a:p>
            </p:txBody>
          </p:sp>
          <p:pic>
            <p:nvPicPr>
              <p:cNvPr id="20" name="Grafik 46">
                <a:extLst>
                  <a:ext uri="{FF2B5EF4-FFF2-40B4-BE49-F238E27FC236}">
                    <a16:creationId xmlns:a16="http://schemas.microsoft.com/office/drawing/2014/main" id="{E85D259F-FF64-6A33-BB7D-80A20299BD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2000" y="2696527"/>
                <a:ext cx="360000" cy="360000"/>
              </a:xfrm>
              <a:prstGeom prst="rect">
                <a:avLst/>
              </a:prstGeom>
            </p:spPr>
          </p:pic>
          <p:cxnSp>
            <p:nvCxnSpPr>
              <p:cNvPr id="21" name="Gerade Verbindung 51">
                <a:extLst>
                  <a:ext uri="{FF2B5EF4-FFF2-40B4-BE49-F238E27FC236}">
                    <a16:creationId xmlns:a16="http://schemas.microsoft.com/office/drawing/2014/main" id="{B4FA0F27-9F7C-AB5A-5DA3-CF2E0F05C4B0}"/>
                  </a:ext>
                </a:extLst>
              </p:cNvPr>
              <p:cNvCxnSpPr>
                <a:stCxn id="20" idx="1"/>
              </p:cNvCxnSpPr>
              <p:nvPr/>
            </p:nvCxnSpPr>
            <p:spPr>
              <a:xfrm flipH="1">
                <a:off x="6659772" y="2876527"/>
                <a:ext cx="432228" cy="0"/>
              </a:xfrm>
              <a:prstGeom prst="line">
                <a:avLst/>
              </a:prstGeom>
              <a:ln w="9525">
                <a:gradFill>
                  <a:gsLst>
                    <a:gs pos="0">
                      <a:schemeClr val="bg1"/>
                    </a:gs>
                    <a:gs pos="100000">
                      <a:schemeClr val="tx2"/>
                    </a:gs>
                  </a:gsLst>
                  <a:lin ang="10800000" scaled="0"/>
                </a:gradFill>
                <a:tailEnd type="oval" w="sm" len="sm"/>
              </a:ln>
            </p:spPr>
            <p:style>
              <a:lnRef idx="1">
                <a:schemeClr val="accent1"/>
              </a:lnRef>
              <a:fillRef idx="0">
                <a:schemeClr val="accent1"/>
              </a:fillRef>
              <a:effectRef idx="0">
                <a:schemeClr val="accent1"/>
              </a:effectRef>
              <a:fontRef idx="minor">
                <a:schemeClr val="tx1"/>
              </a:fontRef>
            </p:style>
          </p:cxnSp>
        </p:grpSp>
        <p:grpSp>
          <p:nvGrpSpPr>
            <p:cNvPr id="22" name="Gruppieren 78">
              <a:extLst>
                <a:ext uri="{FF2B5EF4-FFF2-40B4-BE49-F238E27FC236}">
                  <a16:creationId xmlns:a16="http://schemas.microsoft.com/office/drawing/2014/main" id="{71D1087F-472F-AC4F-0C85-661D57CC8255}"/>
                </a:ext>
              </a:extLst>
            </p:cNvPr>
            <p:cNvGrpSpPr/>
            <p:nvPr/>
          </p:nvGrpSpPr>
          <p:grpSpPr>
            <a:xfrm>
              <a:off x="6538650" y="1557448"/>
              <a:ext cx="2418327" cy="360000"/>
              <a:chOff x="5734050" y="2017498"/>
              <a:chExt cx="2418327" cy="360000"/>
            </a:xfrm>
          </p:grpSpPr>
          <p:sp>
            <p:nvSpPr>
              <p:cNvPr id="23" name="Textfeld 11">
                <a:extLst>
                  <a:ext uri="{FF2B5EF4-FFF2-40B4-BE49-F238E27FC236}">
                    <a16:creationId xmlns:a16="http://schemas.microsoft.com/office/drawing/2014/main" id="{E177F5E2-1585-9046-ABBA-D5758F3CC970}"/>
                  </a:ext>
                </a:extLst>
              </p:cNvPr>
              <p:cNvSpPr txBox="1"/>
              <p:nvPr/>
            </p:nvSpPr>
            <p:spPr>
              <a:xfrm>
                <a:off x="7524000" y="2058999"/>
                <a:ext cx="628377" cy="276999"/>
              </a:xfrm>
              <a:prstGeom prst="rect">
                <a:avLst/>
              </a:prstGeom>
              <a:noFill/>
            </p:spPr>
            <p:txBody>
              <a:bodyPr wrap="none" lIns="0" tIns="0" rIns="0" bIns="0" rtlCol="0">
                <a:spAutoFit/>
              </a:bodyPr>
              <a:lstStyle/>
              <a:p>
                <a:r>
                  <a:rPr lang="en-US" sz="900"/>
                  <a:t>Display and</a:t>
                </a:r>
              </a:p>
              <a:p>
                <a:r>
                  <a:rPr lang="en-US" sz="900"/>
                  <a:t>visualization</a:t>
                </a:r>
              </a:p>
            </p:txBody>
          </p:sp>
          <p:pic>
            <p:nvPicPr>
              <p:cNvPr id="24" name="Grafik 32">
                <a:extLst>
                  <a:ext uri="{FF2B5EF4-FFF2-40B4-BE49-F238E27FC236}">
                    <a16:creationId xmlns:a16="http://schemas.microsoft.com/office/drawing/2014/main" id="{0DC60B13-AD45-C76E-CC69-05F157A9E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000" y="2017498"/>
                <a:ext cx="360000" cy="360000"/>
              </a:xfrm>
              <a:prstGeom prst="rect">
                <a:avLst/>
              </a:prstGeom>
            </p:spPr>
          </p:pic>
          <p:cxnSp>
            <p:nvCxnSpPr>
              <p:cNvPr id="39" name="Gerade Verbindung 53">
                <a:extLst>
                  <a:ext uri="{FF2B5EF4-FFF2-40B4-BE49-F238E27FC236}">
                    <a16:creationId xmlns:a16="http://schemas.microsoft.com/office/drawing/2014/main" id="{654BF7BD-CF34-ACBF-EC94-E1CDB848B917}"/>
                  </a:ext>
                </a:extLst>
              </p:cNvPr>
              <p:cNvCxnSpPr>
                <a:stCxn id="24" idx="1"/>
              </p:cNvCxnSpPr>
              <p:nvPr/>
            </p:nvCxnSpPr>
            <p:spPr>
              <a:xfrm flipH="1">
                <a:off x="5734050" y="2197498"/>
                <a:ext cx="1357950" cy="0"/>
              </a:xfrm>
              <a:prstGeom prst="line">
                <a:avLst/>
              </a:prstGeom>
              <a:ln w="9525">
                <a:gradFill>
                  <a:gsLst>
                    <a:gs pos="0">
                      <a:schemeClr val="bg1"/>
                    </a:gs>
                    <a:gs pos="100000">
                      <a:schemeClr val="tx2"/>
                    </a:gs>
                  </a:gsLst>
                  <a:lin ang="10800000" scaled="0"/>
                </a:gradFill>
                <a:headEnd type="none"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66" name="Gruppieren 77">
              <a:extLst>
                <a:ext uri="{FF2B5EF4-FFF2-40B4-BE49-F238E27FC236}">
                  <a16:creationId xmlns:a16="http://schemas.microsoft.com/office/drawing/2014/main" id="{4EEF980B-A334-A25C-9FED-46705A4564F2}"/>
                </a:ext>
              </a:extLst>
            </p:cNvPr>
            <p:cNvGrpSpPr/>
            <p:nvPr/>
          </p:nvGrpSpPr>
          <p:grpSpPr>
            <a:xfrm>
              <a:off x="6996600" y="619950"/>
              <a:ext cx="1823407" cy="720000"/>
              <a:chOff x="6192000" y="1080000"/>
              <a:chExt cx="1823407" cy="720000"/>
            </a:xfrm>
          </p:grpSpPr>
          <p:sp>
            <p:nvSpPr>
              <p:cNvPr id="68" name="Textfeld 10">
                <a:extLst>
                  <a:ext uri="{FF2B5EF4-FFF2-40B4-BE49-F238E27FC236}">
                    <a16:creationId xmlns:a16="http://schemas.microsoft.com/office/drawing/2014/main" id="{3D53CBEF-19EE-B30F-B8F1-F9B10F5A59C2}"/>
                  </a:ext>
                </a:extLst>
              </p:cNvPr>
              <p:cNvSpPr txBox="1"/>
              <p:nvPr/>
            </p:nvSpPr>
            <p:spPr>
              <a:xfrm>
                <a:off x="6624000" y="1121501"/>
                <a:ext cx="1391407" cy="276999"/>
              </a:xfrm>
              <a:prstGeom prst="rect">
                <a:avLst/>
              </a:prstGeom>
              <a:noFill/>
            </p:spPr>
            <p:txBody>
              <a:bodyPr wrap="none" lIns="0" tIns="0" rIns="0" bIns="0" rtlCol="0">
                <a:spAutoFit/>
              </a:bodyPr>
              <a:lstStyle/>
              <a:p>
                <a:r>
                  <a:rPr lang="en-US" sz="900"/>
                  <a:t>Designed for system safety</a:t>
                </a:r>
              </a:p>
              <a:p>
                <a:r>
                  <a:rPr lang="en-US" sz="900"/>
                  <a:t>fast boot, safety diagnostic</a:t>
                </a:r>
              </a:p>
            </p:txBody>
          </p:sp>
          <p:pic>
            <p:nvPicPr>
              <p:cNvPr id="69" name="Grafik 34">
                <a:extLst>
                  <a:ext uri="{FF2B5EF4-FFF2-40B4-BE49-F238E27FC236}">
                    <a16:creationId xmlns:a16="http://schemas.microsoft.com/office/drawing/2014/main" id="{8F3C6362-1C2E-F8BE-1B86-88A0F9D5A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2000" y="1080000"/>
                <a:ext cx="360000" cy="360000"/>
              </a:xfrm>
              <a:prstGeom prst="rect">
                <a:avLst/>
              </a:prstGeom>
            </p:spPr>
          </p:pic>
          <p:cxnSp>
            <p:nvCxnSpPr>
              <p:cNvPr id="70" name="Gerade Verbindung 55">
                <a:extLst>
                  <a:ext uri="{FF2B5EF4-FFF2-40B4-BE49-F238E27FC236}">
                    <a16:creationId xmlns:a16="http://schemas.microsoft.com/office/drawing/2014/main" id="{30BD9BA9-73C5-B5D9-DCFB-7ADDCBC53223}"/>
                  </a:ext>
                </a:extLst>
              </p:cNvPr>
              <p:cNvCxnSpPr>
                <a:stCxn id="69" idx="2"/>
              </p:cNvCxnSpPr>
              <p:nvPr/>
            </p:nvCxnSpPr>
            <p:spPr>
              <a:xfrm>
                <a:off x="6372000" y="1440000"/>
                <a:ext cx="0" cy="360000"/>
              </a:xfrm>
              <a:prstGeom prst="line">
                <a:avLst/>
              </a:prstGeom>
              <a:ln w="9525">
                <a:gradFill>
                  <a:gsLst>
                    <a:gs pos="0">
                      <a:schemeClr val="tx2"/>
                    </a:gs>
                    <a:gs pos="100000">
                      <a:schemeClr val="bg1"/>
                    </a:gs>
                  </a:gsLst>
                  <a:lin ang="5400000" scaled="1"/>
                </a:gradFill>
                <a:tailEnd type="oval" w="sm" len="sm"/>
              </a:ln>
            </p:spPr>
            <p:style>
              <a:lnRef idx="1">
                <a:schemeClr val="accent1"/>
              </a:lnRef>
              <a:fillRef idx="0">
                <a:schemeClr val="accent1"/>
              </a:fillRef>
              <a:effectRef idx="0">
                <a:schemeClr val="accent1"/>
              </a:effectRef>
              <a:fontRef idx="minor">
                <a:schemeClr val="tx1"/>
              </a:fontRef>
            </p:style>
          </p:cxnSp>
        </p:grpSp>
        <p:grpSp>
          <p:nvGrpSpPr>
            <p:cNvPr id="71" name="Gruppieren 80">
              <a:extLst>
                <a:ext uri="{FF2B5EF4-FFF2-40B4-BE49-F238E27FC236}">
                  <a16:creationId xmlns:a16="http://schemas.microsoft.com/office/drawing/2014/main" id="{95E481FD-EEFD-FAE1-6BD9-BCF4D9D5DCCE}"/>
                </a:ext>
              </a:extLst>
            </p:cNvPr>
            <p:cNvGrpSpPr/>
            <p:nvPr/>
          </p:nvGrpSpPr>
          <p:grpSpPr>
            <a:xfrm>
              <a:off x="7464372" y="2891031"/>
              <a:ext cx="1926304" cy="415498"/>
              <a:chOff x="6659772" y="3351081"/>
              <a:chExt cx="1926304" cy="415498"/>
            </a:xfrm>
          </p:grpSpPr>
          <p:sp>
            <p:nvSpPr>
              <p:cNvPr id="72" name="Textfeld 13">
                <a:extLst>
                  <a:ext uri="{FF2B5EF4-FFF2-40B4-BE49-F238E27FC236}">
                    <a16:creationId xmlns:a16="http://schemas.microsoft.com/office/drawing/2014/main" id="{207BA40E-AA04-AA59-ED06-FE694D20C1D1}"/>
                  </a:ext>
                </a:extLst>
              </p:cNvPr>
              <p:cNvSpPr txBox="1"/>
              <p:nvPr/>
            </p:nvSpPr>
            <p:spPr>
              <a:xfrm>
                <a:off x="7524000" y="3351081"/>
                <a:ext cx="1062076" cy="415498"/>
              </a:xfrm>
              <a:prstGeom prst="rect">
                <a:avLst/>
              </a:prstGeom>
              <a:noFill/>
            </p:spPr>
            <p:txBody>
              <a:bodyPr wrap="square" lIns="0" tIns="0" rIns="0" bIns="0" rtlCol="0">
                <a:spAutoFit/>
              </a:bodyPr>
              <a:lstStyle/>
              <a:p>
                <a:r>
                  <a:rPr lang="en-US" sz="900"/>
                  <a:t>360° camera </a:t>
                </a:r>
              </a:p>
              <a:p>
                <a:r>
                  <a:rPr lang="en-US" sz="900"/>
                  <a:t>perception, in-cabin </a:t>
                </a:r>
              </a:p>
              <a:p>
                <a:r>
                  <a:rPr lang="en-US" sz="900"/>
                  <a:t>and driver monitoring</a:t>
                </a:r>
              </a:p>
            </p:txBody>
          </p:sp>
          <p:pic>
            <p:nvPicPr>
              <p:cNvPr id="87" name="Grafik 44">
                <a:extLst>
                  <a:ext uri="{FF2B5EF4-FFF2-40B4-BE49-F238E27FC236}">
                    <a16:creationId xmlns:a16="http://schemas.microsoft.com/office/drawing/2014/main" id="{2343EC2B-3F05-D59E-7681-8D434177EA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2000" y="3378830"/>
                <a:ext cx="360000" cy="360000"/>
              </a:xfrm>
              <a:prstGeom prst="rect">
                <a:avLst/>
              </a:prstGeom>
            </p:spPr>
          </p:pic>
          <p:cxnSp>
            <p:nvCxnSpPr>
              <p:cNvPr id="89" name="Gerade Verbindung 57">
                <a:extLst>
                  <a:ext uri="{FF2B5EF4-FFF2-40B4-BE49-F238E27FC236}">
                    <a16:creationId xmlns:a16="http://schemas.microsoft.com/office/drawing/2014/main" id="{4A870B95-923E-7473-E7F3-C0200E0A8C1F}"/>
                  </a:ext>
                </a:extLst>
              </p:cNvPr>
              <p:cNvCxnSpPr>
                <a:cxnSpLocks/>
                <a:stCxn id="87" idx="1"/>
              </p:cNvCxnSpPr>
              <p:nvPr/>
            </p:nvCxnSpPr>
            <p:spPr>
              <a:xfrm flipH="1">
                <a:off x="6659772" y="3558830"/>
                <a:ext cx="432228" cy="0"/>
              </a:xfrm>
              <a:prstGeom prst="line">
                <a:avLst/>
              </a:prstGeom>
              <a:ln w="9525">
                <a:gradFill>
                  <a:gsLst>
                    <a:gs pos="0">
                      <a:schemeClr val="bg1"/>
                    </a:gs>
                    <a:gs pos="100000">
                      <a:schemeClr val="tx2"/>
                    </a:gs>
                  </a:gsLst>
                  <a:lin ang="10800000" scaled="0"/>
                </a:gradFill>
                <a:tailEnd type="oval" w="sm" len="sm"/>
              </a:ln>
            </p:spPr>
            <p:style>
              <a:lnRef idx="1">
                <a:schemeClr val="accent1"/>
              </a:lnRef>
              <a:fillRef idx="0">
                <a:schemeClr val="accent1"/>
              </a:fillRef>
              <a:effectRef idx="0">
                <a:schemeClr val="accent1"/>
              </a:effectRef>
              <a:fontRef idx="minor">
                <a:schemeClr val="tx1"/>
              </a:fontRef>
            </p:style>
          </p:cxnSp>
        </p:grpSp>
        <p:grpSp>
          <p:nvGrpSpPr>
            <p:cNvPr id="90" name="Gruppieren 76">
              <a:extLst>
                <a:ext uri="{FF2B5EF4-FFF2-40B4-BE49-F238E27FC236}">
                  <a16:creationId xmlns:a16="http://schemas.microsoft.com/office/drawing/2014/main" id="{EA3340BD-4C88-5619-E685-6E707945D5DE}"/>
                </a:ext>
              </a:extLst>
            </p:cNvPr>
            <p:cNvGrpSpPr/>
            <p:nvPr/>
          </p:nvGrpSpPr>
          <p:grpSpPr>
            <a:xfrm>
              <a:off x="3576600" y="584365"/>
              <a:ext cx="1980000" cy="755585"/>
              <a:chOff x="2772000" y="1044415"/>
              <a:chExt cx="1980000" cy="755585"/>
            </a:xfrm>
          </p:grpSpPr>
          <p:sp>
            <p:nvSpPr>
              <p:cNvPr id="91" name="Textfeld 5">
                <a:extLst>
                  <a:ext uri="{FF2B5EF4-FFF2-40B4-BE49-F238E27FC236}">
                    <a16:creationId xmlns:a16="http://schemas.microsoft.com/office/drawing/2014/main" id="{A5B23177-DB24-723C-AD85-4F8DD14D6012}"/>
                  </a:ext>
                </a:extLst>
              </p:cNvPr>
              <p:cNvSpPr txBox="1"/>
              <p:nvPr/>
            </p:nvSpPr>
            <p:spPr>
              <a:xfrm>
                <a:off x="2772000" y="1044415"/>
                <a:ext cx="1548000" cy="457532"/>
              </a:xfrm>
              <a:prstGeom prst="rect">
                <a:avLst/>
              </a:prstGeom>
              <a:noFill/>
            </p:spPr>
            <p:txBody>
              <a:bodyPr wrap="square" lIns="0" tIns="0" rIns="0" bIns="0" rtlCol="0">
                <a:spAutoFit/>
              </a:bodyPr>
              <a:lstStyle/>
              <a:p>
                <a:pPr algn="r"/>
                <a:r>
                  <a:rPr lang="en-US" sz="900"/>
                  <a:t>AI and vector processing for perception,</a:t>
                </a:r>
              </a:p>
              <a:p>
                <a:pPr algn="r"/>
                <a:r>
                  <a:rPr lang="en-US" sz="900"/>
                  <a:t>sensor fusion, drive planning</a:t>
                </a:r>
              </a:p>
            </p:txBody>
          </p:sp>
          <p:pic>
            <p:nvPicPr>
              <p:cNvPr id="92" name="Grafik 29">
                <a:extLst>
                  <a:ext uri="{FF2B5EF4-FFF2-40B4-BE49-F238E27FC236}">
                    <a16:creationId xmlns:a16="http://schemas.microsoft.com/office/drawing/2014/main" id="{8A084324-3104-2667-A257-F79378879C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000" y="1080000"/>
                <a:ext cx="360000" cy="360000"/>
              </a:xfrm>
              <a:prstGeom prst="rect">
                <a:avLst/>
              </a:prstGeom>
            </p:spPr>
          </p:pic>
          <p:cxnSp>
            <p:nvCxnSpPr>
              <p:cNvPr id="93" name="Gerade Verbindung 60">
                <a:extLst>
                  <a:ext uri="{FF2B5EF4-FFF2-40B4-BE49-F238E27FC236}">
                    <a16:creationId xmlns:a16="http://schemas.microsoft.com/office/drawing/2014/main" id="{88359FD0-E141-60A9-4382-7F28C448DAE9}"/>
                  </a:ext>
                </a:extLst>
              </p:cNvPr>
              <p:cNvCxnSpPr>
                <a:stCxn id="92" idx="2"/>
              </p:cNvCxnSpPr>
              <p:nvPr/>
            </p:nvCxnSpPr>
            <p:spPr>
              <a:xfrm>
                <a:off x="4572000" y="1440000"/>
                <a:ext cx="0" cy="360000"/>
              </a:xfrm>
              <a:prstGeom prst="line">
                <a:avLst/>
              </a:prstGeom>
              <a:ln w="9525">
                <a:gradFill>
                  <a:gsLst>
                    <a:gs pos="0">
                      <a:schemeClr val="tx2"/>
                    </a:gs>
                    <a:gs pos="100000">
                      <a:schemeClr val="bg1"/>
                    </a:gs>
                  </a:gsLst>
                  <a:lin ang="5400000" scaled="1"/>
                </a:gradFill>
                <a:tailEnd type="oval" w="sm" len="sm"/>
              </a:ln>
            </p:spPr>
            <p:style>
              <a:lnRef idx="1">
                <a:schemeClr val="accent1"/>
              </a:lnRef>
              <a:fillRef idx="0">
                <a:schemeClr val="accent1"/>
              </a:fillRef>
              <a:effectRef idx="0">
                <a:schemeClr val="accent1"/>
              </a:effectRef>
              <a:fontRef idx="minor">
                <a:schemeClr val="tx1"/>
              </a:fontRef>
            </p:style>
          </p:cxnSp>
        </p:grpSp>
        <p:grpSp>
          <p:nvGrpSpPr>
            <p:cNvPr id="94" name="Gruppieren 75">
              <a:extLst>
                <a:ext uri="{FF2B5EF4-FFF2-40B4-BE49-F238E27FC236}">
                  <a16:creationId xmlns:a16="http://schemas.microsoft.com/office/drawing/2014/main" id="{7232A21C-237D-1C80-8FE2-C79F6CBEC252}"/>
                </a:ext>
              </a:extLst>
            </p:cNvPr>
            <p:cNvGrpSpPr/>
            <p:nvPr/>
          </p:nvGrpSpPr>
          <p:grpSpPr>
            <a:xfrm>
              <a:off x="3544926" y="1843950"/>
              <a:ext cx="1479249" cy="360000"/>
              <a:chOff x="2740326" y="2412001"/>
              <a:chExt cx="1479249" cy="360000"/>
            </a:xfrm>
          </p:grpSpPr>
          <p:sp>
            <p:nvSpPr>
              <p:cNvPr id="95" name="Textfeld 6">
                <a:extLst>
                  <a:ext uri="{FF2B5EF4-FFF2-40B4-BE49-F238E27FC236}">
                    <a16:creationId xmlns:a16="http://schemas.microsoft.com/office/drawing/2014/main" id="{98D0D2E3-2086-824B-F627-7F9905A53B6D}"/>
                  </a:ext>
                </a:extLst>
              </p:cNvPr>
              <p:cNvSpPr txBox="1"/>
              <p:nvPr/>
            </p:nvSpPr>
            <p:spPr>
              <a:xfrm>
                <a:off x="2740326" y="2453502"/>
                <a:ext cx="679674" cy="276999"/>
              </a:xfrm>
              <a:prstGeom prst="rect">
                <a:avLst/>
              </a:prstGeom>
              <a:noFill/>
            </p:spPr>
            <p:txBody>
              <a:bodyPr wrap="none" lIns="0" tIns="0" rIns="0" bIns="0" rtlCol="0">
                <a:spAutoFit/>
              </a:bodyPr>
              <a:lstStyle/>
              <a:p>
                <a:pPr algn="r"/>
                <a:r>
                  <a:rPr lang="en-US" sz="900"/>
                  <a:t>Automotive</a:t>
                </a:r>
              </a:p>
              <a:p>
                <a:pPr algn="r"/>
                <a:r>
                  <a:rPr lang="en-US" sz="900"/>
                  <a:t>cybersecurity</a:t>
                </a:r>
              </a:p>
            </p:txBody>
          </p:sp>
          <p:pic>
            <p:nvPicPr>
              <p:cNvPr id="96" name="Grafik 38">
                <a:extLst>
                  <a:ext uri="{FF2B5EF4-FFF2-40B4-BE49-F238E27FC236}">
                    <a16:creationId xmlns:a16="http://schemas.microsoft.com/office/drawing/2014/main" id="{B80D5561-0274-B267-9487-E60CBDD7FC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0803" y="2412001"/>
                <a:ext cx="360000" cy="360000"/>
              </a:xfrm>
              <a:prstGeom prst="rect">
                <a:avLst/>
              </a:prstGeom>
            </p:spPr>
          </p:pic>
          <p:cxnSp>
            <p:nvCxnSpPr>
              <p:cNvPr id="97" name="Gerade Verbindung 62">
                <a:extLst>
                  <a:ext uri="{FF2B5EF4-FFF2-40B4-BE49-F238E27FC236}">
                    <a16:creationId xmlns:a16="http://schemas.microsoft.com/office/drawing/2014/main" id="{F6859867-5308-0565-81A5-D9EBA96C7846}"/>
                  </a:ext>
                </a:extLst>
              </p:cNvPr>
              <p:cNvCxnSpPr>
                <a:stCxn id="96" idx="3"/>
              </p:cNvCxnSpPr>
              <p:nvPr/>
            </p:nvCxnSpPr>
            <p:spPr>
              <a:xfrm>
                <a:off x="3850803" y="2592001"/>
                <a:ext cx="368772" cy="0"/>
              </a:xfrm>
              <a:prstGeom prst="line">
                <a:avLst/>
              </a:prstGeom>
              <a:ln w="9525">
                <a:gradFill>
                  <a:gsLst>
                    <a:gs pos="0">
                      <a:schemeClr val="accent1"/>
                    </a:gs>
                    <a:gs pos="100000">
                      <a:schemeClr val="bg1"/>
                    </a:gs>
                  </a:gsLst>
                  <a:lin ang="0" scaled="0"/>
                </a:gradFill>
                <a:tailEnd type="oval" w="sm" len="sm"/>
              </a:ln>
            </p:spPr>
            <p:style>
              <a:lnRef idx="1">
                <a:schemeClr val="accent1"/>
              </a:lnRef>
              <a:fillRef idx="0">
                <a:schemeClr val="accent1"/>
              </a:fillRef>
              <a:effectRef idx="0">
                <a:schemeClr val="accent1"/>
              </a:effectRef>
              <a:fontRef idx="minor">
                <a:schemeClr val="tx1"/>
              </a:fontRef>
            </p:style>
          </p:cxnSp>
        </p:grpSp>
        <p:grpSp>
          <p:nvGrpSpPr>
            <p:cNvPr id="98" name="Gruppieren 74">
              <a:extLst>
                <a:ext uri="{FF2B5EF4-FFF2-40B4-BE49-F238E27FC236}">
                  <a16:creationId xmlns:a16="http://schemas.microsoft.com/office/drawing/2014/main" id="{EAB2E9E6-8BCF-D322-291F-0FF420E67121}"/>
                </a:ext>
              </a:extLst>
            </p:cNvPr>
            <p:cNvGrpSpPr/>
            <p:nvPr/>
          </p:nvGrpSpPr>
          <p:grpSpPr>
            <a:xfrm>
              <a:off x="3487219" y="2333700"/>
              <a:ext cx="2500183" cy="360000"/>
              <a:chOff x="2682619" y="2965546"/>
              <a:chExt cx="2500183" cy="360000"/>
            </a:xfrm>
          </p:grpSpPr>
          <p:sp>
            <p:nvSpPr>
              <p:cNvPr id="99" name="Textfeld 7">
                <a:extLst>
                  <a:ext uri="{FF2B5EF4-FFF2-40B4-BE49-F238E27FC236}">
                    <a16:creationId xmlns:a16="http://schemas.microsoft.com/office/drawing/2014/main" id="{946D9754-7AE0-303E-B829-652AF42DA607}"/>
                  </a:ext>
                </a:extLst>
              </p:cNvPr>
              <p:cNvSpPr txBox="1"/>
              <p:nvPr/>
            </p:nvSpPr>
            <p:spPr>
              <a:xfrm>
                <a:off x="2682619" y="3007047"/>
                <a:ext cx="737381" cy="276999"/>
              </a:xfrm>
              <a:prstGeom prst="rect">
                <a:avLst/>
              </a:prstGeom>
              <a:noFill/>
            </p:spPr>
            <p:txBody>
              <a:bodyPr wrap="none" lIns="0" tIns="0" rIns="0" bIns="0" rtlCol="0">
                <a:spAutoFit/>
              </a:bodyPr>
              <a:lstStyle/>
              <a:p>
                <a:pPr algn="r"/>
                <a:r>
                  <a:rPr lang="en-US" sz="900"/>
                  <a:t>Data recorder,</a:t>
                </a:r>
              </a:p>
              <a:p>
                <a:pPr algn="r"/>
                <a:r>
                  <a:rPr lang="en-US" sz="900"/>
                  <a:t>re-simulation</a:t>
                </a:r>
              </a:p>
            </p:txBody>
          </p:sp>
          <p:pic>
            <p:nvPicPr>
              <p:cNvPr id="100" name="Grafik 42">
                <a:extLst>
                  <a:ext uri="{FF2B5EF4-FFF2-40B4-BE49-F238E27FC236}">
                    <a16:creationId xmlns:a16="http://schemas.microsoft.com/office/drawing/2014/main" id="{E4A80960-7E0A-BA96-DC81-36825F712B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0803" y="2965546"/>
                <a:ext cx="360000" cy="360000"/>
              </a:xfrm>
              <a:prstGeom prst="rect">
                <a:avLst/>
              </a:prstGeom>
            </p:spPr>
          </p:pic>
          <p:cxnSp>
            <p:nvCxnSpPr>
              <p:cNvPr id="101" name="Gerade Verbindung 64">
                <a:extLst>
                  <a:ext uri="{FF2B5EF4-FFF2-40B4-BE49-F238E27FC236}">
                    <a16:creationId xmlns:a16="http://schemas.microsoft.com/office/drawing/2014/main" id="{40D9270E-93CB-9179-74E1-492911792FBC}"/>
                  </a:ext>
                </a:extLst>
              </p:cNvPr>
              <p:cNvCxnSpPr>
                <a:stCxn id="100" idx="3"/>
              </p:cNvCxnSpPr>
              <p:nvPr/>
            </p:nvCxnSpPr>
            <p:spPr>
              <a:xfrm>
                <a:off x="3850802" y="3145546"/>
                <a:ext cx="1332000" cy="0"/>
              </a:xfrm>
              <a:prstGeom prst="line">
                <a:avLst/>
              </a:prstGeom>
              <a:ln w="9525">
                <a:gradFill>
                  <a:gsLst>
                    <a:gs pos="0">
                      <a:schemeClr val="accent1"/>
                    </a:gs>
                    <a:gs pos="100000">
                      <a:schemeClr val="bg1"/>
                    </a:gs>
                  </a:gsLst>
                  <a:lin ang="0" scaled="0"/>
                </a:gra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03" name="Gruppieren 73">
              <a:extLst>
                <a:ext uri="{FF2B5EF4-FFF2-40B4-BE49-F238E27FC236}">
                  <a16:creationId xmlns:a16="http://schemas.microsoft.com/office/drawing/2014/main" id="{22E91A0B-DB93-5D44-2CA2-4649A24D9B40}"/>
                </a:ext>
              </a:extLst>
            </p:cNvPr>
            <p:cNvGrpSpPr/>
            <p:nvPr/>
          </p:nvGrpSpPr>
          <p:grpSpPr>
            <a:xfrm>
              <a:off x="3341228" y="2908704"/>
              <a:ext cx="1730572" cy="553998"/>
              <a:chOff x="2536628" y="3429716"/>
              <a:chExt cx="1730572" cy="553998"/>
            </a:xfrm>
          </p:grpSpPr>
          <p:sp>
            <p:nvSpPr>
              <p:cNvPr id="104" name="Textfeld 8">
                <a:extLst>
                  <a:ext uri="{FF2B5EF4-FFF2-40B4-BE49-F238E27FC236}">
                    <a16:creationId xmlns:a16="http://schemas.microsoft.com/office/drawing/2014/main" id="{0BB8F70D-A8FE-5B67-4C21-648E6DAA2EBF}"/>
                  </a:ext>
                </a:extLst>
              </p:cNvPr>
              <p:cNvSpPr txBox="1"/>
              <p:nvPr/>
            </p:nvSpPr>
            <p:spPr>
              <a:xfrm>
                <a:off x="2536628" y="3429716"/>
                <a:ext cx="884859" cy="553998"/>
              </a:xfrm>
              <a:prstGeom prst="rect">
                <a:avLst/>
              </a:prstGeom>
              <a:noFill/>
            </p:spPr>
            <p:txBody>
              <a:bodyPr wrap="none" lIns="0" tIns="0" rIns="0" bIns="0" rtlCol="0">
                <a:spAutoFit/>
              </a:bodyPr>
              <a:lstStyle/>
              <a:p>
                <a:pPr algn="r"/>
                <a:r>
                  <a:rPr lang="en-US" sz="900"/>
                  <a:t>Perception and</a:t>
                </a:r>
              </a:p>
              <a:p>
                <a:pPr algn="r"/>
                <a:r>
                  <a:rPr lang="en-US" sz="900"/>
                  <a:t>localization,</a:t>
                </a:r>
              </a:p>
              <a:p>
                <a:pPr algn="r"/>
                <a:r>
                  <a:rPr lang="en-US" sz="900"/>
                  <a:t>face detection for</a:t>
                </a:r>
              </a:p>
              <a:p>
                <a:pPr algn="r"/>
                <a:r>
                  <a:rPr lang="en-US" sz="900"/>
                  <a:t>driver monitoring</a:t>
                </a:r>
              </a:p>
            </p:txBody>
          </p:sp>
          <p:pic>
            <p:nvPicPr>
              <p:cNvPr id="105" name="Grafik 40">
                <a:extLst>
                  <a:ext uri="{FF2B5EF4-FFF2-40B4-BE49-F238E27FC236}">
                    <a16:creationId xmlns:a16="http://schemas.microsoft.com/office/drawing/2014/main" id="{69098063-3535-7833-2730-DAA4F26339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0803" y="3526715"/>
                <a:ext cx="360000" cy="360000"/>
              </a:xfrm>
              <a:prstGeom prst="rect">
                <a:avLst/>
              </a:prstGeom>
            </p:spPr>
          </p:pic>
          <p:cxnSp>
            <p:nvCxnSpPr>
              <p:cNvPr id="106" name="Gerade Verbindung 66">
                <a:extLst>
                  <a:ext uri="{FF2B5EF4-FFF2-40B4-BE49-F238E27FC236}">
                    <a16:creationId xmlns:a16="http://schemas.microsoft.com/office/drawing/2014/main" id="{4DF99AB3-9CF6-8E96-4132-37A2996EF330}"/>
                  </a:ext>
                </a:extLst>
              </p:cNvPr>
              <p:cNvCxnSpPr>
                <a:stCxn id="105" idx="3"/>
              </p:cNvCxnSpPr>
              <p:nvPr/>
            </p:nvCxnSpPr>
            <p:spPr>
              <a:xfrm>
                <a:off x="3850803" y="3706715"/>
                <a:ext cx="416397" cy="0"/>
              </a:xfrm>
              <a:prstGeom prst="line">
                <a:avLst/>
              </a:prstGeom>
              <a:ln w="9525">
                <a:gradFill>
                  <a:gsLst>
                    <a:gs pos="0">
                      <a:schemeClr val="accent1"/>
                    </a:gs>
                    <a:gs pos="100000">
                      <a:schemeClr val="bg1"/>
                    </a:gs>
                  </a:gsLst>
                  <a:lin ang="0" scaled="0"/>
                </a:gra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07" name="Gruppieren 82">
              <a:extLst>
                <a:ext uri="{FF2B5EF4-FFF2-40B4-BE49-F238E27FC236}">
                  <a16:creationId xmlns:a16="http://schemas.microsoft.com/office/drawing/2014/main" id="{7CE2FC1A-7AF5-9401-016F-A0630A5ECABB}"/>
                </a:ext>
              </a:extLst>
            </p:cNvPr>
            <p:cNvGrpSpPr/>
            <p:nvPr/>
          </p:nvGrpSpPr>
          <p:grpSpPr>
            <a:xfrm>
              <a:off x="3248544" y="3769050"/>
              <a:ext cx="2308056" cy="869327"/>
              <a:chOff x="2443944" y="4229100"/>
              <a:chExt cx="2308056" cy="869327"/>
            </a:xfrm>
          </p:grpSpPr>
          <p:sp>
            <p:nvSpPr>
              <p:cNvPr id="108" name="Textfeld 9">
                <a:extLst>
                  <a:ext uri="{FF2B5EF4-FFF2-40B4-BE49-F238E27FC236}">
                    <a16:creationId xmlns:a16="http://schemas.microsoft.com/office/drawing/2014/main" id="{225F1876-E1A6-44A1-FADE-AC89920BBB2C}"/>
                  </a:ext>
                </a:extLst>
              </p:cNvPr>
              <p:cNvSpPr txBox="1"/>
              <p:nvPr/>
            </p:nvSpPr>
            <p:spPr>
              <a:xfrm>
                <a:off x="2443944" y="4682929"/>
                <a:ext cx="1876056" cy="415498"/>
              </a:xfrm>
              <a:prstGeom prst="rect">
                <a:avLst/>
              </a:prstGeom>
              <a:noFill/>
            </p:spPr>
            <p:txBody>
              <a:bodyPr wrap="square" lIns="0" tIns="0" rIns="0" bIns="0" rtlCol="0">
                <a:spAutoFit/>
              </a:bodyPr>
              <a:lstStyle/>
              <a:p>
                <a:pPr algn="r"/>
                <a:r>
                  <a:rPr lang="en-US" sz="900"/>
                  <a:t>Navigation, multi-surface rendering,</a:t>
                </a:r>
              </a:p>
              <a:p>
                <a:pPr algn="r"/>
                <a:r>
                  <a:rPr lang="en-US" sz="900"/>
                  <a:t>user interface visualization,</a:t>
                </a:r>
              </a:p>
              <a:p>
                <a:pPr algn="r"/>
                <a:r>
                  <a:rPr lang="en-US" sz="900"/>
                  <a:t>parallel processing</a:t>
                </a:r>
              </a:p>
            </p:txBody>
          </p:sp>
          <p:pic>
            <p:nvPicPr>
              <p:cNvPr id="109" name="Grafik 36">
                <a:extLst>
                  <a:ext uri="{FF2B5EF4-FFF2-40B4-BE49-F238E27FC236}">
                    <a16:creationId xmlns:a16="http://schemas.microsoft.com/office/drawing/2014/main" id="{22A4D117-BA89-A448-8971-EEED91E5DA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2000" y="4716000"/>
                <a:ext cx="360000" cy="360000"/>
              </a:xfrm>
              <a:prstGeom prst="rect">
                <a:avLst/>
              </a:prstGeom>
            </p:spPr>
          </p:pic>
          <p:cxnSp>
            <p:nvCxnSpPr>
              <p:cNvPr id="110" name="Gerade Verbindung 68">
                <a:extLst>
                  <a:ext uri="{FF2B5EF4-FFF2-40B4-BE49-F238E27FC236}">
                    <a16:creationId xmlns:a16="http://schemas.microsoft.com/office/drawing/2014/main" id="{3E15D70A-AD45-6DBE-B2DE-8BDB38D89AE0}"/>
                  </a:ext>
                </a:extLst>
              </p:cNvPr>
              <p:cNvCxnSpPr>
                <a:stCxn id="109" idx="0"/>
              </p:cNvCxnSpPr>
              <p:nvPr/>
            </p:nvCxnSpPr>
            <p:spPr>
              <a:xfrm flipV="1">
                <a:off x="4572000" y="4229100"/>
                <a:ext cx="0" cy="486900"/>
              </a:xfrm>
              <a:prstGeom prst="line">
                <a:avLst/>
              </a:prstGeom>
              <a:ln w="9525">
                <a:gradFill>
                  <a:gsLst>
                    <a:gs pos="0">
                      <a:schemeClr val="tx2"/>
                    </a:gs>
                    <a:gs pos="100000">
                      <a:schemeClr val="bg1"/>
                    </a:gs>
                  </a:gsLst>
                  <a:lin ang="5400000" scaled="1"/>
                </a:gra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11" name="Gruppieren 81">
              <a:extLst>
                <a:ext uri="{FF2B5EF4-FFF2-40B4-BE49-F238E27FC236}">
                  <a16:creationId xmlns:a16="http://schemas.microsoft.com/office/drawing/2014/main" id="{0665E6C6-CC91-B0E8-44A0-44B49F207AB5}"/>
                </a:ext>
              </a:extLst>
            </p:cNvPr>
            <p:cNvGrpSpPr/>
            <p:nvPr/>
          </p:nvGrpSpPr>
          <p:grpSpPr>
            <a:xfrm>
              <a:off x="6996600" y="3788100"/>
              <a:ext cx="2394076" cy="827850"/>
              <a:chOff x="6192000" y="4248150"/>
              <a:chExt cx="2394076" cy="827850"/>
            </a:xfrm>
          </p:grpSpPr>
          <p:sp>
            <p:nvSpPr>
              <p:cNvPr id="112" name="Textfeld 14">
                <a:extLst>
                  <a:ext uri="{FF2B5EF4-FFF2-40B4-BE49-F238E27FC236}">
                    <a16:creationId xmlns:a16="http://schemas.microsoft.com/office/drawing/2014/main" id="{56132C24-E528-6FC8-8FEE-1FB45670743F}"/>
                  </a:ext>
                </a:extLst>
              </p:cNvPr>
              <p:cNvSpPr txBox="1"/>
              <p:nvPr/>
            </p:nvSpPr>
            <p:spPr>
              <a:xfrm>
                <a:off x="6624000" y="4757501"/>
                <a:ext cx="1962076" cy="276999"/>
              </a:xfrm>
              <a:prstGeom prst="rect">
                <a:avLst/>
              </a:prstGeom>
              <a:noFill/>
            </p:spPr>
            <p:txBody>
              <a:bodyPr wrap="none" lIns="0" tIns="0" rIns="0" bIns="0" rtlCol="0">
                <a:spAutoFit/>
              </a:bodyPr>
              <a:lstStyle/>
              <a:p>
                <a:r>
                  <a:rPr lang="en-US" sz="900"/>
                  <a:t>Sensor fusion, planning and prediction</a:t>
                </a:r>
              </a:p>
              <a:p>
                <a:r>
                  <a:rPr lang="en-US" sz="900"/>
                  <a:t>Shadow mode operation</a:t>
                </a:r>
              </a:p>
            </p:txBody>
          </p:sp>
          <p:pic>
            <p:nvPicPr>
              <p:cNvPr id="113" name="Grafik 30">
                <a:extLst>
                  <a:ext uri="{FF2B5EF4-FFF2-40B4-BE49-F238E27FC236}">
                    <a16:creationId xmlns:a16="http://schemas.microsoft.com/office/drawing/2014/main" id="{ECB789B4-9D79-C2C0-06B2-A1DFD9259D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2000" y="4716000"/>
                <a:ext cx="360000" cy="360000"/>
              </a:xfrm>
              <a:prstGeom prst="rect">
                <a:avLst/>
              </a:prstGeom>
            </p:spPr>
          </p:pic>
          <p:cxnSp>
            <p:nvCxnSpPr>
              <p:cNvPr id="114" name="Gerade Verbindung 70">
                <a:extLst>
                  <a:ext uri="{FF2B5EF4-FFF2-40B4-BE49-F238E27FC236}">
                    <a16:creationId xmlns:a16="http://schemas.microsoft.com/office/drawing/2014/main" id="{F7A684C3-3E0E-5BE8-721C-D5E7580A5A4F}"/>
                  </a:ext>
                </a:extLst>
              </p:cNvPr>
              <p:cNvCxnSpPr>
                <a:stCxn id="113" idx="0"/>
              </p:cNvCxnSpPr>
              <p:nvPr/>
            </p:nvCxnSpPr>
            <p:spPr>
              <a:xfrm flipV="1">
                <a:off x="6372000" y="4248150"/>
                <a:ext cx="0" cy="467850"/>
              </a:xfrm>
              <a:prstGeom prst="line">
                <a:avLst/>
              </a:prstGeom>
              <a:ln w="9525">
                <a:gradFill>
                  <a:gsLst>
                    <a:gs pos="0">
                      <a:schemeClr val="tx2"/>
                    </a:gs>
                    <a:gs pos="100000">
                      <a:schemeClr val="bg1"/>
                    </a:gs>
                  </a:gsLst>
                  <a:lin ang="5400000" scaled="1"/>
                </a:gra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15" name="Gruppieren 37">
              <a:extLst>
                <a:ext uri="{FF2B5EF4-FFF2-40B4-BE49-F238E27FC236}">
                  <a16:creationId xmlns:a16="http://schemas.microsoft.com/office/drawing/2014/main" id="{2D987787-AC50-B088-FFDB-83E29826F9FC}"/>
                </a:ext>
              </a:extLst>
            </p:cNvPr>
            <p:cNvGrpSpPr/>
            <p:nvPr/>
          </p:nvGrpSpPr>
          <p:grpSpPr>
            <a:xfrm>
              <a:off x="5459954" y="4838948"/>
              <a:ext cx="1658915" cy="144000"/>
              <a:chOff x="3372374" y="5552901"/>
              <a:chExt cx="1658915" cy="144000"/>
            </a:xfrm>
          </p:grpSpPr>
          <p:grpSp>
            <p:nvGrpSpPr>
              <p:cNvPr id="116" name="Gruppieren 33">
                <a:extLst>
                  <a:ext uri="{FF2B5EF4-FFF2-40B4-BE49-F238E27FC236}">
                    <a16:creationId xmlns:a16="http://schemas.microsoft.com/office/drawing/2014/main" id="{F95F39D2-9707-18F7-7836-AB5F517EEEF7}"/>
                  </a:ext>
                </a:extLst>
              </p:cNvPr>
              <p:cNvGrpSpPr/>
              <p:nvPr/>
            </p:nvGrpSpPr>
            <p:grpSpPr>
              <a:xfrm>
                <a:off x="3372374" y="5552901"/>
                <a:ext cx="484975" cy="144000"/>
                <a:chOff x="3372374" y="5552901"/>
                <a:chExt cx="484975" cy="144000"/>
              </a:xfrm>
            </p:grpSpPr>
            <p:sp>
              <p:nvSpPr>
                <p:cNvPr id="120" name="Textfeld 4">
                  <a:extLst>
                    <a:ext uri="{FF2B5EF4-FFF2-40B4-BE49-F238E27FC236}">
                      <a16:creationId xmlns:a16="http://schemas.microsoft.com/office/drawing/2014/main" id="{7B0D927E-7133-2DAF-B743-2C3A70FAB00E}"/>
                    </a:ext>
                  </a:extLst>
                </p:cNvPr>
                <p:cNvSpPr txBox="1"/>
                <p:nvPr/>
              </p:nvSpPr>
              <p:spPr>
                <a:xfrm>
                  <a:off x="3563999" y="5563346"/>
                  <a:ext cx="293350" cy="123111"/>
                </a:xfrm>
                <a:prstGeom prst="rect">
                  <a:avLst/>
                </a:prstGeom>
                <a:noFill/>
              </p:spPr>
              <p:txBody>
                <a:bodyPr wrap="none" lIns="0" tIns="0" rIns="0" bIns="0" rtlCol="0">
                  <a:spAutoFit/>
                </a:bodyPr>
                <a:lstStyle/>
                <a:p>
                  <a:r>
                    <a:rPr lang="en-US" sz="800"/>
                    <a:t>Safety</a:t>
                  </a:r>
                </a:p>
              </p:txBody>
            </p:sp>
            <p:sp>
              <p:nvSpPr>
                <p:cNvPr id="121" name="Oval 120">
                  <a:extLst>
                    <a:ext uri="{FF2B5EF4-FFF2-40B4-BE49-F238E27FC236}">
                      <a16:creationId xmlns:a16="http://schemas.microsoft.com/office/drawing/2014/main" id="{D95C76C3-26E8-7133-2143-50A2B063DDA1}"/>
                    </a:ext>
                  </a:extLst>
                </p:cNvPr>
                <p:cNvSpPr>
                  <a:spLocks noChangeAspect="1"/>
                </p:cNvSpPr>
                <p:nvPr/>
              </p:nvSpPr>
              <p:spPr>
                <a:xfrm>
                  <a:off x="3372374" y="555290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uppieren 35">
                <a:extLst>
                  <a:ext uri="{FF2B5EF4-FFF2-40B4-BE49-F238E27FC236}">
                    <a16:creationId xmlns:a16="http://schemas.microsoft.com/office/drawing/2014/main" id="{67DA704C-B5FF-5BC1-5E64-83C177FE462C}"/>
                  </a:ext>
                </a:extLst>
              </p:cNvPr>
              <p:cNvGrpSpPr/>
              <p:nvPr/>
            </p:nvGrpSpPr>
            <p:grpSpPr>
              <a:xfrm>
                <a:off x="4059001" y="5552901"/>
                <a:ext cx="972288" cy="144000"/>
                <a:chOff x="4530614" y="5552901"/>
                <a:chExt cx="972288" cy="144000"/>
              </a:xfrm>
            </p:grpSpPr>
            <p:sp>
              <p:nvSpPr>
                <p:cNvPr id="118" name="Textfeld 26">
                  <a:extLst>
                    <a:ext uri="{FF2B5EF4-FFF2-40B4-BE49-F238E27FC236}">
                      <a16:creationId xmlns:a16="http://schemas.microsoft.com/office/drawing/2014/main" id="{F2F19E61-4E20-F59B-9400-A1530DC1AC84}"/>
                    </a:ext>
                  </a:extLst>
                </p:cNvPr>
                <p:cNvSpPr txBox="1"/>
                <p:nvPr/>
              </p:nvSpPr>
              <p:spPr>
                <a:xfrm>
                  <a:off x="4722239" y="5563346"/>
                  <a:ext cx="780663" cy="123111"/>
                </a:xfrm>
                <a:prstGeom prst="rect">
                  <a:avLst/>
                </a:prstGeom>
                <a:noFill/>
              </p:spPr>
              <p:txBody>
                <a:bodyPr wrap="none" lIns="0" tIns="0" rIns="0" bIns="0" rtlCol="0">
                  <a:spAutoFit/>
                </a:bodyPr>
                <a:lstStyle/>
                <a:p>
                  <a:r>
                    <a:rPr lang="en-US" sz="800"/>
                    <a:t>General Purpose</a:t>
                  </a:r>
                </a:p>
              </p:txBody>
            </p:sp>
            <p:sp>
              <p:nvSpPr>
                <p:cNvPr id="119" name="Oval 118">
                  <a:extLst>
                    <a:ext uri="{FF2B5EF4-FFF2-40B4-BE49-F238E27FC236}">
                      <a16:creationId xmlns:a16="http://schemas.microsoft.com/office/drawing/2014/main" id="{073DBA70-1642-14D1-E059-F9DC09630203}"/>
                    </a:ext>
                  </a:extLst>
                </p:cNvPr>
                <p:cNvSpPr>
                  <a:spLocks noChangeAspect="1"/>
                </p:cNvSpPr>
                <p:nvPr/>
              </p:nvSpPr>
              <p:spPr>
                <a:xfrm>
                  <a:off x="4530614" y="5552901"/>
                  <a:ext cx="144000" cy="144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4" name="Textfeld 68">
            <a:extLst>
              <a:ext uri="{FF2B5EF4-FFF2-40B4-BE49-F238E27FC236}">
                <a16:creationId xmlns:a16="http://schemas.microsoft.com/office/drawing/2014/main" id="{920C1FB5-FE57-C8F3-AA73-D1069D87534F}"/>
              </a:ext>
            </a:extLst>
          </p:cNvPr>
          <p:cNvSpPr txBox="1">
            <a:spLocks noChangeAspect="1"/>
          </p:cNvSpPr>
          <p:nvPr/>
        </p:nvSpPr>
        <p:spPr>
          <a:xfrm>
            <a:off x="74751" y="1849645"/>
            <a:ext cx="3366961" cy="2593899"/>
          </a:xfrm>
          <a:prstGeom prst="rect">
            <a:avLst/>
          </a:prstGeom>
          <a:solidFill>
            <a:schemeClr val="accent1"/>
          </a:solidFill>
        </p:spPr>
        <p:txBody>
          <a:bodyPr wrap="square" lIns="216000" tIns="108000" rIns="180000" bIns="180000" rtlCol="0" anchor="b" anchorCtr="0">
            <a:noAutofit/>
          </a:bodyPr>
          <a:lstStyle/>
          <a:p>
            <a:pPr marL="0" indent="0">
              <a:buFont typeface="Wingdings" panose="05000000000000000000" pitchFamily="2" charset="2"/>
              <a:buNone/>
            </a:pPr>
            <a:r>
              <a:rPr lang="en-US" sz="1400">
                <a:solidFill>
                  <a:schemeClr val="bg1"/>
                </a:solidFill>
                <a:cs typeface="Segoe UI Semilight" panose="020B0402040204020203" pitchFamily="34" charset="0"/>
              </a:rPr>
              <a:t>Automotive SoC are equipped with multiple computing islands and heterogenous architecture to </a:t>
            </a:r>
          </a:p>
          <a:p>
            <a:r>
              <a:rPr lang="en-US" sz="1200">
                <a:solidFill>
                  <a:schemeClr val="bg1"/>
                </a:solidFill>
                <a:cs typeface="Segoe UI Semilight" panose="020B0402040204020203" pitchFamily="34" charset="0"/>
              </a:rPr>
              <a:t>- Handle large amount of data</a:t>
            </a:r>
          </a:p>
          <a:p>
            <a:r>
              <a:rPr lang="en-US" sz="1200">
                <a:solidFill>
                  <a:schemeClr val="bg1"/>
                </a:solidFill>
                <a:cs typeface="Segoe UI Semilight" panose="020B0402040204020203" pitchFamily="34" charset="0"/>
              </a:rPr>
              <a:t>- Execute real-time decision-making algorithms</a:t>
            </a:r>
          </a:p>
          <a:p>
            <a:r>
              <a:rPr lang="en-US" sz="1200">
                <a:solidFill>
                  <a:schemeClr val="bg1"/>
                </a:solidFill>
                <a:cs typeface="Segoe UI Semilight" panose="020B0402040204020203" pitchFamily="34" charset="0"/>
              </a:rPr>
              <a:t>- Process sophisticated software in real time</a:t>
            </a:r>
            <a:endParaRPr lang="en-US" sz="1400">
              <a:solidFill>
                <a:schemeClr val="bg1"/>
              </a:solidFill>
              <a:cs typeface="Segoe UI Semilight" panose="020B0402040204020203" pitchFamily="34" charset="0"/>
            </a:endParaRPr>
          </a:p>
        </p:txBody>
      </p:sp>
      <p:pic>
        <p:nvPicPr>
          <p:cNvPr id="546" name="Grafik 9">
            <a:extLst>
              <a:ext uri="{FF2B5EF4-FFF2-40B4-BE49-F238E27FC236}">
                <a16:creationId xmlns:a16="http://schemas.microsoft.com/office/drawing/2014/main" id="{17BC5D7C-01F1-F97C-CB6A-957A90DEFCE5}"/>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860893" y="1054003"/>
            <a:ext cx="1800000" cy="1800000"/>
          </a:xfrm>
          <a:prstGeom prst="ellipse">
            <a:avLst/>
          </a:prstGeom>
          <a:ln w="25400">
            <a:solidFill>
              <a:schemeClr val="bg1"/>
            </a:solidFill>
          </a:ln>
        </p:spPr>
      </p:pic>
    </p:spTree>
    <p:extLst>
      <p:ext uri="{BB962C8B-B14F-4D97-AF65-F5344CB8AC3E}">
        <p14:creationId xmlns:p14="http://schemas.microsoft.com/office/powerpoint/2010/main" val="238769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386B4-ABBA-7C62-97FD-C8A7C84B58E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68C3E86-78AF-C97D-B34C-F716E9856107}"/>
              </a:ext>
            </a:extLst>
          </p:cNvPr>
          <p:cNvSpPr>
            <a:spLocks noGrp="1"/>
          </p:cNvSpPr>
          <p:nvPr>
            <p:ph type="body" sz="quarter" idx="10"/>
          </p:nvPr>
        </p:nvSpPr>
        <p:spPr/>
        <p:txBody>
          <a:bodyPr/>
          <a:lstStyle/>
          <a:p>
            <a:r>
              <a:rPr lang="en-US"/>
              <a:t>Realizing Software-defined Vehicle </a:t>
            </a:r>
          </a:p>
        </p:txBody>
      </p:sp>
      <p:sp>
        <p:nvSpPr>
          <p:cNvPr id="6" name="Text Placeholder 5">
            <a:extLst>
              <a:ext uri="{FF2B5EF4-FFF2-40B4-BE49-F238E27FC236}">
                <a16:creationId xmlns:a16="http://schemas.microsoft.com/office/drawing/2014/main" id="{8CF72A5F-DD85-EE1D-8102-D1956AF98B33}"/>
              </a:ext>
            </a:extLst>
          </p:cNvPr>
          <p:cNvSpPr>
            <a:spLocks noGrp="1"/>
          </p:cNvSpPr>
          <p:nvPr>
            <p:ph type="body" sz="quarter" idx="11"/>
          </p:nvPr>
        </p:nvSpPr>
        <p:spPr/>
        <p:txBody>
          <a:bodyPr/>
          <a:lstStyle/>
          <a:p>
            <a:r>
              <a:rPr lang="en-CA" sz="2400"/>
              <a:t>Opportunities and challenges</a:t>
            </a:r>
          </a:p>
        </p:txBody>
      </p:sp>
    </p:spTree>
    <p:extLst>
      <p:ext uri="{BB962C8B-B14F-4D97-AF65-F5344CB8AC3E}">
        <p14:creationId xmlns:p14="http://schemas.microsoft.com/office/powerpoint/2010/main" val="12660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86012-47D9-F54B-3711-7325C2136BD1}"/>
              </a:ext>
            </a:extLst>
          </p:cNvPr>
          <p:cNvSpPr>
            <a:spLocks noGrp="1"/>
          </p:cNvSpPr>
          <p:nvPr>
            <p:ph type="title"/>
          </p:nvPr>
        </p:nvSpPr>
        <p:spPr/>
        <p:txBody>
          <a:bodyPr/>
          <a:lstStyle/>
          <a:p>
            <a:r>
              <a:rPr lang="en-CA" dirty="0"/>
              <a:t>Software-defined-vehicle (SDV)</a:t>
            </a:r>
            <a:r>
              <a:rPr lang="ja-JP" altLang="en-US"/>
              <a:t>（</a:t>
            </a:r>
            <a:r>
              <a:rPr lang="ja-JP" altLang="en-JP"/>
              <a:t>恩恵</a:t>
            </a:r>
            <a:r>
              <a:rPr lang="ja-JP" altLang="en-US"/>
              <a:t>と課題）</a:t>
            </a:r>
            <a:br>
              <a:rPr lang="en-CA" dirty="0"/>
            </a:br>
            <a:r>
              <a:rPr lang="en-US" sz="1800" dirty="0"/>
              <a:t>Value and benefits</a:t>
            </a:r>
            <a:br>
              <a:rPr lang="en-US" dirty="0"/>
            </a:br>
            <a:endParaRPr lang="en-US" dirty="0"/>
          </a:p>
        </p:txBody>
      </p:sp>
      <p:sp>
        <p:nvSpPr>
          <p:cNvPr id="15" name="Rectangle: Rounded Corners 14">
            <a:extLst>
              <a:ext uri="{FF2B5EF4-FFF2-40B4-BE49-F238E27FC236}">
                <a16:creationId xmlns:a16="http://schemas.microsoft.com/office/drawing/2014/main" id="{E8738240-C96E-A354-0BE1-EBE6037126ED}"/>
              </a:ext>
            </a:extLst>
          </p:cNvPr>
          <p:cNvSpPr/>
          <p:nvPr/>
        </p:nvSpPr>
        <p:spPr>
          <a:xfrm>
            <a:off x="7010400" y="1400840"/>
            <a:ext cx="1859409" cy="541654"/>
          </a:xfrm>
          <a:prstGeom prst="roundRect">
            <a:avLst/>
          </a:prstGeom>
          <a:solidFill>
            <a:schemeClr val="bg1"/>
          </a:solidFill>
          <a:ln w="19050">
            <a:solidFill>
              <a:schemeClr val="accent1"/>
            </a:solidFill>
          </a:ln>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16" name="TextBox 15">
            <a:extLst>
              <a:ext uri="{FF2B5EF4-FFF2-40B4-BE49-F238E27FC236}">
                <a16:creationId xmlns:a16="http://schemas.microsoft.com/office/drawing/2014/main" id="{7688D60C-6D4E-73D7-9510-197D57B3C6F6}"/>
              </a:ext>
            </a:extLst>
          </p:cNvPr>
          <p:cNvSpPr txBox="1"/>
          <p:nvPr/>
        </p:nvSpPr>
        <p:spPr>
          <a:xfrm>
            <a:off x="7021342" y="1415806"/>
            <a:ext cx="1867037" cy="541654"/>
          </a:xfrm>
          <a:prstGeom prst="rect">
            <a:avLst/>
          </a:prstGeom>
        </p:spPr>
        <p:txBody>
          <a:bodyPr vert="horz" wrap="square" lIns="109696" tIns="54848" rIns="109696" bIns="54848" rtlCol="0">
            <a:spAutoFit/>
          </a:bodyPr>
          <a:lstStyle/>
          <a:p>
            <a:pPr algn="ctr"/>
            <a:r>
              <a:rPr lang="en-CA" sz="1400">
                <a:solidFill>
                  <a:schemeClr val="accent1"/>
                </a:solidFill>
              </a:rPr>
              <a:t>Establish new business models</a:t>
            </a:r>
          </a:p>
        </p:txBody>
      </p:sp>
      <p:sp>
        <p:nvSpPr>
          <p:cNvPr id="17" name="Rectangle: Rounded Corners 16">
            <a:extLst>
              <a:ext uri="{FF2B5EF4-FFF2-40B4-BE49-F238E27FC236}">
                <a16:creationId xmlns:a16="http://schemas.microsoft.com/office/drawing/2014/main" id="{B3EBE917-5D4D-C863-25AE-293DAAB361A5}"/>
              </a:ext>
            </a:extLst>
          </p:cNvPr>
          <p:cNvSpPr/>
          <p:nvPr/>
        </p:nvSpPr>
        <p:spPr>
          <a:xfrm>
            <a:off x="7010400" y="783449"/>
            <a:ext cx="1859409" cy="541654"/>
          </a:xfrm>
          <a:prstGeom prst="roundRect">
            <a:avLst/>
          </a:prstGeom>
          <a:solidFill>
            <a:schemeClr val="bg1"/>
          </a:solidFill>
          <a:ln w="19050">
            <a:solidFill>
              <a:schemeClr val="accent1"/>
            </a:solidFill>
          </a:ln>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18" name="TextBox 17">
            <a:extLst>
              <a:ext uri="{FF2B5EF4-FFF2-40B4-BE49-F238E27FC236}">
                <a16:creationId xmlns:a16="http://schemas.microsoft.com/office/drawing/2014/main" id="{060BD381-A7AA-9D74-966C-BFCABE50ADE0}"/>
              </a:ext>
            </a:extLst>
          </p:cNvPr>
          <p:cNvSpPr txBox="1"/>
          <p:nvPr/>
        </p:nvSpPr>
        <p:spPr>
          <a:xfrm>
            <a:off x="7006586" y="798415"/>
            <a:ext cx="1877979" cy="541654"/>
          </a:xfrm>
          <a:prstGeom prst="rect">
            <a:avLst/>
          </a:prstGeom>
        </p:spPr>
        <p:txBody>
          <a:bodyPr vert="horz" wrap="square" lIns="109696" tIns="54848" rIns="109696" bIns="54848" rtlCol="0">
            <a:spAutoFit/>
          </a:bodyPr>
          <a:lstStyle/>
          <a:p>
            <a:pPr algn="ctr">
              <a:buClr>
                <a:srgbClr val="7BA02C"/>
              </a:buClr>
            </a:pPr>
            <a:r>
              <a:rPr lang="en-CA" sz="1400">
                <a:solidFill>
                  <a:schemeClr val="accent1"/>
                </a:solidFill>
              </a:rPr>
              <a:t>Enhance customers’ experience </a:t>
            </a:r>
          </a:p>
        </p:txBody>
      </p:sp>
      <p:sp>
        <p:nvSpPr>
          <p:cNvPr id="19" name="Rectangle: Rounded Corners 18">
            <a:extLst>
              <a:ext uri="{FF2B5EF4-FFF2-40B4-BE49-F238E27FC236}">
                <a16:creationId xmlns:a16="http://schemas.microsoft.com/office/drawing/2014/main" id="{297D91B8-2013-EC67-3267-BAC3D26A6CD2}"/>
              </a:ext>
            </a:extLst>
          </p:cNvPr>
          <p:cNvSpPr/>
          <p:nvPr/>
        </p:nvSpPr>
        <p:spPr>
          <a:xfrm>
            <a:off x="7010400" y="2039002"/>
            <a:ext cx="1863223" cy="541654"/>
          </a:xfrm>
          <a:prstGeom prst="roundRect">
            <a:avLst/>
          </a:prstGeom>
          <a:solidFill>
            <a:schemeClr val="bg1"/>
          </a:solidFill>
          <a:ln w="19050">
            <a:solidFill>
              <a:schemeClr val="accent1"/>
            </a:solidFill>
          </a:ln>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20" name="TextBox 19">
            <a:extLst>
              <a:ext uri="{FF2B5EF4-FFF2-40B4-BE49-F238E27FC236}">
                <a16:creationId xmlns:a16="http://schemas.microsoft.com/office/drawing/2014/main" id="{D392150F-F013-D5C2-D678-75960703DF1E}"/>
              </a:ext>
            </a:extLst>
          </p:cNvPr>
          <p:cNvSpPr txBox="1"/>
          <p:nvPr/>
        </p:nvSpPr>
        <p:spPr>
          <a:xfrm>
            <a:off x="7021342" y="2053968"/>
            <a:ext cx="1867037" cy="541654"/>
          </a:xfrm>
          <a:prstGeom prst="rect">
            <a:avLst/>
          </a:prstGeom>
        </p:spPr>
        <p:txBody>
          <a:bodyPr vert="horz" wrap="square" lIns="109696" tIns="54848" rIns="109696" bIns="54848" rtlCol="0">
            <a:spAutoFit/>
          </a:bodyPr>
          <a:lstStyle/>
          <a:p>
            <a:pPr algn="ctr">
              <a:buClr>
                <a:srgbClr val="7BA02C"/>
              </a:buClr>
            </a:pPr>
            <a:r>
              <a:rPr lang="en-US" sz="1400">
                <a:solidFill>
                  <a:schemeClr val="accent1"/>
                </a:solidFill>
              </a:rPr>
              <a:t>Increase </a:t>
            </a:r>
          </a:p>
          <a:p>
            <a:pPr algn="ctr">
              <a:buClr>
                <a:srgbClr val="7BA02C"/>
              </a:buClr>
            </a:pPr>
            <a:r>
              <a:rPr lang="en-US" sz="1400">
                <a:solidFill>
                  <a:schemeClr val="accent1"/>
                </a:solidFill>
              </a:rPr>
              <a:t>automation</a:t>
            </a:r>
          </a:p>
        </p:txBody>
      </p:sp>
      <p:sp>
        <p:nvSpPr>
          <p:cNvPr id="21" name="Rectangle: Rounded Corners 20">
            <a:extLst>
              <a:ext uri="{FF2B5EF4-FFF2-40B4-BE49-F238E27FC236}">
                <a16:creationId xmlns:a16="http://schemas.microsoft.com/office/drawing/2014/main" id="{B6D2E179-6213-F543-ABD5-75C17C2AFCE7}"/>
              </a:ext>
            </a:extLst>
          </p:cNvPr>
          <p:cNvSpPr/>
          <p:nvPr/>
        </p:nvSpPr>
        <p:spPr>
          <a:xfrm>
            <a:off x="7010400" y="2662198"/>
            <a:ext cx="1859409" cy="541654"/>
          </a:xfrm>
          <a:prstGeom prst="roundRect">
            <a:avLst/>
          </a:prstGeom>
          <a:solidFill>
            <a:schemeClr val="bg1"/>
          </a:solidFill>
          <a:ln w="19050">
            <a:solidFill>
              <a:schemeClr val="accent1"/>
            </a:solidFill>
          </a:ln>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22" name="TextBox 21">
            <a:extLst>
              <a:ext uri="{FF2B5EF4-FFF2-40B4-BE49-F238E27FC236}">
                <a16:creationId xmlns:a16="http://schemas.microsoft.com/office/drawing/2014/main" id="{E4B01112-65B4-A683-C411-4FC1D4CC8C1A}"/>
              </a:ext>
            </a:extLst>
          </p:cNvPr>
          <p:cNvSpPr txBox="1"/>
          <p:nvPr/>
        </p:nvSpPr>
        <p:spPr>
          <a:xfrm>
            <a:off x="7021342" y="2677164"/>
            <a:ext cx="1867037" cy="541654"/>
          </a:xfrm>
          <a:prstGeom prst="rect">
            <a:avLst/>
          </a:prstGeom>
        </p:spPr>
        <p:txBody>
          <a:bodyPr vert="horz" wrap="square" lIns="109696" tIns="54848" rIns="109696" bIns="54848" rtlCol="0">
            <a:spAutoFit/>
          </a:bodyPr>
          <a:lstStyle/>
          <a:p>
            <a:pPr algn="ctr">
              <a:buClr>
                <a:srgbClr val="7BA02C"/>
              </a:buClr>
            </a:pPr>
            <a:r>
              <a:rPr lang="en-CA" sz="1400">
                <a:solidFill>
                  <a:schemeClr val="accent1"/>
                </a:solidFill>
              </a:rPr>
              <a:t>Enhance end-to-end security</a:t>
            </a:r>
          </a:p>
        </p:txBody>
      </p:sp>
      <p:sp>
        <p:nvSpPr>
          <p:cNvPr id="23" name="Rectangle: Rounded Corners 22">
            <a:extLst>
              <a:ext uri="{FF2B5EF4-FFF2-40B4-BE49-F238E27FC236}">
                <a16:creationId xmlns:a16="http://schemas.microsoft.com/office/drawing/2014/main" id="{B7C47C0A-CA2A-A392-0033-EB73815116BA}"/>
              </a:ext>
            </a:extLst>
          </p:cNvPr>
          <p:cNvSpPr/>
          <p:nvPr/>
        </p:nvSpPr>
        <p:spPr>
          <a:xfrm>
            <a:off x="7006586" y="3293817"/>
            <a:ext cx="1863223" cy="541654"/>
          </a:xfrm>
          <a:prstGeom prst="roundRect">
            <a:avLst/>
          </a:prstGeom>
          <a:solidFill>
            <a:schemeClr val="bg1"/>
          </a:solidFill>
          <a:ln w="19050">
            <a:solidFill>
              <a:schemeClr val="accent1"/>
            </a:solidFill>
          </a:ln>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24" name="TextBox 23">
            <a:extLst>
              <a:ext uri="{FF2B5EF4-FFF2-40B4-BE49-F238E27FC236}">
                <a16:creationId xmlns:a16="http://schemas.microsoft.com/office/drawing/2014/main" id="{A8BC1A67-B7A7-76EC-7829-A902268D71DC}"/>
              </a:ext>
            </a:extLst>
          </p:cNvPr>
          <p:cNvSpPr txBox="1"/>
          <p:nvPr/>
        </p:nvSpPr>
        <p:spPr>
          <a:xfrm>
            <a:off x="7021342" y="3308783"/>
            <a:ext cx="1863223" cy="541654"/>
          </a:xfrm>
          <a:prstGeom prst="rect">
            <a:avLst/>
          </a:prstGeom>
        </p:spPr>
        <p:txBody>
          <a:bodyPr vert="horz" wrap="square" lIns="109696" tIns="54848" rIns="109696" bIns="54848" rtlCol="0">
            <a:spAutoFit/>
          </a:bodyPr>
          <a:lstStyle/>
          <a:p>
            <a:pPr algn="ctr">
              <a:buClr>
                <a:srgbClr val="7BA02C"/>
              </a:buClr>
            </a:pPr>
            <a:r>
              <a:rPr lang="en-CA" sz="1400">
                <a:solidFill>
                  <a:schemeClr val="accent1"/>
                </a:solidFill>
              </a:rPr>
              <a:t>Enable preventative maintenance</a:t>
            </a:r>
          </a:p>
        </p:txBody>
      </p:sp>
      <p:sp>
        <p:nvSpPr>
          <p:cNvPr id="25" name="Rectangle: Rounded Corners 24">
            <a:extLst>
              <a:ext uri="{FF2B5EF4-FFF2-40B4-BE49-F238E27FC236}">
                <a16:creationId xmlns:a16="http://schemas.microsoft.com/office/drawing/2014/main" id="{22F51740-0E5D-94C4-8F6F-196ED05791C4}"/>
              </a:ext>
            </a:extLst>
          </p:cNvPr>
          <p:cNvSpPr/>
          <p:nvPr/>
        </p:nvSpPr>
        <p:spPr>
          <a:xfrm>
            <a:off x="7006586" y="3931979"/>
            <a:ext cx="1877979" cy="541654"/>
          </a:xfrm>
          <a:prstGeom prst="roundRect">
            <a:avLst/>
          </a:prstGeom>
          <a:solidFill>
            <a:schemeClr val="bg1"/>
          </a:solidFill>
          <a:ln w="19050">
            <a:solidFill>
              <a:schemeClr val="accent1"/>
            </a:solidFill>
          </a:ln>
        </p:spPr>
        <p:txBody>
          <a:bodyPr wrap="square" lIns="216000" tIns="108000" rIns="180000" bIns="180000" rtlCol="0" anchor="b" anchorCtr="0">
            <a:noAutofit/>
          </a:bodyPr>
          <a:lstStyle/>
          <a:p>
            <a:endParaRPr lang="en-US" sz="1600">
              <a:solidFill>
                <a:schemeClr val="bg1"/>
              </a:solidFill>
              <a:cs typeface="Segoe UI Semilight" panose="020B0402040204020203" pitchFamily="34" charset="0"/>
            </a:endParaRPr>
          </a:p>
        </p:txBody>
      </p:sp>
      <p:sp>
        <p:nvSpPr>
          <p:cNvPr id="26" name="TextBox 25">
            <a:extLst>
              <a:ext uri="{FF2B5EF4-FFF2-40B4-BE49-F238E27FC236}">
                <a16:creationId xmlns:a16="http://schemas.microsoft.com/office/drawing/2014/main" id="{F646F961-5750-B7A4-FA71-778DF7DFC103}"/>
              </a:ext>
            </a:extLst>
          </p:cNvPr>
          <p:cNvSpPr txBox="1"/>
          <p:nvPr/>
        </p:nvSpPr>
        <p:spPr>
          <a:xfrm>
            <a:off x="7006586" y="3946945"/>
            <a:ext cx="1863223" cy="541654"/>
          </a:xfrm>
          <a:prstGeom prst="rect">
            <a:avLst/>
          </a:prstGeom>
        </p:spPr>
        <p:txBody>
          <a:bodyPr vert="horz" wrap="square" lIns="109696" tIns="54848" rIns="109696" bIns="54848" rtlCol="0">
            <a:spAutoFit/>
          </a:bodyPr>
          <a:lstStyle/>
          <a:p>
            <a:pPr algn="ctr">
              <a:buClr>
                <a:srgbClr val="7BA02C"/>
              </a:buClr>
            </a:pPr>
            <a:r>
              <a:rPr lang="en-CA" sz="1400">
                <a:solidFill>
                  <a:schemeClr val="accent1"/>
                </a:solidFill>
              </a:rPr>
              <a:t>Establish feedback loop</a:t>
            </a:r>
          </a:p>
        </p:txBody>
      </p:sp>
      <p:pic>
        <p:nvPicPr>
          <p:cNvPr id="1026" name="Picture 2" descr="【海外技術情報】ルノーが解説。Software Defined Vehicle (SDV：ソフトウェア・ディファインド・ビークル）ってなんだ？">
            <a:extLst>
              <a:ext uri="{FF2B5EF4-FFF2-40B4-BE49-F238E27FC236}">
                <a16:creationId xmlns:a16="http://schemas.microsoft.com/office/drawing/2014/main" id="{0CEA16DF-AD5A-FFF9-3AB0-05791AD703AA}"/>
              </a:ext>
            </a:extLst>
          </p:cNvPr>
          <p:cNvPicPr>
            <a:picLocks noChangeAspect="1" noChangeArrowheads="1"/>
          </p:cNvPicPr>
          <p:nvPr/>
        </p:nvPicPr>
        <p:blipFill rotWithShape="1">
          <a:blip r:embed="rId3">
            <a:alphaModFix amt="84000"/>
            <a:extLst>
              <a:ext uri="{28A0092B-C50C-407E-A947-70E740481C1C}">
                <a14:useLocalDpi xmlns:a14="http://schemas.microsoft.com/office/drawing/2010/main" val="0"/>
              </a:ext>
            </a:extLst>
          </a:blip>
          <a:srcRect l="1666" t="19928" r="2319" b="9391"/>
          <a:stretch/>
        </p:blipFill>
        <p:spPr bwMode="auto">
          <a:xfrm>
            <a:off x="278844" y="1343664"/>
            <a:ext cx="6444668"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59E258-C9CB-E0B3-EEAF-3245F977AC25}"/>
              </a:ext>
            </a:extLst>
          </p:cNvPr>
          <p:cNvSpPr txBox="1"/>
          <p:nvPr/>
        </p:nvSpPr>
        <p:spPr>
          <a:xfrm>
            <a:off x="259435" y="4018140"/>
            <a:ext cx="4572000" cy="184666"/>
          </a:xfrm>
          <a:prstGeom prst="rect">
            <a:avLst/>
          </a:prstGeom>
          <a:noFill/>
        </p:spPr>
        <p:txBody>
          <a:bodyPr wrap="square">
            <a:spAutoFit/>
          </a:bodyPr>
          <a:lstStyle/>
          <a:p>
            <a:r>
              <a:rPr lang="en-US" sz="600"/>
              <a:t>https://</a:t>
            </a:r>
            <a:r>
              <a:rPr lang="en-US" sz="600" err="1"/>
              <a:t>www.renaultgroup.com</a:t>
            </a:r>
            <a:r>
              <a:rPr lang="en-US" sz="600"/>
              <a:t>/</a:t>
            </a:r>
            <a:r>
              <a:rPr lang="en-US" sz="600" err="1"/>
              <a:t>en</a:t>
            </a:r>
            <a:r>
              <a:rPr lang="en-US" sz="600"/>
              <a:t>/magazine/our-group-news/all-about-software-defined-vehicle/</a:t>
            </a:r>
          </a:p>
        </p:txBody>
      </p:sp>
    </p:spTree>
    <p:extLst>
      <p:ext uri="{BB962C8B-B14F-4D97-AF65-F5344CB8AC3E}">
        <p14:creationId xmlns:p14="http://schemas.microsoft.com/office/powerpoint/2010/main" val="31062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476B6-7C37-B317-F98C-10A587505C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4538AB-07F0-9D5F-B9E6-F35C1D3557A7}"/>
              </a:ext>
            </a:extLst>
          </p:cNvPr>
          <p:cNvSpPr>
            <a:spLocks noGrp="1"/>
          </p:cNvSpPr>
          <p:nvPr>
            <p:ph type="title"/>
          </p:nvPr>
        </p:nvSpPr>
        <p:spPr/>
        <p:txBody>
          <a:bodyPr/>
          <a:lstStyle/>
          <a:p>
            <a:r>
              <a:rPr lang="en-CA" dirty="0" err="1"/>
              <a:t>Challenges</a:t>
            </a:r>
            <a:r>
              <a:rPr lang="en-CA" sz="2400" dirty="0" err="1"/>
              <a:t>（標準化、規制への対応、迅速な市場への投入</a:t>
            </a:r>
            <a:r>
              <a:rPr lang="en-CA" sz="2400" dirty="0"/>
              <a:t>）</a:t>
            </a:r>
            <a:br>
              <a:rPr lang="en-CA" dirty="0"/>
            </a:br>
            <a:r>
              <a:rPr lang="en-US" sz="1800" dirty="0"/>
              <a:t>HW &amp; SW integration</a:t>
            </a:r>
            <a:endParaRPr lang="en-US" dirty="0"/>
          </a:p>
        </p:txBody>
      </p:sp>
      <p:sp>
        <p:nvSpPr>
          <p:cNvPr id="2" name="Rectangle: Rounded Corners 7">
            <a:extLst>
              <a:ext uri="{FF2B5EF4-FFF2-40B4-BE49-F238E27FC236}">
                <a16:creationId xmlns:a16="http://schemas.microsoft.com/office/drawing/2014/main" id="{08626F9D-FE5B-B272-2FA5-9A18DA2DF060}"/>
              </a:ext>
            </a:extLst>
          </p:cNvPr>
          <p:cNvSpPr/>
          <p:nvPr/>
        </p:nvSpPr>
        <p:spPr>
          <a:xfrm>
            <a:off x="1043744" y="1561404"/>
            <a:ext cx="2359801" cy="20286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548640" rIns="108000" bIns="108000" rtlCol="0" anchor="t" anchorCtr="0"/>
          <a:lstStyle/>
          <a:p>
            <a:pPr algn="ctr">
              <a:buClr>
                <a:srgbClr val="7BA02C"/>
              </a:buClr>
            </a:pPr>
            <a:r>
              <a:rPr lang="en-US" sz="1800">
                <a:solidFill>
                  <a:schemeClr val="accent1"/>
                </a:solidFill>
              </a:rPr>
              <a:t>HW and SW integration and interoperability  challenges</a:t>
            </a:r>
          </a:p>
        </p:txBody>
      </p:sp>
      <p:sp>
        <p:nvSpPr>
          <p:cNvPr id="3" name="Rectangle: Rounded Corners 8">
            <a:extLst>
              <a:ext uri="{FF2B5EF4-FFF2-40B4-BE49-F238E27FC236}">
                <a16:creationId xmlns:a16="http://schemas.microsoft.com/office/drawing/2014/main" id="{6A9444D0-F8F4-F487-9BB9-33711415D93D}"/>
              </a:ext>
            </a:extLst>
          </p:cNvPr>
          <p:cNvSpPr/>
          <p:nvPr/>
        </p:nvSpPr>
        <p:spPr>
          <a:xfrm>
            <a:off x="3493672" y="1553405"/>
            <a:ext cx="2359801" cy="20366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548640" rIns="108000" bIns="108000" rtlCol="0" anchor="t" anchorCtr="0"/>
          <a:lstStyle/>
          <a:p>
            <a:pPr algn="ctr">
              <a:buClr>
                <a:srgbClr val="7BA02C"/>
              </a:buClr>
            </a:pPr>
            <a:r>
              <a:rPr lang="en-US" sz="1800">
                <a:solidFill>
                  <a:schemeClr val="accent1"/>
                </a:solidFill>
              </a:rPr>
              <a:t>Safety, ASPICE and security regulatory fulfillment for market access</a:t>
            </a:r>
          </a:p>
        </p:txBody>
      </p:sp>
      <p:sp>
        <p:nvSpPr>
          <p:cNvPr id="5" name="Rectangle: Rounded Corners 9">
            <a:extLst>
              <a:ext uri="{FF2B5EF4-FFF2-40B4-BE49-F238E27FC236}">
                <a16:creationId xmlns:a16="http://schemas.microsoft.com/office/drawing/2014/main" id="{A9B964DD-400B-0DC8-6ACF-033879AB2EB4}"/>
              </a:ext>
            </a:extLst>
          </p:cNvPr>
          <p:cNvSpPr/>
          <p:nvPr/>
        </p:nvSpPr>
        <p:spPr>
          <a:xfrm>
            <a:off x="5943600" y="1553403"/>
            <a:ext cx="2359801" cy="20366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548640" rIns="108000" bIns="108000" rtlCol="0" anchor="t" anchorCtr="0"/>
          <a:lstStyle/>
          <a:p>
            <a:pPr algn="ctr">
              <a:buClr>
                <a:srgbClr val="7BA02C"/>
              </a:buClr>
            </a:pPr>
            <a:r>
              <a:rPr lang="en-US" sz="1800">
                <a:solidFill>
                  <a:schemeClr val="accent1"/>
                </a:solidFill>
              </a:rPr>
              <a:t>Time to Market  pressure for competitive edge</a:t>
            </a:r>
          </a:p>
        </p:txBody>
      </p:sp>
      <p:sp>
        <p:nvSpPr>
          <p:cNvPr id="6" name="Rectangle: Rounded Corners 5">
            <a:extLst>
              <a:ext uri="{FF2B5EF4-FFF2-40B4-BE49-F238E27FC236}">
                <a16:creationId xmlns:a16="http://schemas.microsoft.com/office/drawing/2014/main" id="{BD5BBC10-E4E9-03AE-7AB3-C0BFAA9B4AF2}"/>
              </a:ext>
            </a:extLst>
          </p:cNvPr>
          <p:cNvSpPr/>
          <p:nvPr/>
        </p:nvSpPr>
        <p:spPr>
          <a:xfrm>
            <a:off x="1327247" y="1247470"/>
            <a:ext cx="1792795" cy="6118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latin typeface="+mj-lt"/>
                <a:cs typeface="Arial"/>
              </a:rPr>
              <a:t>Standardization</a:t>
            </a:r>
          </a:p>
        </p:txBody>
      </p:sp>
      <p:sp>
        <p:nvSpPr>
          <p:cNvPr id="7" name="Rectangle: Rounded Corners 6">
            <a:extLst>
              <a:ext uri="{FF2B5EF4-FFF2-40B4-BE49-F238E27FC236}">
                <a16:creationId xmlns:a16="http://schemas.microsoft.com/office/drawing/2014/main" id="{03DB258C-EB79-BE15-29E0-AFF9178DC895}"/>
              </a:ext>
            </a:extLst>
          </p:cNvPr>
          <p:cNvSpPr/>
          <p:nvPr/>
        </p:nvSpPr>
        <p:spPr>
          <a:xfrm>
            <a:off x="3777175" y="1247470"/>
            <a:ext cx="1792795" cy="6118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mj-lt"/>
                <a:cs typeface="Arial"/>
              </a:rPr>
              <a:t>Compliance</a:t>
            </a:r>
          </a:p>
        </p:txBody>
      </p:sp>
      <p:sp>
        <p:nvSpPr>
          <p:cNvPr id="8" name="Rectangle: Rounded Corners 7">
            <a:extLst>
              <a:ext uri="{FF2B5EF4-FFF2-40B4-BE49-F238E27FC236}">
                <a16:creationId xmlns:a16="http://schemas.microsoft.com/office/drawing/2014/main" id="{1467A768-EC24-465C-F540-2FCBB4DE7FA5}"/>
              </a:ext>
            </a:extLst>
          </p:cNvPr>
          <p:cNvSpPr/>
          <p:nvPr/>
        </p:nvSpPr>
        <p:spPr>
          <a:xfrm>
            <a:off x="6227103" y="1247470"/>
            <a:ext cx="1792795" cy="6118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latin typeface="+mj-lt"/>
                <a:cs typeface="Arial"/>
              </a:rPr>
              <a:t>TTM</a:t>
            </a:r>
          </a:p>
        </p:txBody>
      </p:sp>
    </p:spTree>
    <p:extLst>
      <p:ext uri="{BB962C8B-B14F-4D97-AF65-F5344CB8AC3E}">
        <p14:creationId xmlns:p14="http://schemas.microsoft.com/office/powerpoint/2010/main" val="358151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ambus Confidential">
  <a:themeElements>
    <a:clrScheme name="2023 Color Theme v9 1">
      <a:dk1>
        <a:srgbClr val="000000"/>
      </a:dk1>
      <a:lt1>
        <a:srgbClr val="FFFFFF"/>
      </a:lt1>
      <a:dk2>
        <a:srgbClr val="1D57CC"/>
      </a:dk2>
      <a:lt2>
        <a:srgbClr val="FFFFFF"/>
      </a:lt2>
      <a:accent1>
        <a:srgbClr val="164199"/>
      </a:accent1>
      <a:accent2>
        <a:srgbClr val="17913B"/>
      </a:accent2>
      <a:accent3>
        <a:srgbClr val="007685"/>
      </a:accent3>
      <a:accent4>
        <a:srgbClr val="A2A8B1"/>
      </a:accent4>
      <a:accent5>
        <a:srgbClr val="773FA9"/>
      </a:accent5>
      <a:accent6>
        <a:srgbClr val="FFA155"/>
      </a:accent6>
      <a:hlink>
        <a:srgbClr val="773FA9"/>
      </a:hlink>
      <a:folHlink>
        <a:srgbClr val="1D57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smtClean="0">
            <a:latin typeface="+mj-lt"/>
            <a:cs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none" lIns="91440" tIns="45720" rIns="91440" bIns="45720" rtlCol="0">
        <a:spAutoFit/>
      </a:bodyPr>
      <a:lstStyle>
        <a:defPPr algn="l">
          <a:defRPr sz="1600" dirty="0">
            <a:latin typeface="+mj-lt"/>
          </a:defRPr>
        </a:defPPr>
      </a:lstStyle>
    </a:txDef>
  </a:objectDefaults>
  <a:extraClrSchemeLst/>
  <a:extLst>
    <a:ext uri="{05A4C25C-085E-4340-85A3-A5531E510DB2}">
      <thm15:themeFamily xmlns:thm15="http://schemas.microsoft.com/office/thememl/2012/main" name="Rambus 2023 PowerPoint Template.potx" id="{42846836-1109-F14C-B4C2-4131C40C9547}" vid="{E921BFFA-13CC-454C-8D5C-CF37C62D388D}"/>
    </a:ext>
  </a:extLst>
</a:theme>
</file>

<file path=ppt/theme/theme2.xml><?xml version="1.0" encoding="utf-8"?>
<a:theme xmlns:a="http://schemas.openxmlformats.org/drawingml/2006/main" name="Rambus Non-Confidential">
  <a:themeElements>
    <a:clrScheme name="2023 Color Theme v9 1">
      <a:dk1>
        <a:srgbClr val="000000"/>
      </a:dk1>
      <a:lt1>
        <a:srgbClr val="FFFFFF"/>
      </a:lt1>
      <a:dk2>
        <a:srgbClr val="1D57CC"/>
      </a:dk2>
      <a:lt2>
        <a:srgbClr val="FFFFFF"/>
      </a:lt2>
      <a:accent1>
        <a:srgbClr val="164199"/>
      </a:accent1>
      <a:accent2>
        <a:srgbClr val="17913B"/>
      </a:accent2>
      <a:accent3>
        <a:srgbClr val="007685"/>
      </a:accent3>
      <a:accent4>
        <a:srgbClr val="A2A8B1"/>
      </a:accent4>
      <a:accent5>
        <a:srgbClr val="773FA9"/>
      </a:accent5>
      <a:accent6>
        <a:srgbClr val="FFA155"/>
      </a:accent6>
      <a:hlink>
        <a:srgbClr val="773FA9"/>
      </a:hlink>
      <a:folHlink>
        <a:srgbClr val="1D57C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a:latin typeface="+mj-lt"/>
            <a:cs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bodyPr vert="horz" wrap="none" lIns="91440" tIns="45720" rIns="91440" bIns="45720" rtlCol="0">
        <a:spAutoFit/>
      </a:bodyPr>
      <a:lstStyle>
        <a:defPPr algn="l">
          <a:defRPr sz="1600" dirty="0" err="1">
            <a:latin typeface="+mj-lt"/>
          </a:defRPr>
        </a:defPPr>
      </a:lstStyle>
    </a:txDef>
  </a:objectDefaults>
  <a:extraClrSchemeLst/>
  <a:extLst>
    <a:ext uri="{05A4C25C-085E-4340-85A3-A5531E510DB2}">
      <thm15:themeFamily xmlns:thm15="http://schemas.microsoft.com/office/thememl/2012/main" name="Rambus 2023 PowerPoint Template.potx" id="{42846836-1109-F14C-B4C2-4131C40C9547}" vid="{E69DF92E-0D79-154F-AAA0-149AB7B502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d8ba8ff-dfe4-42bf-bec6-6d43a3c7508c" ContentTypeId="0x0101" PreviousValue="false" LastSyncTimeStamp="2019-04-09T20:12:01.917Z"/>
</file>

<file path=customXml/item2.xml><?xml version="1.0" encoding="utf-8"?>
<p:properties xmlns:p="http://schemas.microsoft.com/office/2006/metadata/properties" xmlns:xsi="http://www.w3.org/2001/XMLSchema-instance" xmlns:pc="http://schemas.microsoft.com/office/infopath/2007/PartnerControls">
  <documentManagement>
    <TaxCatchAll xmlns="dba31755-6864-4b8c-9e87-d0ce55a9ddc2" xsi:nil="true"/>
    <lcf76f155ced4ddcb4097134ff3c332f xmlns="daf42ac6-9e93-4de9-9a72-10f913041ca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5D6B3C6E37A54E8C32452C1A24B578" ma:contentTypeVersion="13" ma:contentTypeDescription="Create a new document." ma:contentTypeScope="" ma:versionID="e58063f3d42c16f7ae81f7be38fa36b9">
  <xsd:schema xmlns:xsd="http://www.w3.org/2001/XMLSchema" xmlns:xs="http://www.w3.org/2001/XMLSchema" xmlns:p="http://schemas.microsoft.com/office/2006/metadata/properties" xmlns:ns2="daf42ac6-9e93-4de9-9a72-10f913041ca1" xmlns:ns3="dba31755-6864-4b8c-9e87-d0ce55a9ddc2" targetNamespace="http://schemas.microsoft.com/office/2006/metadata/properties" ma:root="true" ma:fieldsID="03704d65d3f8dd8c088dd9048ae752ff" ns2:_="" ns3:_="">
    <xsd:import namespace="daf42ac6-9e93-4de9-9a72-10f913041ca1"/>
    <xsd:import namespace="dba31755-6864-4b8c-9e87-d0ce55a9dd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42ac6-9e93-4de9-9a72-10f913041c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781aa3-eb08-4e80-b5cd-4604a4ade6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31755-6864-4b8c-9e87-d0ce55a9dd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f277a9-21bd-48a5-a7b2-29c823437733}" ma:internalName="TaxCatchAll" ma:showField="CatchAllData" ma:web="dba31755-6864-4b8c-9e87-d0ce55a9dd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20BCF-77A9-4B99-BB81-365946CAE05D}">
  <ds:schemaRefs>
    <ds:schemaRef ds:uri="Microsoft.SharePoint.Taxonomy.ContentTypeSync"/>
  </ds:schemaRefs>
</ds:datastoreItem>
</file>

<file path=customXml/itemProps2.xml><?xml version="1.0" encoding="utf-8"?>
<ds:datastoreItem xmlns:ds="http://schemas.openxmlformats.org/officeDocument/2006/customXml" ds:itemID="{50B89AFD-9D56-4225-9094-3E97BF8E409A}">
  <ds:schemaRefs>
    <ds:schemaRef ds:uri="bbf0bd26-4442-4a4c-a3d4-3e3093aa7293"/>
    <ds:schemaRef ds:uri="http://schemas.microsoft.com/office/2006/metadata/properties"/>
    <ds:schemaRef ds:uri="http://schemas.microsoft.com/office/2006/documentManagement/types"/>
    <ds:schemaRef ds:uri="http://www.w3.org/XML/1998/namespace"/>
    <ds:schemaRef ds:uri="4a2ae239-8359-4a50-9f53-f6157a205792"/>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efa34ac2-f97e-43da-a217-9ac258aefbcf"/>
    <ds:schemaRef ds:uri="http://schemas.microsoft.com/sharepoint.v3"/>
  </ds:schemaRefs>
</ds:datastoreItem>
</file>

<file path=customXml/itemProps3.xml><?xml version="1.0" encoding="utf-8"?>
<ds:datastoreItem xmlns:ds="http://schemas.openxmlformats.org/officeDocument/2006/customXml" ds:itemID="{09806ED5-46DD-4169-820A-BDF71C3CB0CE}"/>
</file>

<file path=customXml/itemProps4.xml><?xml version="1.0" encoding="utf-8"?>
<ds:datastoreItem xmlns:ds="http://schemas.openxmlformats.org/officeDocument/2006/customXml" ds:itemID="{66980AAB-0DD0-454F-A210-DAD49098F8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Rambus 2023 PowerPoint Template</Template>
  <TotalTime>346</TotalTime>
  <Words>6990</Words>
  <Application>Microsoft Macintosh PowerPoint</Application>
  <PresentationFormat>On-screen Show (16:9)</PresentationFormat>
  <Paragraphs>495</Paragraphs>
  <Slides>20</Slides>
  <Notes>12</Notes>
  <HiddenSlides>3</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Aptos</vt:lpstr>
      <vt:lpstr>Arial</vt:lpstr>
      <vt:lpstr>Calibri</vt:lpstr>
      <vt:lpstr>Calibri Light</vt:lpstr>
      <vt:lpstr>Inter</vt:lpstr>
      <vt:lpstr>proxima-nova</vt:lpstr>
      <vt:lpstr>Segoe UI Light</vt:lpstr>
      <vt:lpstr>Segoe UI Semibold</vt:lpstr>
      <vt:lpstr>Segoe UI Semilight</vt:lpstr>
      <vt:lpstr>Slate Std Bk</vt:lpstr>
      <vt:lpstr>Symbol</vt:lpstr>
      <vt:lpstr>Times New Roman</vt:lpstr>
      <vt:lpstr>Wingdings</vt:lpstr>
      <vt:lpstr>Rambus Confidential</vt:lpstr>
      <vt:lpstr>Rambus Non-Confidential</vt:lpstr>
      <vt:lpstr>PowerPoint Presentation</vt:lpstr>
      <vt:lpstr>Agenda</vt:lpstr>
      <vt:lpstr>PowerPoint Presentation</vt:lpstr>
      <vt:lpstr>Automotive Transformation（OTAによる持続的な価値の提供） Customer experience </vt:lpstr>
      <vt:lpstr>E/E Architectural Transformation（E/Eアーキテクチャ進むECUの統合） From isolated functions  domain centralized  centralized zonal E/E architecture</vt:lpstr>
      <vt:lpstr>System-on-chip (SoC) Architecture（SoCとソフトウェアの大規模化）  The cornerstone of E/E architecture</vt:lpstr>
      <vt:lpstr>PowerPoint Presentation</vt:lpstr>
      <vt:lpstr>Software-defined-vehicle (SDV)（恩恵と課題） Value and benefits </vt:lpstr>
      <vt:lpstr>Challenges（標準化、規制への対応、迅速な市場への投入） HW &amp; SW integration</vt:lpstr>
      <vt:lpstr>PowerPoint Presentation</vt:lpstr>
      <vt:lpstr>iHSM Bundled Security Solution（課題解決に向けて） Pre-integrated, -tested and -validated solution</vt:lpstr>
      <vt:lpstr>iHSM Bundled Security Solution（HW/SWの事前統合と検証） Pre-integrated, -tested and -validated solution</vt:lpstr>
      <vt:lpstr>Solution Highlights Pre-integrated, -tested and -validated solution</vt:lpstr>
      <vt:lpstr>PowerPoint Presentation</vt:lpstr>
      <vt:lpstr>Solution Highlights（ソリューション・ハイライト） Pre-integrated, -tested and -validated solution</vt:lpstr>
      <vt:lpstr>Your business partner Pre-integrated, -tested and -validated solution</vt:lpstr>
      <vt:lpstr>PowerPoint Presentation</vt:lpstr>
      <vt:lpstr>Automotive SoC Security Solution（セキュリティ・ソリューション）  Summary</vt:lpstr>
      <vt:lpstr>Call to action（最後に）</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Bahrouch, Adiel</dc:creator>
  <cp:lastModifiedBy>Francesca Forestieri</cp:lastModifiedBy>
  <cp:revision>2</cp:revision>
  <cp:lastPrinted>2019-03-14T23:38:17Z</cp:lastPrinted>
  <dcterms:created xsi:type="dcterms:W3CDTF">2025-05-02T07:52:08Z</dcterms:created>
  <dcterms:modified xsi:type="dcterms:W3CDTF">2025-05-20T02:47:24Z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0x010100485D6B3C6E37A54E8C32452C1A24B578</vt:lpwstr>
  </property>
  <property fmtid="{D5CDD505-2E9C-101B-9397-08002B2CF9AE}" pid="4" name="Info. Security Class">
    <vt:lpwstr>1;#Confidential|819064c2-9acd-4dc5-b915-52f8563b3f28</vt:lpwstr>
  </property>
  <property fmtid="{D5CDD505-2E9C-101B-9397-08002B2CF9AE}" pid="5" name="RecordCategory">
    <vt:lpwstr/>
  </property>
  <property fmtid="{D5CDD505-2E9C-101B-9397-08002B2CF9AE}" pid="6" name="Info_x002e__x0020_Security_x0020_Class">
    <vt:lpwstr>1;#Confidential|819064c2-9acd-4dc5-b915-52f8563b3f28</vt:lpwstr>
  </property>
</Properties>
</file>