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7" r:id="rId4"/>
  </p:sldMasterIdLst>
  <p:notesMasterIdLst>
    <p:notesMasterId r:id="rId19"/>
  </p:notesMasterIdLst>
  <p:sldIdLst>
    <p:sldId id="289" r:id="rId5"/>
    <p:sldId id="2147475798" r:id="rId6"/>
    <p:sldId id="2147475733" r:id="rId7"/>
    <p:sldId id="2147475848" r:id="rId8"/>
    <p:sldId id="2147475882" r:id="rId9"/>
    <p:sldId id="2147475883" r:id="rId10"/>
    <p:sldId id="2147475884" r:id="rId11"/>
    <p:sldId id="2147475885" r:id="rId12"/>
    <p:sldId id="2147475886" r:id="rId13"/>
    <p:sldId id="2147475887" r:id="rId14"/>
    <p:sldId id="2147475817" r:id="rId15"/>
    <p:sldId id="2147475819" r:id="rId16"/>
    <p:sldId id="2147475814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7FF"/>
    <a:srgbClr val="0688FF"/>
    <a:srgbClr val="002353"/>
    <a:srgbClr val="E7E8E9"/>
    <a:srgbClr val="00939A"/>
    <a:srgbClr val="19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7872" autoAdjust="0"/>
  </p:normalViewPr>
  <p:slideViewPr>
    <p:cSldViewPr snapToGrid="0" showGuides="1">
      <p:cViewPr varScale="1">
        <p:scale>
          <a:sx n="127" d="100"/>
          <a:sy n="127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2397D-EDCC-4E2A-AD00-8E5593AF05CB}" type="datetimeFigureOut">
              <a:rPr lang="en-US" smtClean="0"/>
              <a:t>5/9/25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04160-5AB3-4B22-94E6-5433AA50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7FDA4-6919-4B81-BF67-57982C3925AD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7FDA4-6919-4B81-BF67-57982C3925AD}" type="slidenum">
              <a:rPr lang="ro-RO" smtClean="0"/>
              <a:pPr>
                <a:defRPr/>
              </a:pPr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740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lobalplatform.org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3A1DFA-E0F3-987A-7B89-318A54905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6" y="567257"/>
            <a:ext cx="3052144" cy="94474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1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540" y="1844675"/>
            <a:ext cx="6394623" cy="2017972"/>
          </a:xfrm>
        </p:spPr>
        <p:txBody>
          <a:bodyPr anchor="b"/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 dirty="0"/>
              <a:t>Add a bold title on one to three lines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5540" y="4072486"/>
            <a:ext cx="6394624" cy="2063202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18F55-6065-47A8-F2C2-F9CD6B5CA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556498"/>
            <a:ext cx="2598911" cy="4579189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6" y="2668136"/>
            <a:ext cx="6661645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EE4C-D5FF-F10C-B0BB-D55948E4A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6" y="1556498"/>
            <a:ext cx="6661645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here one to three lines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54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556498"/>
            <a:ext cx="2598911" cy="4579189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EE4C-D5FF-F10C-B0BB-D55948E4A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65FDDE-1776-117A-4B2E-ACC17553E25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9595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84BBF-8BB1-2865-BE2F-A7FCA4EFC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595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25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69818"/>
            <a:ext cx="6857143" cy="19175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7880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EE4C-D5FF-F10C-B0BB-D55948E4A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80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B6A9E9-7F88-6DDA-FC47-962514BDBD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00985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BB83D9A-4148-0B6B-F518-54FB7F8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0985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54C0-65AB-ADA8-DE66-470E26F68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871" y="249552"/>
            <a:ext cx="1245734" cy="385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4452938" cy="408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4073A-94EA-F636-8DE6-BE71108E6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108902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A50A87-AB74-9918-CB5F-C8CC955E8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5"/>
            <a:ext cx="463232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46252-804F-DDC3-0B85-AB30FA35D6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84467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0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6096001" y="-1"/>
            <a:ext cx="6096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961" y="108902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4633200" cy="408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40008-A0DC-AB81-8437-74C02E40D8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6961" y="184467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DE1D8-09C5-703E-BA47-83FB4FBFD592}"/>
              </a:ext>
            </a:extLst>
          </p:cNvPr>
          <p:cNvCxnSpPr>
            <a:cxnSpLocks/>
          </p:cNvCxnSpPr>
          <p:nvPr userDrawn="1"/>
        </p:nvCxnSpPr>
        <p:spPr>
          <a:xfrm>
            <a:off x="11213720" y="63515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9B8243-1F04-E684-004F-B2060D1A6D19}"/>
              </a:ext>
            </a:extLst>
          </p:cNvPr>
          <p:cNvSpPr txBox="1"/>
          <p:nvPr userDrawn="1"/>
        </p:nvSpPr>
        <p:spPr>
          <a:xfrm>
            <a:off x="11083263" y="298962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8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54C0-65AB-ADA8-DE66-470E26F68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108902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1867057"/>
            <a:ext cx="2569238" cy="4268630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844674"/>
            <a:ext cx="6654466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10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4"/>
            <a:ext cx="6654466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DC4B8C6-0AF5-3229-0ADA-154F48803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1867057"/>
            <a:ext cx="2569238" cy="4268630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1D8DEB-36AC-EB03-D060-1B6EE6DC7E9F}"/>
              </a:ext>
            </a:extLst>
          </p:cNvPr>
          <p:cNvCxnSpPr>
            <a:cxnSpLocks/>
          </p:cNvCxnSpPr>
          <p:nvPr userDrawn="1"/>
        </p:nvCxnSpPr>
        <p:spPr>
          <a:xfrm>
            <a:off x="11213720" y="63515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65E96E-DA2E-C078-3CB5-3AF6DD5CD0E9}"/>
              </a:ext>
            </a:extLst>
          </p:cNvPr>
          <p:cNvSpPr txBox="1"/>
          <p:nvPr userDrawn="1"/>
        </p:nvSpPr>
        <p:spPr>
          <a:xfrm>
            <a:off x="11083263" y="298962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9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B307-27EF-F71B-A5B4-56313377D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08902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108902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108902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8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108902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108902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089025"/>
            <a:ext cx="3430727" cy="504666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A1DFA-E0F3-987A-7B89-318A54905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6827" y="567257"/>
            <a:ext cx="3052142" cy="9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5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, content &amp;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184467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184467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600537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844675"/>
            <a:ext cx="343072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EBBAE-24F0-91EB-8569-88AEA4CCD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0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84467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417086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ED5681-E103-969B-D2D5-369283A5B6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417086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E8ED2F-956B-E500-46EC-647994EDC02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417086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82878E7-6F83-8BFA-DE09-F029D1EB0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9458" y="184467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D881651-A7A1-1F9A-27E2-5CEE24E9BC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7076" y="184467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6F37277-1A30-92AA-236F-5562C6B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59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84467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455979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FAFD9F1E-F730-85BA-5945-C59925A036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84467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258C0B-4574-3F9B-2607-3E20B9E075B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390" y="455979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33251FB-E1B6-DB2B-25F4-A6525F471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1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1844674"/>
            <a:ext cx="5184774" cy="429101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844675"/>
            <a:ext cx="5184774" cy="429101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33251FB-E1B6-DB2B-25F4-A6525F471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2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061DE22-8B22-61BD-1BB3-1F960B936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5577" y="2295204"/>
            <a:ext cx="4206012" cy="222156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4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4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70A444D-7BFA-A099-2A6F-8D6DB19DAE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412" y="376518"/>
            <a:ext cx="11432485" cy="6777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i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4000" b="1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Title of slide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9DF2FD-8939-B595-5D9D-F404E5575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1150938"/>
            <a:ext cx="11433175" cy="478155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44488" indent="-173038"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515938" indent="-171450">
              <a:spcBef>
                <a:spcPts val="1000"/>
              </a:spcBef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688975" indent="-173038">
              <a:spcBef>
                <a:spcPts val="1000"/>
              </a:spcBef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855663" indent="-166688">
              <a:spcBef>
                <a:spcPts val="1000"/>
              </a:spcBef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add 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19EC5A-EE8E-CF33-FC76-A67498342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358" y="6222906"/>
            <a:ext cx="9606229" cy="3714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Notes and sources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171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0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74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4"/>
            <a:ext cx="5184775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844674"/>
            <a:ext cx="5184775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69818"/>
            <a:ext cx="6857143" cy="191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5DEE4C-D5FF-F10C-B0BB-D55948E4A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79" y="1556498"/>
            <a:ext cx="8142799" cy="914175"/>
          </a:xfrm>
        </p:spPr>
        <p:txBody>
          <a:bodyPr/>
          <a:lstStyle>
            <a:lvl1pPr>
              <a:lnSpc>
                <a:spcPct val="90000"/>
              </a:lnSpc>
              <a:defRPr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F46CB5-E9FB-CB33-E907-F2A583EDB5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7491" y="2959903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one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27E584-9809-A730-139C-914184F2AF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7491" y="3672298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two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C596C69-4C98-2376-4E62-23F781F38E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7491" y="4384693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three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3B462F-33D1-905A-CC59-5EFBD8A8C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491" y="5097089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four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9E3936-B16B-51BD-DA5E-7589F4512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1106" y="2959903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five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A46A412-322E-9B29-C6C4-80EA061083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1106" y="3672298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six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F099D8-4619-D8E3-1933-7669CBFAC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1106" y="4384693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seven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CDA8CDB-6112-1E12-A4CB-425F8C9777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1106" y="5097089"/>
            <a:ext cx="3299572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eight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00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85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DA23D-94E7-BCD3-AC54-1C9B3C69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871" y="6237113"/>
            <a:ext cx="1245734" cy="385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67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54C0-65AB-ADA8-DE66-470E26F68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871" y="249552"/>
            <a:ext cx="1245734" cy="385599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108902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5"/>
            <a:ext cx="463232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1089025"/>
            <a:ext cx="4632323" cy="408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FA621B-13DA-5366-4CAF-70ECA46459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84467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556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54C0-65AB-ADA8-DE66-470E26F68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871" y="249552"/>
            <a:ext cx="1245734" cy="385599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108902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1867057"/>
            <a:ext cx="2569238" cy="4268630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844674"/>
            <a:ext cx="6654466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5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4"/>
            <a:ext cx="6654466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DC4B8C6-0AF5-3229-0ADA-154F48803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1867057"/>
            <a:ext cx="2569238" cy="4268630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EF221-D4F2-4312-239D-2C1948B6FF8C}"/>
              </a:ext>
            </a:extLst>
          </p:cNvPr>
          <p:cNvCxnSpPr>
            <a:cxnSpLocks/>
          </p:cNvCxnSpPr>
          <p:nvPr userDrawn="1"/>
        </p:nvCxnSpPr>
        <p:spPr>
          <a:xfrm>
            <a:off x="11213720" y="63515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6E17FE-6627-FF6D-857A-B1A07A79F82D}"/>
              </a:ext>
            </a:extLst>
          </p:cNvPr>
          <p:cNvSpPr txBox="1"/>
          <p:nvPr userDrawn="1"/>
        </p:nvSpPr>
        <p:spPr>
          <a:xfrm>
            <a:off x="11083263" y="298962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1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58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44674"/>
            <a:ext cx="5184775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844674"/>
            <a:ext cx="5184775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844674"/>
            <a:ext cx="331308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2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7B760D65-04D8-D45C-4DDA-2F3C575BC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707" y="6237113"/>
            <a:ext cx="1246063" cy="3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0CCBE-8CD3-F6D0-5F13-4E8D5298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8902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844675"/>
            <a:ext cx="10728325" cy="4291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7B5B1-9193-4815-2E1E-A7D1C2989595}"/>
              </a:ext>
            </a:extLst>
          </p:cNvPr>
          <p:cNvCxnSpPr>
            <a:cxnSpLocks/>
          </p:cNvCxnSpPr>
          <p:nvPr userDrawn="1"/>
        </p:nvCxnSpPr>
        <p:spPr>
          <a:xfrm>
            <a:off x="11213720" y="63515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46651D-470A-181A-FD99-46AE170E11A4}"/>
              </a:ext>
            </a:extLst>
          </p:cNvPr>
          <p:cNvSpPr txBox="1"/>
          <p:nvPr userDrawn="1"/>
        </p:nvSpPr>
        <p:spPr>
          <a:xfrm>
            <a:off x="11083263" y="298962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7E5AD3E8-6B8E-F5AB-E3BA-53B44B37C96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4707" y="249552"/>
            <a:ext cx="1246063" cy="3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3" r:id="rId3"/>
    <p:sldLayoutId id="2147483694" r:id="rId4"/>
    <p:sldLayoutId id="2147483661" r:id="rId5"/>
    <p:sldLayoutId id="2147483662" r:id="rId6"/>
    <p:sldLayoutId id="2147483667" r:id="rId7"/>
    <p:sldLayoutId id="2147483668" r:id="rId8"/>
    <p:sldLayoutId id="2147483696" r:id="rId9"/>
    <p:sldLayoutId id="2147483650" r:id="rId10"/>
    <p:sldLayoutId id="2147483665" r:id="rId11"/>
    <p:sldLayoutId id="2147483664" r:id="rId12"/>
    <p:sldLayoutId id="2147483666" r:id="rId13"/>
    <p:sldLayoutId id="2147483691" r:id="rId14"/>
    <p:sldLayoutId id="2147483692" r:id="rId15"/>
    <p:sldLayoutId id="2147483669" r:id="rId16"/>
    <p:sldLayoutId id="2147483676" r:id="rId17"/>
    <p:sldLayoutId id="2147483670" r:id="rId18"/>
    <p:sldLayoutId id="2147483674" r:id="rId19"/>
    <p:sldLayoutId id="2147483675" r:id="rId20"/>
    <p:sldLayoutId id="2147483671" r:id="rId21"/>
    <p:sldLayoutId id="2147483672" r:id="rId22"/>
    <p:sldLayoutId id="2147483673" r:id="rId23"/>
    <p:sldLayoutId id="2147483663" r:id="rId24"/>
    <p:sldLayoutId id="214748369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865" userDrawn="1">
          <p15:clr>
            <a:srgbClr val="F26B43"/>
          </p15:clr>
        </p15:guide>
        <p15:guide id="8" pos="7219" userDrawn="1">
          <p15:clr>
            <a:srgbClr val="F26B43"/>
          </p15:clr>
        </p15:guide>
        <p15:guide id="9" orient="horz" pos="11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0CCBE-8CD3-F6D0-5F13-4E8D5298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8902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844675"/>
            <a:ext cx="10728325" cy="4291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E5AD3E8-6B8E-F5AB-E3BA-53B44B37C96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94871" y="249552"/>
            <a:ext cx="1245734" cy="385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78D689-256F-C7A0-8A4B-513BBCF61995}"/>
              </a:ext>
            </a:extLst>
          </p:cNvPr>
          <p:cNvCxnSpPr>
            <a:cxnSpLocks/>
          </p:cNvCxnSpPr>
          <p:nvPr userDrawn="1"/>
        </p:nvCxnSpPr>
        <p:spPr>
          <a:xfrm>
            <a:off x="11213720" y="63515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C9B283-6FDE-BD5D-96F6-B97F42B8E7FA}"/>
              </a:ext>
            </a:extLst>
          </p:cNvPr>
          <p:cNvSpPr txBox="1"/>
          <p:nvPr userDrawn="1"/>
        </p:nvSpPr>
        <p:spPr>
          <a:xfrm>
            <a:off x="11083263" y="298962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0" r:id="rId2"/>
    <p:sldLayoutId id="2147483681" r:id="rId3"/>
    <p:sldLayoutId id="2147483682" r:id="rId4"/>
    <p:sldLayoutId id="2147483683" r:id="rId5"/>
    <p:sldLayoutId id="2147483697" r:id="rId6"/>
    <p:sldLayoutId id="2147483690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65">
          <p15:clr>
            <a:srgbClr val="F26B43"/>
          </p15:clr>
        </p15:guide>
        <p15:guide id="8" pos="7219">
          <p15:clr>
            <a:srgbClr val="F26B43"/>
          </p15:clr>
        </p15:guide>
        <p15:guide id="9" orient="horz" pos="1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latform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latform.org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645090-360A-69A2-10E7-2CABFFDA3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CRA for Device Makers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2307916-EBFE-E92F-D004-43A628E31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574766"/>
            <a:ext cx="11363181" cy="1560922"/>
          </a:xfrm>
        </p:spPr>
        <p:txBody>
          <a:bodyPr/>
          <a:lstStyle/>
          <a:p>
            <a:r>
              <a:rPr lang="en-US" sz="3200" dirty="0"/>
              <a:t>Applicability for Components, Devices, and Systems</a:t>
            </a:r>
          </a:p>
          <a:p>
            <a:endParaRPr lang="en-US" sz="3200" dirty="0"/>
          </a:p>
          <a:p>
            <a:r>
              <a:rPr lang="en-US" sz="2400" b="1" dirty="0"/>
              <a:t>Carlos Serratos</a:t>
            </a:r>
          </a:p>
          <a:p>
            <a:r>
              <a:rPr lang="en-US" sz="1600" dirty="0"/>
              <a:t>NXP – Security Certification Expert</a:t>
            </a:r>
          </a:p>
          <a:p>
            <a:r>
              <a:rPr lang="en-US" sz="1600" dirty="0" err="1"/>
              <a:t>GlobalPlatform</a:t>
            </a:r>
            <a:r>
              <a:rPr lang="en-US" sz="1600" dirty="0"/>
              <a:t> – Chairman SESIP Ecosystem Adoption WG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D81E5-CEDE-7C01-245B-E052648C5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22, 2025</a:t>
            </a:r>
          </a:p>
        </p:txBody>
      </p:sp>
      <p:sp>
        <p:nvSpPr>
          <p:cNvPr id="2" name="Freeform: Shape 1">
            <a:hlinkClick r:id="rId2"/>
            <a:extLst>
              <a:ext uri="{FF2B5EF4-FFF2-40B4-BE49-F238E27FC236}">
                <a16:creationId xmlns:a16="http://schemas.microsoft.com/office/drawing/2014/main" id="{4C4253E7-1812-E3C5-4B52-E55F2F774EF8}"/>
              </a:ext>
            </a:extLst>
          </p:cNvPr>
          <p:cNvSpPr/>
          <p:nvPr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3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F264A-6642-8978-0A95-903BEA1AF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AC53A130-5109-32F5-CC44-5A23988E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27850-8BDE-E33B-137A-CCE3AC77B37A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1AA63-B9A5-64B6-57F4-CE5895C8FC8E}"/>
              </a:ext>
            </a:extLst>
          </p:cNvPr>
          <p:cNvSpPr txBox="1"/>
          <p:nvPr/>
        </p:nvSpPr>
        <p:spPr>
          <a:xfrm>
            <a:off x="1903412" y="2231807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“Everything” is a potential backdoor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any HW and SW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End devices, components, and remote services alike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CCBF4-F07B-DB48-F59D-7217BE4E842E}"/>
              </a:ext>
            </a:extLst>
          </p:cNvPr>
          <p:cNvSpPr txBox="1"/>
          <p:nvPr/>
        </p:nvSpPr>
        <p:spPr>
          <a:xfrm>
            <a:off x="7412866" y="2262586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first, and last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Documented risk-based decisions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User guidance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Secure technology and processes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89B0C-7BA8-B13B-926D-CA7E09D347FF}"/>
              </a:ext>
            </a:extLst>
          </p:cNvPr>
          <p:cNvSpPr txBox="1"/>
          <p:nvPr/>
        </p:nvSpPr>
        <p:spPr>
          <a:xfrm>
            <a:off x="7412866" y="4120708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is contextual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Security problems might have several solutions (SOTA)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2B8CB-F344-FA94-25F4-5C8ED4412A9F}"/>
              </a:ext>
            </a:extLst>
          </p:cNvPr>
          <p:cNvSpPr txBox="1"/>
          <p:nvPr/>
        </p:nvSpPr>
        <p:spPr>
          <a:xfrm>
            <a:off x="1903412" y="4089930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Security is not a one-off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Vulnerability management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Support period &amp; Surveillance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25E4B-AD1A-17E0-FC41-6507644C8D74}"/>
              </a:ext>
            </a:extLst>
          </p:cNvPr>
          <p:cNvSpPr txBox="1"/>
          <p:nvPr/>
        </p:nvSpPr>
        <p:spPr>
          <a:xfrm>
            <a:off x="3020848" y="5363277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Trust, and verify</a:t>
            </a:r>
          </a:p>
          <a:p>
            <a:pPr algn="ctr"/>
            <a:r>
              <a:rPr lang="en-US" sz="1400" dirty="0"/>
              <a:t>Different conformance mechanisms for products based on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BC020-78A2-7454-2C53-9B0CA9F6C31A}"/>
              </a:ext>
            </a:extLst>
          </p:cNvPr>
          <p:cNvSpPr txBox="1"/>
          <p:nvPr/>
        </p:nvSpPr>
        <p:spPr>
          <a:xfrm>
            <a:off x="6600056" y="5363276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You can never be 100% sure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Secure supply chains,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Beyond secure products, secure suppliers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E3A9C8-5F11-F3CF-5D2D-06BDCCB4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807" y="457069"/>
            <a:ext cx="4550486" cy="408379"/>
          </a:xfrm>
        </p:spPr>
        <p:txBody>
          <a:bodyPr/>
          <a:lstStyle/>
          <a:p>
            <a:pPr algn="ctr"/>
            <a:r>
              <a:rPr lang="en-US" dirty="0"/>
              <a:t>CRA principles</a:t>
            </a:r>
          </a:p>
        </p:txBody>
      </p:sp>
    </p:spTree>
    <p:extLst>
      <p:ext uri="{BB962C8B-B14F-4D97-AF65-F5344CB8AC3E}">
        <p14:creationId xmlns:p14="http://schemas.microsoft.com/office/powerpoint/2010/main" val="90109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B84B-2079-F084-B88F-597E8B7F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090" y="280669"/>
            <a:ext cx="10728324" cy="408379"/>
          </a:xfrm>
        </p:spPr>
        <p:txBody>
          <a:bodyPr/>
          <a:lstStyle/>
          <a:p>
            <a:r>
              <a:rPr lang="en-US" dirty="0"/>
              <a:t>CRA Conformance mechanisms</a:t>
            </a:r>
          </a:p>
        </p:txBody>
      </p:sp>
      <p:sp>
        <p:nvSpPr>
          <p:cNvPr id="3" name="Alternative Process 2">
            <a:extLst>
              <a:ext uri="{FF2B5EF4-FFF2-40B4-BE49-F238E27FC236}">
                <a16:creationId xmlns:a16="http://schemas.microsoft.com/office/drawing/2014/main" id="{31A0CC6F-3CEC-96C0-C681-CF16E1537F0E}"/>
              </a:ext>
            </a:extLst>
          </p:cNvPr>
          <p:cNvSpPr/>
          <p:nvPr/>
        </p:nvSpPr>
        <p:spPr>
          <a:xfrm>
            <a:off x="9408314" y="5007195"/>
            <a:ext cx="2658614" cy="1656000"/>
          </a:xfrm>
          <a:prstGeom prst="flowChartAlternateProcess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>
                <a:cs typeface="Poppins SemiBold" panose="00000700000000000000" pitchFamily="2" charset="0"/>
              </a:rPr>
              <a:t>Self-declaration </a:t>
            </a:r>
          </a:p>
          <a:p>
            <a:pPr algn="ctr"/>
            <a:r>
              <a:rPr lang="en-US" sz="900" b="1">
                <a:cs typeface="Poppins SemiBold" panose="00000700000000000000" pitchFamily="2" charset="0"/>
              </a:rPr>
              <a:t>[No harmonized standards required]</a:t>
            </a:r>
          </a:p>
          <a:p>
            <a:pPr algn="ctr"/>
            <a:r>
              <a:rPr lang="en-US" sz="900" b="1">
                <a:cs typeface="Poppins SemiBold" panose="00000700000000000000" pitchFamily="2" charset="0"/>
              </a:rPr>
              <a:t>OR</a:t>
            </a:r>
          </a:p>
          <a:p>
            <a:pPr algn="ctr"/>
            <a:r>
              <a:rPr lang="en-US" sz="900">
                <a:cs typeface="Poppins SemiBold" panose="00000700000000000000" pitchFamily="2" charset="0"/>
              </a:rPr>
              <a:t>Class I mechanisms</a:t>
            </a:r>
          </a:p>
        </p:txBody>
      </p:sp>
      <p:sp>
        <p:nvSpPr>
          <p:cNvPr id="4" name="Decision 3">
            <a:extLst>
              <a:ext uri="{FF2B5EF4-FFF2-40B4-BE49-F238E27FC236}">
                <a16:creationId xmlns:a16="http://schemas.microsoft.com/office/drawing/2014/main" id="{8A6244CE-55B0-D193-107C-90D9B7FF317A}"/>
              </a:ext>
            </a:extLst>
          </p:cNvPr>
          <p:cNvSpPr/>
          <p:nvPr/>
        </p:nvSpPr>
        <p:spPr>
          <a:xfrm>
            <a:off x="1766727" y="1346597"/>
            <a:ext cx="2124000" cy="97982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2" charset="0"/>
              </a:rPr>
              <a:t>Is the product listed in Annex III as Class I?</a:t>
            </a:r>
          </a:p>
        </p:txBody>
      </p:sp>
      <p:sp>
        <p:nvSpPr>
          <p:cNvPr id="5" name="Decision 4">
            <a:extLst>
              <a:ext uri="{FF2B5EF4-FFF2-40B4-BE49-F238E27FC236}">
                <a16:creationId xmlns:a16="http://schemas.microsoft.com/office/drawing/2014/main" id="{FE0BAB88-3AA3-B393-5C94-02F15B52B84C}"/>
              </a:ext>
            </a:extLst>
          </p:cNvPr>
          <p:cNvSpPr/>
          <p:nvPr/>
        </p:nvSpPr>
        <p:spPr>
          <a:xfrm>
            <a:off x="1766727" y="2491990"/>
            <a:ext cx="2124000" cy="97982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2" charset="0"/>
              </a:rPr>
              <a:t>Are there Harmonized standards available?</a:t>
            </a:r>
          </a:p>
        </p:txBody>
      </p:sp>
      <p:sp>
        <p:nvSpPr>
          <p:cNvPr id="6" name="Decision 5">
            <a:extLst>
              <a:ext uri="{FF2B5EF4-FFF2-40B4-BE49-F238E27FC236}">
                <a16:creationId xmlns:a16="http://schemas.microsoft.com/office/drawing/2014/main" id="{195FD017-0D1A-5622-2415-D2B6D8E4206D}"/>
              </a:ext>
            </a:extLst>
          </p:cNvPr>
          <p:cNvSpPr/>
          <p:nvPr/>
        </p:nvSpPr>
        <p:spPr>
          <a:xfrm>
            <a:off x="6861117" y="1346597"/>
            <a:ext cx="2124000" cy="97982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>
                <a:solidFill>
                  <a:schemeClr val="accent3"/>
                </a:solidFill>
                <a:cs typeface="Poppins SemiBold" panose="00000700000000000000" pitchFamily="2" charset="0"/>
              </a:rPr>
              <a:t>Is the product listed in Annex IV?</a:t>
            </a:r>
          </a:p>
        </p:txBody>
      </p:sp>
      <p:sp>
        <p:nvSpPr>
          <p:cNvPr id="7" name="Decision 6">
            <a:extLst>
              <a:ext uri="{FF2B5EF4-FFF2-40B4-BE49-F238E27FC236}">
                <a16:creationId xmlns:a16="http://schemas.microsoft.com/office/drawing/2014/main" id="{FF4A141A-1762-C04C-05D0-A051664BE91B}"/>
              </a:ext>
            </a:extLst>
          </p:cNvPr>
          <p:cNvSpPr/>
          <p:nvPr/>
        </p:nvSpPr>
        <p:spPr>
          <a:xfrm>
            <a:off x="6861117" y="2510184"/>
            <a:ext cx="2124000" cy="97982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>
                <a:solidFill>
                  <a:schemeClr val="accent3"/>
                </a:solidFill>
                <a:cs typeface="Poppins SemiBold" panose="00000700000000000000" pitchFamily="2" charset="0"/>
              </a:rPr>
              <a:t>Are there certification schemes from the CSA available?</a:t>
            </a:r>
          </a:p>
        </p:txBody>
      </p:sp>
      <p:sp>
        <p:nvSpPr>
          <p:cNvPr id="8" name="Decision 7">
            <a:extLst>
              <a:ext uri="{FF2B5EF4-FFF2-40B4-BE49-F238E27FC236}">
                <a16:creationId xmlns:a16="http://schemas.microsoft.com/office/drawing/2014/main" id="{B3AED121-1FE8-48D5-3EDC-F8878A66BE6B}"/>
              </a:ext>
            </a:extLst>
          </p:cNvPr>
          <p:cNvSpPr/>
          <p:nvPr/>
        </p:nvSpPr>
        <p:spPr>
          <a:xfrm>
            <a:off x="4313923" y="1346597"/>
            <a:ext cx="2124000" cy="97982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>
                <a:solidFill>
                  <a:schemeClr val="accent6"/>
                </a:solidFill>
                <a:cs typeface="Poppins SemiBold" panose="00000700000000000000" pitchFamily="2" charset="0"/>
              </a:rPr>
              <a:t>Is the product listed in Annex III as Class II?</a:t>
            </a:r>
          </a:p>
        </p:txBody>
      </p:sp>
      <p:sp>
        <p:nvSpPr>
          <p:cNvPr id="9" name="Alternative Process 8">
            <a:extLst>
              <a:ext uri="{FF2B5EF4-FFF2-40B4-BE49-F238E27FC236}">
                <a16:creationId xmlns:a16="http://schemas.microsoft.com/office/drawing/2014/main" id="{9E36F634-2440-BF50-CFA7-9482C3A77F8E}"/>
              </a:ext>
            </a:extLst>
          </p:cNvPr>
          <p:cNvSpPr/>
          <p:nvPr/>
        </p:nvSpPr>
        <p:spPr>
          <a:xfrm>
            <a:off x="3480577" y="3343568"/>
            <a:ext cx="1243496" cy="432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>
                <a:solidFill>
                  <a:schemeClr val="accent1">
                    <a:lumMod val="75000"/>
                  </a:schemeClr>
                </a:solidFill>
                <a:cs typeface="Poppins SemiBold" panose="00000700000000000000" pitchFamily="2" charset="0"/>
              </a:rPr>
              <a:t>Use Class II mechanisms</a:t>
            </a:r>
          </a:p>
        </p:txBody>
      </p:sp>
      <p:sp>
        <p:nvSpPr>
          <p:cNvPr id="10" name="Alternative Process 9">
            <a:extLst>
              <a:ext uri="{FF2B5EF4-FFF2-40B4-BE49-F238E27FC236}">
                <a16:creationId xmlns:a16="http://schemas.microsoft.com/office/drawing/2014/main" id="{1E7E37C9-D6D9-314D-5C82-C9F595ED7A80}"/>
              </a:ext>
            </a:extLst>
          </p:cNvPr>
          <p:cNvSpPr/>
          <p:nvPr/>
        </p:nvSpPr>
        <p:spPr>
          <a:xfrm>
            <a:off x="3230325" y="5007195"/>
            <a:ext cx="4291194" cy="16560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64008" rIns="36000" bIns="64008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cs typeface="Poppins SemiBold" panose="00000700000000000000" pitchFamily="2" charset="0"/>
              </a:rPr>
              <a:t>Use 3</a:t>
            </a:r>
            <a:r>
              <a:rPr lang="en-US" sz="900" baseline="30000">
                <a:cs typeface="Poppins SemiBold" panose="00000700000000000000" pitchFamily="2" charset="0"/>
              </a:rPr>
              <a:t>rd</a:t>
            </a:r>
            <a:r>
              <a:rPr lang="en-US" sz="900">
                <a:cs typeface="Poppins SemiBold" panose="00000700000000000000" pitchFamily="2" charset="0"/>
              </a:rPr>
              <a:t> party assessments by Notified Bodies </a:t>
            </a:r>
          </a:p>
          <a:p>
            <a:r>
              <a:rPr lang="en-US" sz="900" b="1">
                <a:cs typeface="Poppins SemiBold" panose="00000700000000000000" pitchFamily="2" charset="0"/>
              </a:rPr>
              <a:t>      [No harmonized standards required]</a:t>
            </a:r>
            <a:endParaRPr lang="en-US" sz="900">
              <a:cs typeface="Poppins SemiBold" panose="00000700000000000000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>
                <a:cs typeface="Poppins SemiBold" panose="00000700000000000000" pitchFamily="2" charset="0"/>
              </a:rPr>
              <a:t>For Product Testing, Inspection &amp; Certification (Module B+C) </a:t>
            </a:r>
          </a:p>
          <a:p>
            <a:r>
              <a:rPr lang="en-US" sz="900" b="1">
                <a:cs typeface="Poppins SemiBold" panose="00000700000000000000" pitchFamily="2" charset="0"/>
              </a:rPr>
              <a:t>	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>
                <a:cs typeface="Poppins SemiBold" panose="00000700000000000000" pitchFamily="2" charset="0"/>
              </a:rPr>
              <a:t>Full Quality Assurance System (Module H) </a:t>
            </a:r>
          </a:p>
          <a:p>
            <a:pPr algn="ctr"/>
            <a:endParaRPr lang="en-US" sz="900" b="1">
              <a:cs typeface="Poppins SemiBold" panose="00000700000000000000" pitchFamily="2" charset="0"/>
            </a:endParaRPr>
          </a:p>
          <a:p>
            <a:r>
              <a:rPr lang="en-US" sz="900" b="1">
                <a:cs typeface="Poppins SemiBold" panose="00000700000000000000" pitchFamily="2" charset="0"/>
              </a:rPr>
              <a:t>OR</a:t>
            </a:r>
          </a:p>
          <a:p>
            <a:endParaRPr lang="en-US" sz="900" b="1">
              <a:cs typeface="Poppins SemiBold" panose="000007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cs typeface="Poppins SemiBold" panose="00000700000000000000" pitchFamily="2" charset="0"/>
              </a:rPr>
              <a:t>Use a CSA scheme certification (e.g. EUCC) </a:t>
            </a:r>
          </a:p>
          <a:p>
            <a:r>
              <a:rPr lang="en-US" sz="900">
                <a:cs typeface="Poppins SemiBold" panose="00000700000000000000" pitchFamily="2" charset="0"/>
              </a:rPr>
              <a:t>     </a:t>
            </a:r>
            <a:r>
              <a:rPr lang="en-US" sz="900" b="1">
                <a:cs typeface="Poppins SemiBold" panose="00000700000000000000" pitchFamily="2" charset="0"/>
              </a:rPr>
              <a:t>[No harmonized standards required]</a:t>
            </a:r>
          </a:p>
        </p:txBody>
      </p:sp>
      <p:sp>
        <p:nvSpPr>
          <p:cNvPr id="11" name="Alternative Process 10">
            <a:extLst>
              <a:ext uri="{FF2B5EF4-FFF2-40B4-BE49-F238E27FC236}">
                <a16:creationId xmlns:a16="http://schemas.microsoft.com/office/drawing/2014/main" id="{5192A459-C1A5-5334-5E48-FDE85721B845}"/>
              </a:ext>
            </a:extLst>
          </p:cNvPr>
          <p:cNvSpPr/>
          <p:nvPr/>
        </p:nvSpPr>
        <p:spPr>
          <a:xfrm>
            <a:off x="1270629" y="4070909"/>
            <a:ext cx="3127520" cy="551861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>
                <a:cs typeface="Poppins SemiBold" panose="00000700000000000000" pitchFamily="2" charset="0"/>
              </a:rPr>
              <a:t>Use Self-declaration </a:t>
            </a:r>
            <a:r>
              <a:rPr lang="en-US" sz="1050" b="1" u="sng">
                <a:cs typeface="Poppins SemiBold" panose="00000700000000000000" pitchFamily="2" charset="0"/>
              </a:rPr>
              <a:t>with</a:t>
            </a:r>
            <a:r>
              <a:rPr lang="en-US" sz="900" b="1">
                <a:cs typeface="Poppins SemiBold" panose="00000700000000000000" pitchFamily="2" charset="0"/>
              </a:rPr>
              <a:t> harmonized standards</a:t>
            </a:r>
          </a:p>
          <a:p>
            <a:pPr algn="ctr"/>
            <a:r>
              <a:rPr lang="en-US" sz="900" b="1">
                <a:cs typeface="Poppins SemiBold" panose="00000700000000000000" pitchFamily="2" charset="0"/>
              </a:rPr>
              <a:t>OR</a:t>
            </a:r>
          </a:p>
          <a:p>
            <a:pPr algn="ctr"/>
            <a:r>
              <a:rPr lang="en-US" sz="900">
                <a:cs typeface="Poppins SemiBold" panose="00000700000000000000" pitchFamily="2" charset="0"/>
              </a:rPr>
              <a:t>Class II mechanisms</a:t>
            </a:r>
          </a:p>
        </p:txBody>
      </p:sp>
      <p:sp>
        <p:nvSpPr>
          <p:cNvPr id="12" name="Alternative Process 11">
            <a:extLst>
              <a:ext uri="{FF2B5EF4-FFF2-40B4-BE49-F238E27FC236}">
                <a16:creationId xmlns:a16="http://schemas.microsoft.com/office/drawing/2014/main" id="{524B4D77-09BF-879D-C9E2-2EEE2234398A}"/>
              </a:ext>
            </a:extLst>
          </p:cNvPr>
          <p:cNvSpPr/>
          <p:nvPr/>
        </p:nvSpPr>
        <p:spPr>
          <a:xfrm>
            <a:off x="6027773" y="3343568"/>
            <a:ext cx="1243496" cy="432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>
                <a:solidFill>
                  <a:schemeClr val="accent3"/>
                </a:solidFill>
                <a:cs typeface="Poppins SemiBold" panose="00000700000000000000" pitchFamily="2" charset="0"/>
              </a:rPr>
              <a:t>Use Class II mechanisms</a:t>
            </a:r>
          </a:p>
        </p:txBody>
      </p:sp>
      <p:sp>
        <p:nvSpPr>
          <p:cNvPr id="13" name="Alternative Process 12">
            <a:extLst>
              <a:ext uri="{FF2B5EF4-FFF2-40B4-BE49-F238E27FC236}">
                <a16:creationId xmlns:a16="http://schemas.microsoft.com/office/drawing/2014/main" id="{01DE783C-38BA-DA44-2CAB-C5800B5A1CCF}"/>
              </a:ext>
            </a:extLst>
          </p:cNvPr>
          <p:cNvSpPr/>
          <p:nvPr/>
        </p:nvSpPr>
        <p:spPr>
          <a:xfrm>
            <a:off x="6386488" y="4070909"/>
            <a:ext cx="3070800" cy="551861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>
                <a:cs typeface="Poppins SemiBold" panose="00000700000000000000" pitchFamily="2" charset="0"/>
              </a:rPr>
              <a:t>Use a CSA scheme certification (e.g. EUCC) </a:t>
            </a:r>
          </a:p>
          <a:p>
            <a:pPr algn="ctr"/>
            <a:r>
              <a:rPr lang="en-US" sz="900" b="1">
                <a:cs typeface="Poppins SemiBold" panose="00000700000000000000" pitchFamily="2" charset="0"/>
              </a:rPr>
              <a:t>[No harmonized standards required]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D79053-6A25-599E-1360-D0105742BF64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890727" y="1836509"/>
            <a:ext cx="4231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CC43E6-133F-FC7E-3C0E-E5CE4CE28C72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6437923" y="1836509"/>
            <a:ext cx="4231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55D1B5-18B4-8E9B-2F3B-787B2683DEFF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2828727" y="2326420"/>
            <a:ext cx="0" cy="16557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C3B41-CA8F-B9B9-B51D-F69FF139A459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828727" y="3471813"/>
            <a:ext cx="5662" cy="5990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0FDBB3-6E1B-A9D7-5037-1F480FAA34ED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7921888" y="3490007"/>
            <a:ext cx="1229" cy="58090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85F801-84CE-867F-8A87-EC4B8D33E4A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7923117" y="2326420"/>
            <a:ext cx="0" cy="1837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889EBE-DF94-5EE8-7E5D-376022ED006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5375922" y="2326420"/>
            <a:ext cx="1" cy="268077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D47EBEF-3953-04FA-E386-F2F4D5017C7A}"/>
              </a:ext>
            </a:extLst>
          </p:cNvPr>
          <p:cNvCxnSpPr>
            <a:cxnSpLocks/>
            <a:stCxn id="12" idx="1"/>
            <a:endCxn id="10" idx="0"/>
          </p:cNvCxnSpPr>
          <p:nvPr/>
        </p:nvCxnSpPr>
        <p:spPr>
          <a:xfrm rot="10800000" flipV="1">
            <a:off x="5375923" y="3559567"/>
            <a:ext cx="651851" cy="14476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935A0F6-933A-B65B-59CC-7479777C0843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4724073" y="3559568"/>
            <a:ext cx="651849" cy="14476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CDA114-FC8E-F001-58CA-E5498763A505}"/>
              </a:ext>
            </a:extLst>
          </p:cNvPr>
          <p:cNvSpPr txBox="1"/>
          <p:nvPr/>
        </p:nvSpPr>
        <p:spPr>
          <a:xfrm>
            <a:off x="9408308" y="983575"/>
            <a:ext cx="2658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Default Category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80110-959A-CBBE-A999-C9F3C9B3D60C}"/>
              </a:ext>
            </a:extLst>
          </p:cNvPr>
          <p:cNvSpPr txBox="1"/>
          <p:nvPr/>
        </p:nvSpPr>
        <p:spPr>
          <a:xfrm>
            <a:off x="6861114" y="983575"/>
            <a:ext cx="2124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3"/>
                </a:solidFill>
                <a:latin typeface="+mj-lt"/>
              </a:rPr>
              <a:t>Critical Products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B2B09-19B1-D81F-C2B1-468A4558274A}"/>
              </a:ext>
            </a:extLst>
          </p:cNvPr>
          <p:cNvSpPr txBox="1"/>
          <p:nvPr/>
        </p:nvSpPr>
        <p:spPr>
          <a:xfrm>
            <a:off x="4313920" y="983575"/>
            <a:ext cx="2124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  <a:latin typeface="+mj-lt"/>
              </a:rPr>
              <a:t>Class II Products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B1F998-529A-0455-77F1-213CC0E3FDB1}"/>
              </a:ext>
            </a:extLst>
          </p:cNvPr>
          <p:cNvSpPr txBox="1"/>
          <p:nvPr/>
        </p:nvSpPr>
        <p:spPr>
          <a:xfrm>
            <a:off x="1766726" y="983575"/>
            <a:ext cx="21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+mj-lt"/>
              </a:rPr>
              <a:t>Class I Products</a:t>
            </a:r>
          </a:p>
        </p:txBody>
      </p:sp>
      <p:sp>
        <p:nvSpPr>
          <p:cNvPr id="27" name="Alternative Process 26">
            <a:extLst>
              <a:ext uri="{FF2B5EF4-FFF2-40B4-BE49-F238E27FC236}">
                <a16:creationId xmlns:a16="http://schemas.microsoft.com/office/drawing/2014/main" id="{64A9C1E3-BFCD-F3D5-AE5B-E55832CECC21}"/>
              </a:ext>
            </a:extLst>
          </p:cNvPr>
          <p:cNvSpPr/>
          <p:nvPr/>
        </p:nvSpPr>
        <p:spPr>
          <a:xfrm>
            <a:off x="99612" y="914597"/>
            <a:ext cx="1243920" cy="4320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900" b="1">
                <a:solidFill>
                  <a:schemeClr val="bg2"/>
                </a:solidFill>
                <a:cs typeface="Poppins SemiBold" panose="00000700000000000000" pitchFamily="2" charset="0"/>
              </a:rPr>
              <a:t>START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0391E60D-AEFF-95BE-C077-9C09B28ACB20}"/>
              </a:ext>
            </a:extLst>
          </p:cNvPr>
          <p:cNvCxnSpPr>
            <a:cxnSpLocks/>
            <a:stCxn id="27" idx="2"/>
            <a:endCxn id="4" idx="1"/>
          </p:cNvCxnSpPr>
          <p:nvPr/>
        </p:nvCxnSpPr>
        <p:spPr>
          <a:xfrm rot="16200000" flipH="1">
            <a:off x="999193" y="1068975"/>
            <a:ext cx="489912" cy="1045155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331447-2DF7-CD16-4ABB-1EAB56B456E7}"/>
              </a:ext>
            </a:extLst>
          </p:cNvPr>
          <p:cNvCxnSpPr/>
          <p:nvPr/>
        </p:nvCxnSpPr>
        <p:spPr>
          <a:xfrm>
            <a:off x="181107" y="5940745"/>
            <a:ext cx="8006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A82C3-DC8A-D298-D734-3913AD95B398}"/>
              </a:ext>
            </a:extLst>
          </p:cNvPr>
          <p:cNvCxnSpPr>
            <a:cxnSpLocks/>
          </p:cNvCxnSpPr>
          <p:nvPr/>
        </p:nvCxnSpPr>
        <p:spPr>
          <a:xfrm>
            <a:off x="181107" y="6227115"/>
            <a:ext cx="80062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E0B8B7-E4F1-1BC6-0363-A30D2D4CA322}"/>
              </a:ext>
            </a:extLst>
          </p:cNvPr>
          <p:cNvSpPr txBox="1"/>
          <p:nvPr/>
        </p:nvSpPr>
        <p:spPr>
          <a:xfrm>
            <a:off x="981731" y="5825329"/>
            <a:ext cx="156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The answer is “No”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1F234-8A7C-625C-23DC-77A0AFB88E14}"/>
              </a:ext>
            </a:extLst>
          </p:cNvPr>
          <p:cNvSpPr txBox="1"/>
          <p:nvPr/>
        </p:nvSpPr>
        <p:spPr>
          <a:xfrm>
            <a:off x="981731" y="6111699"/>
            <a:ext cx="156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75000"/>
                  </a:schemeClr>
                </a:solidFill>
              </a:rPr>
              <a:t>The answer is “Yes”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E7F460-F8B2-7EDD-FE67-F43C7EB4731C}"/>
              </a:ext>
            </a:extLst>
          </p:cNvPr>
          <p:cNvSpPr txBox="1"/>
          <p:nvPr/>
        </p:nvSpPr>
        <p:spPr>
          <a:xfrm>
            <a:off x="1193601" y="3823862"/>
            <a:ext cx="1538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1">
                    <a:lumMod val="75000"/>
                  </a:schemeClr>
                </a:solidFill>
                <a:latin typeface="+mj-lt"/>
              </a:rPr>
              <a:t>Class I Mechanism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69F47-EFEF-772D-C535-7FF6B8E65EBD}"/>
              </a:ext>
            </a:extLst>
          </p:cNvPr>
          <p:cNvSpPr txBox="1"/>
          <p:nvPr/>
        </p:nvSpPr>
        <p:spPr>
          <a:xfrm>
            <a:off x="5409083" y="4773001"/>
            <a:ext cx="1697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  <a:latin typeface="+mj-lt"/>
              </a:rPr>
              <a:t>Class II Mechanism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4677CB-F5B6-4881-87F3-921A393FF0D6}"/>
              </a:ext>
            </a:extLst>
          </p:cNvPr>
          <p:cNvSpPr txBox="1"/>
          <p:nvPr/>
        </p:nvSpPr>
        <p:spPr>
          <a:xfrm>
            <a:off x="7816816" y="3823862"/>
            <a:ext cx="233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3"/>
                </a:solidFill>
                <a:latin typeface="+mj-lt"/>
              </a:rPr>
              <a:t>Critical Product Mechanism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9A34259C-E5EC-F3D2-3B82-2E009482C7EB}"/>
              </a:ext>
            </a:extLst>
          </p:cNvPr>
          <p:cNvCxnSpPr>
            <a:cxnSpLocks/>
            <a:stCxn id="6" idx="3"/>
            <a:endCxn id="3" idx="0"/>
          </p:cNvCxnSpPr>
          <p:nvPr/>
        </p:nvCxnSpPr>
        <p:spPr>
          <a:xfrm>
            <a:off x="8985117" y="1836509"/>
            <a:ext cx="1752504" cy="317068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A2348A6-CBC0-CFB8-46EF-1C208AB347B6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>
            <a:off x="3890727" y="2981902"/>
            <a:ext cx="211598" cy="36166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EFB40FE8-D831-154A-7803-2110473C4FAD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 rot="10800000" flipV="1">
            <a:off x="6649521" y="3000096"/>
            <a:ext cx="211596" cy="34347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FF248F-E47B-A6F7-A446-8E22C18CA280}"/>
              </a:ext>
            </a:extLst>
          </p:cNvPr>
          <p:cNvSpPr txBox="1"/>
          <p:nvPr/>
        </p:nvSpPr>
        <p:spPr>
          <a:xfrm>
            <a:off x="8462665" y="4773001"/>
            <a:ext cx="233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Default Product Mechanism</a:t>
            </a:r>
          </a:p>
        </p:txBody>
      </p:sp>
    </p:spTree>
    <p:extLst>
      <p:ext uri="{BB962C8B-B14F-4D97-AF65-F5344CB8AC3E}">
        <p14:creationId xmlns:p14="http://schemas.microsoft.com/office/powerpoint/2010/main" val="176111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0056B1-EAF7-D635-E192-EF5B4383DAA2}"/>
              </a:ext>
            </a:extLst>
          </p:cNvPr>
          <p:cNvGrpSpPr/>
          <p:nvPr/>
        </p:nvGrpSpPr>
        <p:grpSpPr>
          <a:xfrm>
            <a:off x="539146" y="777331"/>
            <a:ext cx="11113708" cy="5995315"/>
            <a:chOff x="539596" y="583269"/>
            <a:chExt cx="11113708" cy="5995315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12B49446-14F3-DACD-AEAA-AA0C646C3000}"/>
                </a:ext>
              </a:extLst>
            </p:cNvPr>
            <p:cNvSpPr/>
            <p:nvPr/>
          </p:nvSpPr>
          <p:spPr>
            <a:xfrm>
              <a:off x="4886270" y="643107"/>
              <a:ext cx="4173583" cy="7036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UN Regulation No 155</a:t>
              </a: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011469DE-4676-33C6-C819-B81811008531}"/>
                </a:ext>
              </a:extLst>
            </p:cNvPr>
            <p:cNvSpPr/>
            <p:nvPr/>
          </p:nvSpPr>
          <p:spPr>
            <a:xfrm>
              <a:off x="2362789" y="3341488"/>
              <a:ext cx="2977757" cy="7036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Regulation 2019/2144</a:t>
              </a:r>
            </a:p>
            <a:p>
              <a:pPr algn="ctr"/>
              <a:r>
                <a:rPr lang="en-US" sz="11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(motor vehicles)</a:t>
              </a:r>
              <a:endParaRPr lang="en-US" sz="1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5BE22434-92DF-B3A8-52B8-9C6CA2B2EF46}"/>
                </a:ext>
              </a:extLst>
            </p:cNvPr>
            <p:cNvSpPr/>
            <p:nvPr/>
          </p:nvSpPr>
          <p:spPr>
            <a:xfrm>
              <a:off x="5495402" y="3341488"/>
              <a:ext cx="2977757" cy="7036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Regulation 168/2013</a:t>
              </a:r>
            </a:p>
            <a:p>
              <a:pPr algn="ctr"/>
              <a:r>
                <a:rPr lang="en-US" sz="11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(2/3-wheel vehicles, microcars)</a:t>
              </a:r>
              <a:endParaRPr lang="en-US" sz="1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72173124-728E-1B51-9741-421342B45C68}"/>
                </a:ext>
              </a:extLst>
            </p:cNvPr>
            <p:cNvSpPr/>
            <p:nvPr/>
          </p:nvSpPr>
          <p:spPr>
            <a:xfrm>
              <a:off x="8628015" y="3341488"/>
              <a:ext cx="2977757" cy="70369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Regulation 167/2013</a:t>
              </a:r>
            </a:p>
            <a:p>
              <a:pPr algn="ctr"/>
              <a:r>
                <a:rPr lang="en-US" sz="11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(agricultural and forestry vehicles)</a:t>
              </a:r>
              <a:endParaRPr lang="en-US" sz="1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DDD6B6-A756-8A21-52A1-608F5981F847}"/>
                </a:ext>
              </a:extLst>
            </p:cNvPr>
            <p:cNvSpPr/>
            <p:nvPr/>
          </p:nvSpPr>
          <p:spPr>
            <a:xfrm>
              <a:off x="539596" y="5766890"/>
              <a:ext cx="1451890" cy="32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rIns="548640" bIns="64008" rtlCol="0" anchor="b"/>
            <a:lstStyle/>
            <a:p>
              <a:pPr algn="r"/>
              <a:r>
                <a:rPr lang="en-US" sz="120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CRA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8885FA-9D4D-1F6C-BD8E-BA6CACC4DB7F}"/>
                </a:ext>
              </a:extLst>
            </p:cNvPr>
            <p:cNvSpPr/>
            <p:nvPr/>
          </p:nvSpPr>
          <p:spPr>
            <a:xfrm>
              <a:off x="8473159" y="5766890"/>
              <a:ext cx="3132612" cy="32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rIns="548640" bIns="64008" rtlCol="0" anchor="b"/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Out of scope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267187-DEEB-286E-D7A4-8900B56BDD48}"/>
                </a:ext>
              </a:extLst>
            </p:cNvPr>
            <p:cNvSpPr/>
            <p:nvPr/>
          </p:nvSpPr>
          <p:spPr>
            <a:xfrm>
              <a:off x="2616162" y="5766890"/>
              <a:ext cx="5856994" cy="324000"/>
            </a:xfrm>
            <a:prstGeom prst="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64008" rIns="91440" bIns="64008" rtlCol="0" anchor="b"/>
            <a:lstStyle/>
            <a:p>
              <a:r>
                <a:rPr lang="en-US" sz="1200" dirty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Out of scope: Vehicles and systems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330930-FC5E-FD4B-D9F3-4D3E4042765A}"/>
                </a:ext>
              </a:extLst>
            </p:cNvPr>
            <p:cNvSpPr/>
            <p:nvPr/>
          </p:nvSpPr>
          <p:spPr>
            <a:xfrm>
              <a:off x="539596" y="4615662"/>
              <a:ext cx="1451890" cy="324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r>
                <a:rPr lang="en-US" sz="12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Vehicle Categories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0744C4-A2DF-1113-0BA1-38EC4E26A7D5}"/>
                </a:ext>
              </a:extLst>
            </p:cNvPr>
            <p:cNvSpPr/>
            <p:nvPr/>
          </p:nvSpPr>
          <p:spPr>
            <a:xfrm>
              <a:off x="8973362" y="6360127"/>
              <a:ext cx="2650522" cy="20662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Vehicle Category that must follow UN R155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01A142-05A0-646C-B440-C85FA02DE0A0}"/>
                </a:ext>
              </a:extLst>
            </p:cNvPr>
            <p:cNvSpPr/>
            <p:nvPr/>
          </p:nvSpPr>
          <p:spPr>
            <a:xfrm>
              <a:off x="3597760" y="1738761"/>
              <a:ext cx="2177209" cy="25235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r>
                <a:rPr lang="en-US" sz="11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Reference in Annex II, D4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4E1BCA-8187-02D6-7557-4F27E849A996}"/>
                </a:ext>
              </a:extLst>
            </p:cNvPr>
            <p:cNvSpPr/>
            <p:nvPr/>
          </p:nvSpPr>
          <p:spPr>
            <a:xfrm>
              <a:off x="5433692" y="2488924"/>
              <a:ext cx="1550527" cy="324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pPr algn="r"/>
              <a:r>
                <a:rPr lang="en-US" sz="1100" dirty="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By Delegated Act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DC4DF1-1847-4EAA-CD41-3E6E83E11A36}"/>
                </a:ext>
              </a:extLst>
            </p:cNvPr>
            <p:cNvSpPr/>
            <p:nvPr/>
          </p:nvSpPr>
          <p:spPr>
            <a:xfrm>
              <a:off x="8227315" y="1738761"/>
              <a:ext cx="3199420" cy="25285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Reference is possible, but discussion open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879331-A592-477E-4448-9A62ADA37483}"/>
                </a:ext>
              </a:extLst>
            </p:cNvPr>
            <p:cNvCxnSpPr/>
            <p:nvPr/>
          </p:nvCxnSpPr>
          <p:spPr>
            <a:xfrm>
              <a:off x="601304" y="2343266"/>
              <a:ext cx="11052000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795EB3-4205-EE47-6951-205EA4B6F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22735" y="4532689"/>
              <a:ext cx="504000" cy="50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98AB0F-8E20-3A77-E399-610F1B2A71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6568" y="4532689"/>
              <a:ext cx="504000" cy="50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E4C65D-5718-99D2-FFAF-8DD657447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97475" y="4532689"/>
              <a:ext cx="504000" cy="50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B57313-3C8A-987C-B7BB-9CFF0C6CD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7189" y="4532689"/>
              <a:ext cx="504000" cy="50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B0E785-E0F9-C767-ABF8-BAD53DB4E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2219" y="4532689"/>
              <a:ext cx="504000" cy="50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L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A8A979-FC77-F896-965B-4D74386F7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6527" y="4532689"/>
              <a:ext cx="504000" cy="504000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rgbClr val="D9D9D9"/>
              </a:bgClr>
            </a:patt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O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E7D6A2-04DA-6F2D-8488-CC8CD5EE8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67" y="4532689"/>
              <a:ext cx="504000" cy="50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B89E91-DBEE-D753-7272-EC2523DAF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1681" y="4532689"/>
              <a:ext cx="504000" cy="50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</a:t>
              </a:r>
            </a:p>
          </p:txBody>
        </p: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7569B381-2FFE-857D-299F-2EDB9C33AD1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89016" y="1393712"/>
              <a:ext cx="1986074" cy="1909478"/>
            </a:xfrm>
            <a:prstGeom prst="bentConnector3">
              <a:avLst>
                <a:gd name="adj1" fmla="val 67512"/>
              </a:avLst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A359BA-D516-44E9-593B-B8F92151074D}"/>
                </a:ext>
              </a:extLst>
            </p:cNvPr>
            <p:cNvCxnSpPr>
              <a:stCxn id="10" idx="0"/>
              <a:endCxn id="8" idx="2"/>
            </p:cNvCxnSpPr>
            <p:nvPr/>
          </p:nvCxnSpPr>
          <p:spPr>
            <a:xfrm flipH="1" flipV="1">
              <a:off x="6973062" y="1346801"/>
              <a:ext cx="11219" cy="199468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E25E78E-AD36-C097-8ECE-103484D5B5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4219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F5328AE-8DF2-1446-152F-66F501716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9127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1F1FC98-CFE9-E924-05D7-CE8C5FAEB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7465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8DAC5C7-36B2-9343-AF1F-1E7D5C519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5741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0B91DAB-EEB9-187B-7B9A-9F040C65B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673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80B79BD-B0CC-7E79-5D31-58E5F3D6D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527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43B4661-83BD-EBE0-A17A-063100514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3359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5EABB28-E4B9-A879-760C-DB6A9A18EC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0785" y="4045182"/>
              <a:ext cx="62" cy="4875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57A853C-6C83-9AAC-CCD6-6E0EBBCF3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57362" y="6362584"/>
              <a:ext cx="216000" cy="21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X</a:t>
              </a:r>
              <a:endParaRPr lang="en-US" sz="4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40" name="Elbow Connector 44">
              <a:extLst>
                <a:ext uri="{FF2B5EF4-FFF2-40B4-BE49-F238E27FC236}">
                  <a16:creationId xmlns:a16="http://schemas.microsoft.com/office/drawing/2014/main" id="{B278BFCA-4447-E4AD-A893-DAD1C2C5713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37490" y="1395384"/>
              <a:ext cx="1986074" cy="1909478"/>
            </a:xfrm>
            <a:prstGeom prst="bentConnector3">
              <a:avLst>
                <a:gd name="adj1" fmla="val 67512"/>
              </a:avLst>
            </a:prstGeom>
            <a:ln w="28575">
              <a:solidFill>
                <a:schemeClr val="accent6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" descr="Flag of the United Nations - Wikipedia">
              <a:extLst>
                <a:ext uri="{FF2B5EF4-FFF2-40B4-BE49-F238E27FC236}">
                  <a16:creationId xmlns:a16="http://schemas.microsoft.com/office/drawing/2014/main" id="{1E71A3D5-539B-4C60-216A-A4EB0C2E7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96" y="583269"/>
              <a:ext cx="10791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Flag of Europe - Wikipedia">
              <a:extLst>
                <a:ext uri="{FF2B5EF4-FFF2-40B4-BE49-F238E27FC236}">
                  <a16:creationId xmlns:a16="http://schemas.microsoft.com/office/drawing/2014/main" id="{A02F4F33-5D15-DC52-6554-5D00E7D64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82" y="2643617"/>
              <a:ext cx="108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2C1DE6-9780-6E99-C14E-EF32B2B8B7CD}"/>
                </a:ext>
              </a:extLst>
            </p:cNvPr>
            <p:cNvSpPr txBox="1"/>
            <p:nvPr/>
          </p:nvSpPr>
          <p:spPr>
            <a:xfrm>
              <a:off x="2758441" y="5200833"/>
              <a:ext cx="7246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cars, buses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7E856B-931D-B2A9-1F83-4418634CCDC9}"/>
                </a:ext>
              </a:extLst>
            </p:cNvPr>
            <p:cNvSpPr txBox="1"/>
            <p:nvPr/>
          </p:nvSpPr>
          <p:spPr>
            <a:xfrm>
              <a:off x="3489323" y="5200833"/>
              <a:ext cx="7246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vans, trucks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37A027-F01C-BE6B-F5AB-85AA1ED27FC6}"/>
                </a:ext>
              </a:extLst>
            </p:cNvPr>
            <p:cNvSpPr txBox="1"/>
            <p:nvPr/>
          </p:nvSpPr>
          <p:spPr>
            <a:xfrm>
              <a:off x="4232786" y="5200833"/>
              <a:ext cx="7246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trailers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5E24CC-989F-42E1-F55A-9408AA1F2533}"/>
                </a:ext>
              </a:extLst>
            </p:cNvPr>
            <p:cNvSpPr txBox="1"/>
            <p:nvPr/>
          </p:nvSpPr>
          <p:spPr>
            <a:xfrm>
              <a:off x="6621875" y="5200833"/>
              <a:ext cx="7246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motor bikes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3709BA-EDDD-35FB-5595-53901FFA1669}"/>
                </a:ext>
              </a:extLst>
            </p:cNvPr>
            <p:cNvSpPr txBox="1"/>
            <p:nvPr/>
          </p:nvSpPr>
          <p:spPr>
            <a:xfrm>
              <a:off x="8816783" y="5200833"/>
              <a:ext cx="7246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tractors (tires)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35A0DD-3E1B-C796-FABF-7C1196B04E9E}"/>
                </a:ext>
              </a:extLst>
            </p:cNvPr>
            <p:cNvSpPr txBox="1"/>
            <p:nvPr/>
          </p:nvSpPr>
          <p:spPr>
            <a:xfrm>
              <a:off x="9485121" y="5200833"/>
              <a:ext cx="7246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tractors (tracks)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116056-31E6-5463-E576-53A612FB7EE1}"/>
                </a:ext>
              </a:extLst>
            </p:cNvPr>
            <p:cNvSpPr txBox="1"/>
            <p:nvPr/>
          </p:nvSpPr>
          <p:spPr>
            <a:xfrm>
              <a:off x="10176224" y="5196215"/>
              <a:ext cx="7246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trailers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852373-E7AC-A6A5-2712-451F6A749159}"/>
                </a:ext>
              </a:extLst>
            </p:cNvPr>
            <p:cNvSpPr txBox="1"/>
            <p:nvPr/>
          </p:nvSpPr>
          <p:spPr>
            <a:xfrm>
              <a:off x="10698777" y="5191995"/>
              <a:ext cx="95179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towed equipment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3C3A476-DA5D-1AF7-EF33-90FC2B778637}"/>
                </a:ext>
              </a:extLst>
            </p:cNvPr>
            <p:cNvSpPr/>
            <p:nvPr/>
          </p:nvSpPr>
          <p:spPr>
            <a:xfrm>
              <a:off x="539596" y="3531335"/>
              <a:ext cx="1451890" cy="324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ctr"/>
            <a:lstStyle/>
            <a:p>
              <a:r>
                <a:rPr lang="en-US" sz="1200">
                  <a:solidFill>
                    <a:schemeClr val="tx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Type approval</a:t>
              </a:r>
            </a:p>
            <a:p>
              <a:r>
                <a:rPr lang="en-US" sz="105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(homologation)</a:t>
              </a:r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9D410AFD-B0C8-0428-F258-B2CD2F7A8BCD}"/>
                </a:ext>
              </a:extLst>
            </p:cNvPr>
            <p:cNvSpPr/>
            <p:nvPr/>
          </p:nvSpPr>
          <p:spPr>
            <a:xfrm>
              <a:off x="8473157" y="5766890"/>
              <a:ext cx="3132613" cy="32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4008" bIns="64008" rtlCol="0" anchor="t"/>
            <a:lstStyle/>
            <a:p>
              <a:pPr algn="l"/>
              <a:endParaRPr lang="en-US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885043BD-33C9-D1AD-10FB-CC251490BA23}"/>
              </a:ext>
            </a:extLst>
          </p:cNvPr>
          <p:cNvSpPr/>
          <p:nvPr/>
        </p:nvSpPr>
        <p:spPr>
          <a:xfrm>
            <a:off x="5606167" y="6554189"/>
            <a:ext cx="1204676" cy="2503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ISO 21434</a:t>
            </a:r>
            <a:endParaRPr lang="en-US" sz="1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6056E730-B31A-D8DE-D3DB-F600E2060A8F}"/>
              </a:ext>
            </a:extLst>
          </p:cNvPr>
          <p:cNvSpPr/>
          <p:nvPr/>
        </p:nvSpPr>
        <p:spPr>
          <a:xfrm>
            <a:off x="6983769" y="6548874"/>
            <a:ext cx="1204676" cy="250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ctr"/>
          <a:lstStyle/>
          <a:p>
            <a:pPr algn="ctr"/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ISO 24882</a:t>
            </a:r>
            <a:endParaRPr lang="en-US" sz="1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6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88FD-A274-5D71-443B-D3545C9F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3481"/>
            <a:ext cx="6787548" cy="773923"/>
          </a:xfrm>
        </p:spPr>
        <p:txBody>
          <a:bodyPr/>
          <a:lstStyle/>
          <a:p>
            <a:r>
              <a:rPr lang="en-US" sz="2400" dirty="0"/>
              <a:t>The most important element from the CRA: </a:t>
            </a:r>
            <a:br>
              <a:rPr lang="en-US" sz="2400" dirty="0"/>
            </a:br>
            <a:r>
              <a:rPr lang="en-US" sz="2400" b="0" dirty="0"/>
              <a:t>If there is something you need to remember…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E6B0-8C84-6336-F4F1-5DBC6DB4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90009"/>
            <a:ext cx="6648677" cy="51519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CRA doesn’t mandate compulsory or mandatory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Manufacturers “own” the risk, the obligation to mitigate the risk, and communicate it to the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conformance Classes only represent the conformance mechanisms: there is no basic, minimum, or entry-level security, even in the default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essential requirements are the baseline that needs to be </a:t>
            </a:r>
            <a:r>
              <a:rPr lang="en-US" sz="1800" dirty="0">
                <a:latin typeface="+mj-lt"/>
              </a:rPr>
              <a:t>addressed</a:t>
            </a:r>
            <a:r>
              <a:rPr lang="en-US" sz="1800" dirty="0"/>
              <a:t>. It doesn’t mean it needs to be </a:t>
            </a:r>
            <a:r>
              <a:rPr lang="en-US" sz="1800" dirty="0">
                <a:latin typeface="+mj-lt"/>
              </a:rPr>
              <a:t>implemented</a:t>
            </a:r>
          </a:p>
          <a:p>
            <a:pPr marL="463550" lvl="1" indent="-285750"/>
            <a:r>
              <a:rPr lang="en-US" dirty="0"/>
              <a:t>What and how is implemented is up to the manufacturer but always, always, always:  </a:t>
            </a:r>
            <a:r>
              <a:rPr lang="en-US" b="1" dirty="0"/>
              <a:t>risk-based (documented) decisions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5309A-AE0A-B32A-2F82-DCE7C2AEF464}"/>
              </a:ext>
            </a:extLst>
          </p:cNvPr>
          <p:cNvSpPr/>
          <p:nvPr/>
        </p:nvSpPr>
        <p:spPr>
          <a:xfrm>
            <a:off x="7519386" y="0"/>
            <a:ext cx="467261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t"/>
          <a:lstStyle/>
          <a:p>
            <a:pPr algn="l"/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" name="Picture 4" descr="A finger with a bow on it&#10;&#10;Description automatically generated">
            <a:extLst>
              <a:ext uri="{FF2B5EF4-FFF2-40B4-BE49-F238E27FC236}">
                <a16:creationId xmlns:a16="http://schemas.microsoft.com/office/drawing/2014/main" id="{F55B88D8-F170-4827-8827-EA29D0A7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386" y="913838"/>
            <a:ext cx="4672614" cy="5639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9ED3F-DE01-5887-371B-F57B63FD5951}"/>
              </a:ext>
            </a:extLst>
          </p:cNvPr>
          <p:cNvSpPr txBox="1"/>
          <p:nvPr/>
        </p:nvSpPr>
        <p:spPr>
          <a:xfrm>
            <a:off x="9565341" y="1490008"/>
            <a:ext cx="212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Always, </a:t>
            </a:r>
          </a:p>
          <a:p>
            <a:r>
              <a:rPr lang="en-US" dirty="0"/>
              <a:t>always, </a:t>
            </a:r>
          </a:p>
          <a:p>
            <a:r>
              <a:rPr lang="en-US" dirty="0"/>
              <a:t>always: </a:t>
            </a:r>
          </a:p>
          <a:p>
            <a:r>
              <a:rPr lang="en-US" b="1" dirty="0">
                <a:latin typeface="+mj-lt"/>
              </a:rPr>
              <a:t>risk-based (documented) 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F7CA9-2A64-47CD-B848-D505A0B59B06}"/>
              </a:ext>
            </a:extLst>
          </p:cNvPr>
          <p:cNvSpPr txBox="1"/>
          <p:nvPr/>
        </p:nvSpPr>
        <p:spPr>
          <a:xfrm>
            <a:off x="8382000" y="1739187"/>
            <a:ext cx="118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3200" b="1" dirty="0">
                <a:solidFill>
                  <a:schemeClr val="accent3"/>
                </a:solidFill>
                <a:latin typeface="+mj-lt"/>
              </a:rPr>
              <a:t>R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205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hlinkClick r:id="rId2"/>
            <a:extLst>
              <a:ext uri="{FF2B5EF4-FFF2-40B4-BE49-F238E27FC236}">
                <a16:creationId xmlns:a16="http://schemas.microsoft.com/office/drawing/2014/main" id="{C5A9DE2F-66B1-F760-CB16-2BFDEF33A33A}"/>
              </a:ext>
            </a:extLst>
          </p:cNvPr>
          <p:cNvSpPr/>
          <p:nvPr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9B0F9-8144-29E1-AB81-6A5773B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817B8-97AF-9AFB-0930-241B6FE370A6}"/>
              </a:ext>
            </a:extLst>
          </p:cNvPr>
          <p:cNvSpPr txBox="1"/>
          <p:nvPr/>
        </p:nvSpPr>
        <p:spPr>
          <a:xfrm>
            <a:off x="2657879" y="2610678"/>
            <a:ext cx="8964278" cy="3776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What’s the CRA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CRA Principles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CRA Conformance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CRA &amp; Automotive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Key takeaways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944DB-A0FB-371D-C833-5735FA3E9FC2}"/>
              </a:ext>
            </a:extLst>
          </p:cNvPr>
          <p:cNvSpPr txBox="1"/>
          <p:nvPr/>
        </p:nvSpPr>
        <p:spPr>
          <a:xfrm>
            <a:off x="145774" y="18420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4969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C7234-5C19-26E2-EBDD-BD02C442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37564"/>
            <a:ext cx="10728324" cy="4083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/>
              <a:t>What is the Cyber Resilience Act (CRA)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6FCF50-48FB-215F-56E9-9331A080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07124"/>
            <a:ext cx="5184775" cy="4639407"/>
          </a:xfrm>
        </p:spPr>
        <p:txBody>
          <a:bodyPr vert="horz" lIns="0" tIns="0" rIns="0" bIns="0" rtlCol="0">
            <a:normAutofit/>
          </a:bodyPr>
          <a:lstStyle/>
          <a:p>
            <a:pPr marL="169545" indent="-169545">
              <a:lnSpc>
                <a:spcPct val="100000"/>
              </a:lnSpc>
            </a:pPr>
            <a:r>
              <a:rPr lang="en-US" sz="1400" b="1" dirty="0">
                <a:solidFill>
                  <a:schemeClr val="tx2"/>
                </a:solidFill>
              </a:rPr>
              <a:t>Scope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r>
              <a:rPr lang="en-US" sz="1400" b="1" dirty="0">
                <a:solidFill>
                  <a:schemeClr val="tx2"/>
                </a:solidFill>
              </a:rPr>
              <a:t>Europe</a:t>
            </a:r>
            <a:endParaRPr lang="en-US" sz="1400" dirty="0">
              <a:solidFill>
                <a:schemeClr val="tx2"/>
              </a:solidFill>
            </a:endParaRPr>
          </a:p>
          <a:p>
            <a:pPr marL="169545" indent="-169545">
              <a:lnSpc>
                <a:spcPct val="100000"/>
              </a:lnSpc>
            </a:pPr>
            <a:endParaRPr lang="en-US" sz="1400" b="1" dirty="0"/>
          </a:p>
          <a:p>
            <a:pPr marL="169545" indent="-169545">
              <a:lnSpc>
                <a:spcPct val="100000"/>
              </a:lnSpc>
            </a:pPr>
            <a:r>
              <a:rPr lang="en-US" sz="1400" b="1" dirty="0">
                <a:solidFill>
                  <a:schemeClr val="tx2"/>
                </a:solidFill>
              </a:rPr>
              <a:t>Goal</a:t>
            </a:r>
            <a:r>
              <a:rPr lang="en-US" sz="1400" dirty="0"/>
              <a:t>: “</a:t>
            </a:r>
            <a:r>
              <a:rPr lang="en-US" sz="1400" i="1" dirty="0"/>
              <a:t>To </a:t>
            </a:r>
            <a:r>
              <a:rPr lang="en-US" sz="1400" i="1" dirty="0" err="1"/>
              <a:t>harmonise</a:t>
            </a:r>
            <a:r>
              <a:rPr lang="en-US" sz="1400" i="1" dirty="0"/>
              <a:t> cybersecurity requirements for products with digital elements in all Member States</a:t>
            </a:r>
            <a:r>
              <a:rPr lang="en-US" sz="1400" dirty="0"/>
              <a:t>”</a:t>
            </a:r>
          </a:p>
          <a:p>
            <a:pPr marL="169545" indent="-169545">
              <a:lnSpc>
                <a:spcPct val="100000"/>
              </a:lnSpc>
            </a:pPr>
            <a:endParaRPr lang="en-US" sz="1400" dirty="0"/>
          </a:p>
          <a:p>
            <a:pPr marL="169545" indent="-169545">
              <a:lnSpc>
                <a:spcPct val="100000"/>
              </a:lnSpc>
            </a:pPr>
            <a:r>
              <a:rPr lang="en-US" sz="1400" b="1" dirty="0">
                <a:solidFill>
                  <a:schemeClr val="tx2"/>
                </a:solidFill>
              </a:rPr>
              <a:t>Horizontal regulation, touching: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RED 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NIS2 for critical infrastructure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AI Act for AI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eIDAS for wallets/</a:t>
            </a:r>
            <a:r>
              <a:rPr lang="en-US" sz="1400" dirty="0" err="1"/>
              <a:t>eIDs</a:t>
            </a:r>
            <a:endParaRPr lang="en-US" sz="1400" dirty="0"/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GDPR for data protection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Liability Act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Safety Act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Machinery Directive</a:t>
            </a:r>
          </a:p>
          <a:p>
            <a:pPr marL="340995" lvl="1">
              <a:lnSpc>
                <a:spcPct val="100000"/>
              </a:lnSpc>
            </a:pPr>
            <a:r>
              <a:rPr lang="en-US" sz="1400" dirty="0"/>
              <a:t>Cybersecurity Act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3D5BE4-D54B-F8F5-80B3-81421D21016F}"/>
              </a:ext>
            </a:extLst>
          </p:cNvPr>
          <p:cNvSpPr txBox="1">
            <a:spLocks/>
          </p:cNvSpPr>
          <p:nvPr/>
        </p:nvSpPr>
        <p:spPr>
          <a:xfrm>
            <a:off x="6275387" y="1307124"/>
            <a:ext cx="5184775" cy="4639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34448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515938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688975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855663" indent="-1666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+mn-cs"/>
              </a:rPr>
              <a:t>Mandatory for CE mark from December 2027: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 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  <a:cs typeface="+mn-cs"/>
              </a:rPr>
              <a:t>Access to the EU market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>
              <a:latin typeface="+mn-lt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+mn-cs"/>
              </a:rPr>
              <a:t>Penalties</a:t>
            </a:r>
            <a:r>
              <a:rPr lang="en-US" sz="1400" b="1" dirty="0">
                <a:latin typeface="+mn-lt"/>
                <a:cs typeface="+mn-cs"/>
              </a:rPr>
              <a:t>: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  <a:cs typeface="+mn-cs"/>
              </a:rPr>
              <a:t>For non-complying essential requirements, it can amount to </a:t>
            </a:r>
            <a:r>
              <a:rPr lang="en-US" sz="1400" b="1" dirty="0">
                <a:latin typeface="+mn-lt"/>
                <a:cs typeface="+mn-cs"/>
              </a:rPr>
              <a:t>€15 million or 2.5% of the annual turnover</a:t>
            </a:r>
            <a:r>
              <a:rPr lang="en-US" sz="1400" dirty="0">
                <a:latin typeface="+mn-lt"/>
                <a:cs typeface="+mn-cs"/>
              </a:rPr>
              <a:t>, whichever is higher.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dirty="0">
              <a:latin typeface="+mn-lt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+mn-cs"/>
              </a:rPr>
              <a:t>Applicability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  <a:cs typeface="+mn-cs"/>
              </a:rPr>
              <a:t>Finished products with digital elements (SW/HW), </a:t>
            </a:r>
            <a:r>
              <a:rPr lang="en-US" sz="1400" b="1" dirty="0">
                <a:latin typeface="+mn-lt"/>
                <a:cs typeface="+mn-cs"/>
              </a:rPr>
              <a:t>except products that have an existing European regulation in place:</a:t>
            </a:r>
          </a:p>
          <a:p>
            <a:pPr marL="28575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latin typeface="+mn-lt"/>
                <a:cs typeface="+mn-cs"/>
              </a:rPr>
              <a:t>Ground Transportation</a:t>
            </a:r>
          </a:p>
          <a:p>
            <a:pPr marL="28575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latin typeface="+mn-lt"/>
                <a:cs typeface="+mn-cs"/>
              </a:rPr>
              <a:t>Air transportation</a:t>
            </a:r>
          </a:p>
          <a:p>
            <a:pPr marL="28575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latin typeface="+mn-lt"/>
                <a:cs typeface="+mn-cs"/>
              </a:rPr>
              <a:t>Medical for human and in-vitro diagnostic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  <a:cs typeface="+mn-cs"/>
              </a:rPr>
              <a:t>Commercial Software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  <a:cs typeface="+mn-cs"/>
              </a:rPr>
              <a:t>HW/SW subcomponents, including MCUs, MPUs, Crypto Processors and Secure Elements used in </a:t>
            </a:r>
            <a:r>
              <a:rPr lang="en-US" sz="1400" b="1" u="sng" dirty="0">
                <a:latin typeface="+mn-lt"/>
                <a:cs typeface="+mn-cs"/>
              </a:rPr>
              <a:t>ANY</a:t>
            </a:r>
            <a:r>
              <a:rPr lang="en-US" sz="1400" dirty="0">
                <a:latin typeface="+mn-lt"/>
                <a:cs typeface="+mn-cs"/>
              </a:rPr>
              <a:t> application, including those above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1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0819E165-273C-CD76-AA26-0CFC2E0B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00F7F-7EB3-53DC-BDF5-F68323E217FF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If it’s ”smart”, maybe it is not</a:t>
            </a:r>
          </a:p>
          <a:p>
            <a:pPr algn="ctr"/>
            <a:r>
              <a:rPr lang="en-US" sz="1400" dirty="0"/>
              <a:t>It applies to every “connected” vertical and application </a:t>
            </a:r>
          </a:p>
          <a:p>
            <a:pPr algn="ctr"/>
            <a:r>
              <a:rPr lang="en-US" sz="1400" dirty="0"/>
              <a:t>(minus medical &amp; automotive systems and vehicles)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168AB4-5169-6004-B842-52D559DE2440}"/>
              </a:ext>
            </a:extLst>
          </p:cNvPr>
          <p:cNvSpPr txBox="1">
            <a:spLocks/>
          </p:cNvSpPr>
          <p:nvPr/>
        </p:nvSpPr>
        <p:spPr>
          <a:xfrm>
            <a:off x="3554807" y="457069"/>
            <a:ext cx="455048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CRA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462D-6AE9-3B77-149C-41B4108E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9A20AFE0-0621-C15F-4127-14FA6F0B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AC4DE-A7F0-38B0-6DF6-DE6122ED72AD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B5504-4094-6284-E7C1-7460975B6E29}"/>
              </a:ext>
            </a:extLst>
          </p:cNvPr>
          <p:cNvSpPr txBox="1"/>
          <p:nvPr/>
        </p:nvSpPr>
        <p:spPr>
          <a:xfrm>
            <a:off x="1903412" y="2231807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“Everything” is a potential backdoor</a:t>
            </a:r>
          </a:p>
          <a:p>
            <a:pPr algn="ctr"/>
            <a:r>
              <a:rPr lang="en-US" sz="1400" dirty="0"/>
              <a:t>It applies to any HW and SW</a:t>
            </a:r>
          </a:p>
          <a:p>
            <a:pPr algn="ctr"/>
            <a:r>
              <a:rPr lang="en-US" sz="1400" dirty="0"/>
              <a:t>End devices, components, and remote services alike</a:t>
            </a:r>
            <a:endParaRPr lang="en-US" sz="14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6A235A-087A-6B35-DCB6-35C4650D2228}"/>
              </a:ext>
            </a:extLst>
          </p:cNvPr>
          <p:cNvSpPr txBox="1">
            <a:spLocks/>
          </p:cNvSpPr>
          <p:nvPr/>
        </p:nvSpPr>
        <p:spPr>
          <a:xfrm>
            <a:off x="3554807" y="457069"/>
            <a:ext cx="455048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CRA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D2CCF-A446-E578-9E77-E8321981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9C772CDB-1128-599F-BA67-306694AD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852CF-B4A9-E0E0-B873-0BFAC4B8B747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7E3B1-E367-CFD6-09D6-4E5921004C8D}"/>
              </a:ext>
            </a:extLst>
          </p:cNvPr>
          <p:cNvSpPr txBox="1"/>
          <p:nvPr/>
        </p:nvSpPr>
        <p:spPr>
          <a:xfrm>
            <a:off x="1903412" y="2231807"/>
            <a:ext cx="28757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“Everything” is a potential backdoor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any HW and SW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End devices, components, and remote services alike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A27B7-F7C6-DE20-A9ED-326F311C1A61}"/>
              </a:ext>
            </a:extLst>
          </p:cNvPr>
          <p:cNvSpPr txBox="1"/>
          <p:nvPr/>
        </p:nvSpPr>
        <p:spPr>
          <a:xfrm>
            <a:off x="7412866" y="2262586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Risk first, and last</a:t>
            </a:r>
          </a:p>
          <a:p>
            <a:pPr algn="ctr"/>
            <a:r>
              <a:rPr lang="en-US" sz="1400" dirty="0"/>
              <a:t>Documented risk-based decisions</a:t>
            </a:r>
          </a:p>
          <a:p>
            <a:pPr algn="ctr"/>
            <a:r>
              <a:rPr lang="en-US" sz="1400" dirty="0"/>
              <a:t>User guidance</a:t>
            </a:r>
          </a:p>
          <a:p>
            <a:pPr algn="ctr"/>
            <a:r>
              <a:rPr lang="en-US" sz="1400" dirty="0"/>
              <a:t>Secure technology and processes</a:t>
            </a:r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1180D6-E50F-A9BE-18FB-E1A7C614EAE1}"/>
              </a:ext>
            </a:extLst>
          </p:cNvPr>
          <p:cNvSpPr txBox="1">
            <a:spLocks/>
          </p:cNvSpPr>
          <p:nvPr/>
        </p:nvSpPr>
        <p:spPr>
          <a:xfrm>
            <a:off x="3554807" y="457069"/>
            <a:ext cx="455048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CRA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9F1C-0210-605B-6705-F6A48C2C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C004-49A6-D1A9-ACED-7BAACCD5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807" y="457069"/>
            <a:ext cx="4550486" cy="408379"/>
          </a:xfrm>
        </p:spPr>
        <p:txBody>
          <a:bodyPr/>
          <a:lstStyle/>
          <a:p>
            <a:pPr algn="ctr"/>
            <a:r>
              <a:rPr lang="en-US" dirty="0"/>
              <a:t>CRA principles</a:t>
            </a:r>
          </a:p>
        </p:txBody>
      </p:sp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547383B3-422F-DE5A-FFE4-EC2B5599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C4FED-A1DA-D473-27CC-68C3603B8367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C8E9-F0A3-150B-3235-4FEA8BB34C33}"/>
              </a:ext>
            </a:extLst>
          </p:cNvPr>
          <p:cNvSpPr txBox="1"/>
          <p:nvPr/>
        </p:nvSpPr>
        <p:spPr>
          <a:xfrm>
            <a:off x="1903412" y="2231807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“Everything” is a potential backdoor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any HW and SW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End devices, components, and remote services alike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FAA38-B84D-A315-90F3-01ED3B21AF6A}"/>
              </a:ext>
            </a:extLst>
          </p:cNvPr>
          <p:cNvSpPr txBox="1"/>
          <p:nvPr/>
        </p:nvSpPr>
        <p:spPr>
          <a:xfrm>
            <a:off x="7412866" y="2262586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first, and last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Documented risk-based decisions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User guidance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Secure technology and processes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D63FA-DE9A-3F31-D7FA-068AB28B2241}"/>
              </a:ext>
            </a:extLst>
          </p:cNvPr>
          <p:cNvSpPr txBox="1"/>
          <p:nvPr/>
        </p:nvSpPr>
        <p:spPr>
          <a:xfrm>
            <a:off x="7412866" y="4120708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Risk is contextual</a:t>
            </a:r>
          </a:p>
          <a:p>
            <a:pPr algn="ctr"/>
            <a:r>
              <a:rPr lang="en-US" sz="1400" dirty="0"/>
              <a:t>Security problems might have several solutions (SOTA)</a:t>
            </a:r>
          </a:p>
        </p:txBody>
      </p:sp>
    </p:spTree>
    <p:extLst>
      <p:ext uri="{BB962C8B-B14F-4D97-AF65-F5344CB8AC3E}">
        <p14:creationId xmlns:p14="http://schemas.microsoft.com/office/powerpoint/2010/main" val="40681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E936F-9C87-B586-F96E-C1749420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0806D6C3-6052-6635-013F-D0C9641C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90664-F8CF-DCD9-7BDA-8E64FB4F67DF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4B8B5-3250-EB14-6C33-8F6C10532B6D}"/>
              </a:ext>
            </a:extLst>
          </p:cNvPr>
          <p:cNvSpPr txBox="1"/>
          <p:nvPr/>
        </p:nvSpPr>
        <p:spPr>
          <a:xfrm>
            <a:off x="1903412" y="2231807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“Everything” is a potential backdoor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any HW and SW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End devices, components, and remote services alike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4E4BD-756F-F02C-A228-AC9F7FF8A277}"/>
              </a:ext>
            </a:extLst>
          </p:cNvPr>
          <p:cNvSpPr txBox="1"/>
          <p:nvPr/>
        </p:nvSpPr>
        <p:spPr>
          <a:xfrm>
            <a:off x="7412866" y="2262586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first, and last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Documented risk-based decisions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User guidance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Secure technology and processes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9CAA4-A415-014D-6B2A-84B17F2C805F}"/>
              </a:ext>
            </a:extLst>
          </p:cNvPr>
          <p:cNvSpPr txBox="1"/>
          <p:nvPr/>
        </p:nvSpPr>
        <p:spPr>
          <a:xfrm>
            <a:off x="7412866" y="4120708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is contextual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Security problems might have several solutions (SOTA)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07EF6-0A65-1155-7698-9C27C6B61061}"/>
              </a:ext>
            </a:extLst>
          </p:cNvPr>
          <p:cNvSpPr txBox="1"/>
          <p:nvPr/>
        </p:nvSpPr>
        <p:spPr>
          <a:xfrm>
            <a:off x="1903412" y="4089930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Security is not a one-off</a:t>
            </a:r>
          </a:p>
          <a:p>
            <a:pPr algn="ctr"/>
            <a:r>
              <a:rPr lang="en-US" sz="1400" dirty="0"/>
              <a:t>Vulnerability management</a:t>
            </a:r>
          </a:p>
          <a:p>
            <a:pPr algn="ctr"/>
            <a:r>
              <a:rPr lang="en-US" sz="1400" dirty="0"/>
              <a:t>Support period &amp; Surveillance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13B56A-FF30-45FB-30BE-6B89C8EA7A50}"/>
              </a:ext>
            </a:extLst>
          </p:cNvPr>
          <p:cNvSpPr txBox="1">
            <a:spLocks/>
          </p:cNvSpPr>
          <p:nvPr/>
        </p:nvSpPr>
        <p:spPr>
          <a:xfrm>
            <a:off x="3554807" y="457069"/>
            <a:ext cx="455048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CRA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1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8E53-0E37-E279-3779-7ED31B36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vigating the EU Cyber Resiliency Act | CodeSecure">
            <a:extLst>
              <a:ext uri="{FF2B5EF4-FFF2-40B4-BE49-F238E27FC236}">
                <a16:creationId xmlns:a16="http://schemas.microsoft.com/office/drawing/2014/main" id="{D8535796-4294-2A2F-263B-6446971D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6173296"/>
            <a:ext cx="970793" cy="6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ED7F7-919F-675A-0D9C-1943F6A398D0}"/>
              </a:ext>
            </a:extLst>
          </p:cNvPr>
          <p:cNvSpPr txBox="1"/>
          <p:nvPr/>
        </p:nvSpPr>
        <p:spPr>
          <a:xfrm>
            <a:off x="2602585" y="1097877"/>
            <a:ext cx="645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If it’s ”smart”, maybe it is not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every “connected” vertical and application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(minus medical &amp; automotive systems and vehicles)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9B826-7E82-F20A-90FA-05B89FFCD9E4}"/>
              </a:ext>
            </a:extLst>
          </p:cNvPr>
          <p:cNvSpPr txBox="1"/>
          <p:nvPr/>
        </p:nvSpPr>
        <p:spPr>
          <a:xfrm>
            <a:off x="1903412" y="2231807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“Everything” is a potential backdoor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applies to any HW and SW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End devices, components, and remote services alike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F0AB3-FD98-E0AC-2834-70B051D35840}"/>
              </a:ext>
            </a:extLst>
          </p:cNvPr>
          <p:cNvSpPr txBox="1"/>
          <p:nvPr/>
        </p:nvSpPr>
        <p:spPr>
          <a:xfrm>
            <a:off x="7412866" y="2262586"/>
            <a:ext cx="2875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first, and last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Documented risk-based decisions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User guidance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Secure technology and processes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9C14E-3628-A16F-D4AF-10E79F8EBAD7}"/>
              </a:ext>
            </a:extLst>
          </p:cNvPr>
          <p:cNvSpPr txBox="1"/>
          <p:nvPr/>
        </p:nvSpPr>
        <p:spPr>
          <a:xfrm>
            <a:off x="7412866" y="4120708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Risk is contextual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Security problems might have several solutions (SOTA)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5A7E2-754B-9BBD-C143-704681108434}"/>
              </a:ext>
            </a:extLst>
          </p:cNvPr>
          <p:cNvSpPr txBox="1"/>
          <p:nvPr/>
        </p:nvSpPr>
        <p:spPr>
          <a:xfrm>
            <a:off x="1903412" y="4089930"/>
            <a:ext cx="28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Security is not a one-off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Vulnerability management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Support period &amp; Surveillance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2CA73-2565-E855-2672-F7355E76ADCA}"/>
              </a:ext>
            </a:extLst>
          </p:cNvPr>
          <p:cNvSpPr txBox="1"/>
          <p:nvPr/>
        </p:nvSpPr>
        <p:spPr>
          <a:xfrm>
            <a:off x="6600056" y="5363276"/>
            <a:ext cx="2875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You can never be 100% sure</a:t>
            </a:r>
          </a:p>
          <a:p>
            <a:pPr algn="ctr"/>
            <a:r>
              <a:rPr lang="en-US" sz="1400" dirty="0"/>
              <a:t>Secure supply chains,</a:t>
            </a:r>
          </a:p>
          <a:p>
            <a:pPr algn="ctr"/>
            <a:r>
              <a:rPr lang="en-US" sz="1400" dirty="0"/>
              <a:t>Beyond secure products, secure suppliers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E0BFE2-3918-D0A1-DE13-AB8466E3B626}"/>
              </a:ext>
            </a:extLst>
          </p:cNvPr>
          <p:cNvSpPr txBox="1">
            <a:spLocks/>
          </p:cNvSpPr>
          <p:nvPr/>
        </p:nvSpPr>
        <p:spPr>
          <a:xfrm>
            <a:off x="3554807" y="457069"/>
            <a:ext cx="455048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CRA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0680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GlobalPlatform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002353"/>
      </a:accent1>
      <a:accent2>
        <a:srgbClr val="0688FF"/>
      </a:accent2>
      <a:accent3>
        <a:srgbClr val="7D0097"/>
      </a:accent3>
      <a:accent4>
        <a:srgbClr val="14B8B5"/>
      </a:accent4>
      <a:accent5>
        <a:srgbClr val="F04665"/>
      </a:accent5>
      <a:accent6>
        <a:srgbClr val="A1B4B4"/>
      </a:accent6>
      <a:hlink>
        <a:srgbClr val="002353"/>
      </a:hlink>
      <a:folHlink>
        <a:srgbClr val="0688FF"/>
      </a:folHlink>
    </a:clrScheme>
    <a:fontScheme name="Custom 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obal Platform_Arial_20221018" id="{D0F6E4ED-3A94-449A-B41C-C7D90D264839}" vid="{06CFA1B3-5FE0-4780-B8F9-59F0CF40E9DA}"/>
    </a:ext>
  </a:extLst>
</a:theme>
</file>

<file path=ppt/theme/theme2.xml><?xml version="1.0" encoding="utf-8"?>
<a:theme xmlns:a="http://schemas.openxmlformats.org/drawingml/2006/main" name="Dark">
  <a:themeElements>
    <a:clrScheme name="GlobalPlatform Dark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E8E7E7"/>
      </a:accent1>
      <a:accent2>
        <a:srgbClr val="0688FF"/>
      </a:accent2>
      <a:accent3>
        <a:srgbClr val="7D0097"/>
      </a:accent3>
      <a:accent4>
        <a:srgbClr val="00939A"/>
      </a:accent4>
      <a:accent5>
        <a:srgbClr val="F04665"/>
      </a:accent5>
      <a:accent6>
        <a:srgbClr val="A1B4B4"/>
      </a:accent6>
      <a:hlink>
        <a:srgbClr val="0688FF"/>
      </a:hlink>
      <a:folHlink>
        <a:srgbClr val="A1B4B4"/>
      </a:folHlink>
    </a:clrScheme>
    <a:fontScheme name="Custom 2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 Platform_Arial_20221018" id="{D0F6E4ED-3A94-449A-B41C-C7D90D264839}" vid="{65C75768-65A9-4FAA-A174-7CBA6AB28B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D6B3C6E37A54E8C32452C1A24B578" ma:contentTypeVersion="13" ma:contentTypeDescription="Create a new document." ma:contentTypeScope="" ma:versionID="e58063f3d42c16f7ae81f7be38fa36b9">
  <xsd:schema xmlns:xsd="http://www.w3.org/2001/XMLSchema" xmlns:xs="http://www.w3.org/2001/XMLSchema" xmlns:p="http://schemas.microsoft.com/office/2006/metadata/properties" xmlns:ns2="daf42ac6-9e93-4de9-9a72-10f913041ca1" xmlns:ns3="dba31755-6864-4b8c-9e87-d0ce55a9ddc2" targetNamespace="http://schemas.microsoft.com/office/2006/metadata/properties" ma:root="true" ma:fieldsID="03704d65d3f8dd8c088dd9048ae752ff" ns2:_="" ns3:_="">
    <xsd:import namespace="daf42ac6-9e93-4de9-9a72-10f913041ca1"/>
    <xsd:import namespace="dba31755-6864-4b8c-9e87-d0ce55a9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42ac6-9e93-4de9-9a72-10f913041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781aa3-eb08-4e80-b5cd-4604a4ade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31755-6864-4b8c-9e87-d0ce55a9dd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f277a9-21bd-48a5-a7b2-29c823437733}" ma:internalName="TaxCatchAll" ma:showField="CatchAllData" ma:web="dba31755-6864-4b8c-9e87-d0ce55a9d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42ac6-9e93-4de9-9a72-10f913041ca1">
      <Terms xmlns="http://schemas.microsoft.com/office/infopath/2007/PartnerControls"/>
    </lcf76f155ced4ddcb4097134ff3c332f>
    <TaxCatchAll xmlns="dba31755-6864-4b8c-9e87-d0ce55a9ddc2" xsi:nil="true"/>
  </documentManagement>
</p:properties>
</file>

<file path=customXml/itemProps1.xml><?xml version="1.0" encoding="utf-8"?>
<ds:datastoreItem xmlns:ds="http://schemas.openxmlformats.org/officeDocument/2006/customXml" ds:itemID="{9B4E24F5-E203-4DE1-855C-C76C8E1C0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12750-CC03-48B1-B89C-BB1E023072AD}"/>
</file>

<file path=customXml/itemProps3.xml><?xml version="1.0" encoding="utf-8"?>
<ds:datastoreItem xmlns:ds="http://schemas.openxmlformats.org/officeDocument/2006/customXml" ds:itemID="{D69E64B3-42A2-4549-B5DA-9E71CEEACFDE}"/>
</file>

<file path=docProps/app.xml><?xml version="1.0" encoding="utf-8"?>
<Properties xmlns="http://schemas.openxmlformats.org/officeDocument/2006/extended-properties" xmlns:vt="http://schemas.openxmlformats.org/officeDocument/2006/docPropsVTypes">
  <Template>Global Platform_PPT_Arial_20221018</Template>
  <TotalTime>6125</TotalTime>
  <Words>1157</Words>
  <Application>Microsoft Macintosh PowerPoint</Application>
  <PresentationFormat>Widescreen</PresentationFormat>
  <Paragraphs>226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HelveticaNowDisplay Regular</vt:lpstr>
      <vt:lpstr>Poppins</vt:lpstr>
      <vt:lpstr>Poppins SemiBold</vt:lpstr>
      <vt:lpstr>Light</vt:lpstr>
      <vt:lpstr>Dark</vt:lpstr>
      <vt:lpstr>CRA for Device Makers</vt:lpstr>
      <vt:lpstr>PowerPoint Presentation</vt:lpstr>
      <vt:lpstr>What is the Cyber Resilience Act (CRA)</vt:lpstr>
      <vt:lpstr>PowerPoint Presentation</vt:lpstr>
      <vt:lpstr>PowerPoint Presentation</vt:lpstr>
      <vt:lpstr>PowerPoint Presentation</vt:lpstr>
      <vt:lpstr>CRA principles</vt:lpstr>
      <vt:lpstr>PowerPoint Presentation</vt:lpstr>
      <vt:lpstr>PowerPoint Presentation</vt:lpstr>
      <vt:lpstr>CRA principles</vt:lpstr>
      <vt:lpstr>CRA Conformance mechanisms</vt:lpstr>
      <vt:lpstr>PowerPoint Presentation</vt:lpstr>
      <vt:lpstr>The most important element from the CRA:  If there is something you need to remember…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SESIP</dc:title>
  <dc:creator>Sarah Hutchinson Spalvins</dc:creator>
  <cp:lastModifiedBy>Carlos Serratos</cp:lastModifiedBy>
  <cp:revision>91</cp:revision>
  <dcterms:created xsi:type="dcterms:W3CDTF">2023-03-03T17:20:05Z</dcterms:created>
  <dcterms:modified xsi:type="dcterms:W3CDTF">2025-05-09T07:52:38Z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0x010100485D6B3C6E37A54E8C32452C1A24B578</vt:lpwstr>
  </property>
</Properties>
</file>