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entation.xml" ContentType="application/vnd.openxmlformats-officedocument.presentationml.presentation.main+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577"/>
    <a:srgbClr val="136DB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4694" autoAdjust="0"/>
  </p:normalViewPr>
  <p:slideViewPr>
    <p:cSldViewPr snapToGrid="0" snapToObjects="1">
      <p:cViewPr varScale="1">
        <p:scale>
          <a:sx n="161" d="100"/>
          <a:sy n="161" d="100"/>
        </p:scale>
        <p:origin x="776" y="20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0293" y="1884749"/>
            <a:ext cx="7772400" cy="551759"/>
          </a:xfrm>
        </p:spPr>
        <p:txBody>
          <a:bodyPr>
            <a:noAutofit/>
          </a:bodyPr>
          <a:lstStyle>
            <a:lvl1pPr algn="l" defTabSz="457200" rtl="0" eaLnBrk="1" latinLnBrk="0" hangingPunct="1">
              <a:spcBef>
                <a:spcPct val="0"/>
              </a:spcBef>
              <a:buNone/>
              <a:defRPr lang="en-US" sz="3200" kern="1200" baseline="0" dirty="0">
                <a:solidFill>
                  <a:srgbClr val="004577"/>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390293" y="2600008"/>
            <a:ext cx="6400800" cy="553998"/>
          </a:xfrm>
        </p:spPr>
        <p:txBody>
          <a:bodyPr>
            <a:noAutofit/>
          </a:bodyPr>
          <a:lstStyle>
            <a:lvl1pPr marL="0" indent="0" algn="l" defTabSz="457200" rtl="0" eaLnBrk="1" latinLnBrk="0" hangingPunct="1">
              <a:spcBef>
                <a:spcPct val="0"/>
              </a:spcBef>
              <a:buNone/>
              <a:defRPr lang="en-US" sz="3200" kern="1200" baseline="0" dirty="0">
                <a:solidFill>
                  <a:srgbClr val="004577"/>
                </a:solidFill>
                <a:latin typeface="Arial" panose="020B0604020202020204" pitchFamily="34" charset="0"/>
                <a:ea typeface="+mj-ea"/>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390293" y="4767263"/>
            <a:ext cx="2133600" cy="273844"/>
          </a:xfrm>
        </p:spPr>
        <p:txBody>
          <a:bodyPr/>
          <a:lstStyle>
            <a:lvl1pPr>
              <a:defRPr lang="en-US" sz="1600" b="1" kern="1200" smtClean="0">
                <a:solidFill>
                  <a:srgbClr val="004577"/>
                </a:solidFill>
                <a:latin typeface="Arial" panose="020B0604020202020204" pitchFamily="34" charset="0"/>
                <a:ea typeface="+mn-ea"/>
                <a:cs typeface="Arial" panose="020B0604020202020204" pitchFamily="34" charset="0"/>
              </a:defRPr>
            </a:lvl1pPr>
          </a:lstStyle>
          <a:p>
            <a:fld id="{241EB5C9-1307-BA42-ABA2-0BC069CD8E7F}" type="datetimeFigureOut">
              <a:rPr lang="en-ES" smtClean="0"/>
              <a:pPr/>
              <a:t>18/10/22</a:t>
            </a:fld>
            <a:endParaRPr lang="en-E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
        <p:nvSpPr>
          <p:cNvPr id="8" name="TextBox 7">
            <a:extLst>
              <a:ext uri="{FF2B5EF4-FFF2-40B4-BE49-F238E27FC236}">
                <a16:creationId xmlns:a16="http://schemas.microsoft.com/office/drawing/2014/main" id="{723FE609-517C-4E4E-AFD9-B1681040EE33}"/>
              </a:ext>
            </a:extLst>
          </p:cNvPr>
          <p:cNvSpPr txBox="1"/>
          <p:nvPr userDrawn="1"/>
        </p:nvSpPr>
        <p:spPr>
          <a:xfrm>
            <a:off x="390293" y="427078"/>
            <a:ext cx="8526966" cy="1446550"/>
          </a:xfrm>
          <a:prstGeom prst="rect">
            <a:avLst/>
          </a:prstGeom>
          <a:noFill/>
        </p:spPr>
        <p:txBody>
          <a:bodyPr wrap="square" rtlCol="0">
            <a:spAutoFit/>
          </a:bodyPr>
          <a:lstStyle/>
          <a:p>
            <a:pPr algn="l" defTabSz="457200" rtl="0" eaLnBrk="1" latinLnBrk="0" hangingPunct="1">
              <a:spcBef>
                <a:spcPct val="0"/>
              </a:spcBef>
              <a:buNone/>
            </a:pPr>
            <a:r>
              <a:rPr lang="en-ES" sz="3600" kern="1200" baseline="0" dirty="0">
                <a:solidFill>
                  <a:srgbClr val="004577"/>
                </a:solidFill>
                <a:latin typeface="Arial" panose="020B0604020202020204" pitchFamily="34" charset="0"/>
                <a:ea typeface="+mj-ea"/>
                <a:cs typeface="Arial" panose="020B0604020202020204" pitchFamily="34" charset="0"/>
              </a:rPr>
              <a:t>CEN/CLC JTC 13/WG 3</a:t>
            </a:r>
          </a:p>
          <a:p>
            <a:pPr algn="l" defTabSz="457200" rtl="0" eaLnBrk="1" latinLnBrk="0" hangingPunct="1">
              <a:spcBef>
                <a:spcPct val="0"/>
              </a:spcBef>
              <a:buNone/>
            </a:pPr>
            <a:r>
              <a:rPr lang="en-GB" sz="3600" kern="1200" baseline="0" dirty="0">
                <a:solidFill>
                  <a:srgbClr val="004577"/>
                </a:solidFill>
                <a:latin typeface="Arial" panose="020B0604020202020204" pitchFamily="34" charset="0"/>
                <a:ea typeface="+mj-ea"/>
                <a:cs typeface="Arial" panose="020B0604020202020204" pitchFamily="34" charset="0"/>
              </a:rPr>
              <a:t>Security evaluation and assessment</a:t>
            </a:r>
          </a:p>
          <a:p>
            <a:pPr algn="l" defTabSz="457200" rtl="0" eaLnBrk="1" latinLnBrk="0" hangingPunct="1">
              <a:spcBef>
                <a:spcPct val="0"/>
              </a:spcBef>
              <a:buNone/>
            </a:pPr>
            <a:endParaRPr lang="en-GB" sz="1600" b="1" kern="1200" baseline="0" dirty="0">
              <a:solidFill>
                <a:srgbClr val="004577"/>
              </a:solidFill>
              <a:latin typeface="Arial" panose="020B0604020202020204" pitchFamily="34" charset="0"/>
              <a:ea typeface="+mj-ea"/>
              <a:cs typeface="Arial" panose="020B0604020202020204" pitchFamily="34" charset="0"/>
            </a:endParaRPr>
          </a:p>
        </p:txBody>
      </p:sp>
      <p:pic>
        <p:nvPicPr>
          <p:cNvPr id="9" name="Picture 8">
            <a:extLst>
              <a:ext uri="{FF2B5EF4-FFF2-40B4-BE49-F238E27FC236}">
                <a16:creationId xmlns:a16="http://schemas.microsoft.com/office/drawing/2014/main" id="{BB3952E6-153D-B946-AFAB-C7F13ACE939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134952" y="3650384"/>
            <a:ext cx="2884848" cy="863491"/>
          </a:xfrm>
          <a:prstGeom prst="rect">
            <a:avLst/>
          </a:prstGeom>
        </p:spPr>
      </p:pic>
      <p:sp>
        <p:nvSpPr>
          <p:cNvPr id="10" name="TextBox 9">
            <a:extLst>
              <a:ext uri="{FF2B5EF4-FFF2-40B4-BE49-F238E27FC236}">
                <a16:creationId xmlns:a16="http://schemas.microsoft.com/office/drawing/2014/main" id="{32FFB533-0244-5CB6-863B-57180EECC526}"/>
              </a:ext>
            </a:extLst>
          </p:cNvPr>
          <p:cNvSpPr txBox="1"/>
          <p:nvPr userDrawn="1"/>
        </p:nvSpPr>
        <p:spPr>
          <a:xfrm>
            <a:off x="390293" y="3650384"/>
            <a:ext cx="4572000" cy="553998"/>
          </a:xfrm>
          <a:prstGeom prst="rect">
            <a:avLst/>
          </a:prstGeom>
          <a:noFill/>
        </p:spPr>
        <p:txBody>
          <a:bodyPr wrap="square">
            <a:spAutoFit/>
          </a:bodyPr>
          <a:lstStyle/>
          <a:p>
            <a:pPr algn="l" defTabSz="457200" rtl="0" eaLnBrk="1" latinLnBrk="0" hangingPunct="1">
              <a:spcBef>
                <a:spcPct val="0"/>
              </a:spcBef>
              <a:buNone/>
            </a:pPr>
            <a:r>
              <a:rPr lang="en-GB" sz="1800" b="1" kern="1200" baseline="0" dirty="0">
                <a:solidFill>
                  <a:srgbClr val="004577"/>
                </a:solidFill>
                <a:latin typeface="Arial" panose="020B0604020202020204" pitchFamily="34" charset="0"/>
                <a:ea typeface="+mj-ea"/>
                <a:cs typeface="Arial" panose="020B0604020202020204" pitchFamily="34" charset="0"/>
              </a:rPr>
              <a:t>Miguel </a:t>
            </a:r>
            <a:r>
              <a:rPr lang="en-GB" sz="1800" b="1" kern="1200" baseline="0" dirty="0" err="1">
                <a:solidFill>
                  <a:srgbClr val="004577"/>
                </a:solidFill>
                <a:latin typeface="Arial" panose="020B0604020202020204" pitchFamily="34" charset="0"/>
                <a:ea typeface="+mj-ea"/>
                <a:cs typeface="Arial" panose="020B0604020202020204" pitchFamily="34" charset="0"/>
              </a:rPr>
              <a:t>Bañón</a:t>
            </a:r>
            <a:endParaRPr lang="en-GB" sz="1800" b="1" kern="1200" baseline="0" dirty="0">
              <a:solidFill>
                <a:srgbClr val="004577"/>
              </a:solidFill>
              <a:latin typeface="Arial" panose="020B0604020202020204" pitchFamily="34" charset="0"/>
              <a:ea typeface="+mj-ea"/>
              <a:cs typeface="Arial" panose="020B0604020202020204" pitchFamily="34" charset="0"/>
            </a:endParaRPr>
          </a:p>
          <a:p>
            <a:pPr algn="l" defTabSz="457200" rtl="0" eaLnBrk="1" latinLnBrk="0" hangingPunct="1">
              <a:spcBef>
                <a:spcPct val="0"/>
              </a:spcBef>
              <a:buNone/>
            </a:pPr>
            <a:r>
              <a:rPr lang="en-GB" sz="1200" b="0" kern="1200" baseline="0" dirty="0">
                <a:solidFill>
                  <a:srgbClr val="004577"/>
                </a:solidFill>
                <a:latin typeface="Arial" panose="020B0604020202020204" pitchFamily="34" charset="0"/>
                <a:ea typeface="+mj-ea"/>
                <a:cs typeface="Arial" panose="020B0604020202020204" pitchFamily="34" charset="0"/>
              </a:rPr>
              <a:t>CEN/CLC JTC 13/WG 3 Convenor</a:t>
            </a:r>
            <a:endParaRPr lang="en-ES" sz="1200" b="0" kern="1200" baseline="0" dirty="0">
              <a:solidFill>
                <a:srgbClr val="004577"/>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10/18/22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10/18/22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ack Cover">
    <p:bg>
      <p:bgPr>
        <a:solidFill>
          <a:srgbClr val="136DB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286BF5-1967-1B47-AC68-B2593B5319F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679097" y="1861911"/>
            <a:ext cx="3785805" cy="1419677"/>
          </a:xfrm>
          <a:prstGeom prst="rect">
            <a:avLst/>
          </a:prstGeom>
        </p:spPr>
      </p:pic>
    </p:spTree>
    <p:extLst>
      <p:ext uri="{BB962C8B-B14F-4D97-AF65-F5344CB8AC3E}">
        <p14:creationId xmlns:p14="http://schemas.microsoft.com/office/powerpoint/2010/main" val="4056193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10/18/22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10/18/22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1EB5C9-1307-BA42-ABA2-0BC069CD8E7F}" type="datetimeFigureOut">
              <a:rPr lang="en-US" smtClean="0"/>
              <a:t>10/18/22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1EB5C9-1307-BA42-ABA2-0BC069CD8E7F}" type="datetimeFigureOut">
              <a:rPr lang="en-US" smtClean="0"/>
              <a:t>10/18/22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1EB5C9-1307-BA42-ABA2-0BC069CD8E7F}" type="datetimeFigureOut">
              <a:rPr lang="en-US" smtClean="0"/>
              <a:t>10/18/22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B5C9-1307-BA42-ABA2-0BC069CD8E7F}" type="datetimeFigureOut">
              <a:rPr lang="en-US" smtClean="0"/>
              <a:t>10/18/22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10/18/22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10/18/22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0" lvl="0" indent="0" algn="l" defTabSz="457200" rtl="0" eaLnBrk="1" latinLnBrk="0" hangingPunct="1">
              <a:spcBef>
                <a:spcPts val="1200"/>
              </a:spcBef>
              <a:spcAft>
                <a:spcPts val="0"/>
              </a:spcAft>
              <a:buFont typeface="Wingdings" panose="05000000000000000000" pitchFamily="2" charset="2"/>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41EB5C9-1307-BA42-ABA2-0BC069CD8E7F}" type="datetimeFigureOut">
              <a:rPr lang="en-US" smtClean="0"/>
              <a:t>10/18/22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5EF2332-01BF-834F-8236-50238282D533}" type="slidenum">
              <a:rPr lang="en-US" smtClean="0"/>
              <a:t>‹#›</a:t>
            </a:fld>
            <a:endParaRPr lang="en-US"/>
          </a:p>
        </p:txBody>
      </p:sp>
      <p:pic>
        <p:nvPicPr>
          <p:cNvPr id="9" name="Graphic 8">
            <a:extLst>
              <a:ext uri="{FF2B5EF4-FFF2-40B4-BE49-F238E27FC236}">
                <a16:creationId xmlns:a16="http://schemas.microsoft.com/office/drawing/2014/main" id="{F7D86351-A20A-6DDA-D490-2B675A4B0D84}"/>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802244" y="302842"/>
            <a:ext cx="2216770" cy="663523"/>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57200" rtl="0" eaLnBrk="1" latinLnBrk="0" hangingPunct="1">
        <a:spcBef>
          <a:spcPct val="0"/>
        </a:spcBef>
        <a:buNone/>
        <a:defRPr lang="en-US" sz="3600" kern="1200" dirty="0">
          <a:solidFill>
            <a:srgbClr val="004577"/>
          </a:solidFill>
          <a:latin typeface="Arial" panose="020B0604020202020204" pitchFamily="34" charset="0"/>
          <a:ea typeface="+mj-ea"/>
          <a:cs typeface="Arial" panose="020B0604020202020204" pitchFamily="34" charset="0"/>
        </a:defRPr>
      </a:lvl1pPr>
    </p:titleStyle>
    <p:bodyStyle>
      <a:lvl1pPr marL="342900" indent="-342900" algn="l" defTabSz="342900" rtl="0" eaLnBrk="1" latinLnBrk="0" hangingPunct="1">
        <a:spcBef>
          <a:spcPct val="20000"/>
        </a:spcBef>
        <a:buFont typeface="Arial"/>
        <a:buChar char="•"/>
        <a:defRPr lang="en-US" sz="2200" b="0" kern="1200" baseline="0" dirty="0">
          <a:solidFill>
            <a:srgbClr val="004577"/>
          </a:solidFill>
          <a:latin typeface="Arial" panose="020B0604020202020204" pitchFamily="34" charset="0"/>
          <a:ea typeface="+mn-ea"/>
          <a:cs typeface="Arial" panose="020B0604020202020204" pitchFamily="34" charset="0"/>
        </a:defRPr>
      </a:lvl1pPr>
      <a:lvl2pPr marL="685800" indent="-342900" algn="l" defTabSz="457200" rtl="0" eaLnBrk="1" latinLnBrk="0" hangingPunct="1">
        <a:spcBef>
          <a:spcPct val="20000"/>
        </a:spcBef>
        <a:buFont typeface="Wingdings" pitchFamily="2" charset="2"/>
        <a:buChar char="§"/>
        <a:defRPr lang="en-US" sz="1800" kern="1200" baseline="0" dirty="0">
          <a:solidFill>
            <a:schemeClr val="tx1"/>
          </a:solidFill>
          <a:latin typeface="Arial" panose="020B0604020202020204" pitchFamily="34" charset="0"/>
          <a:ea typeface="+mn-ea"/>
          <a:cs typeface="Arial" panose="020B0604020202020204" pitchFamily="34" charset="0"/>
        </a:defRPr>
      </a:lvl2pPr>
      <a:lvl3pPr marL="1028700" indent="-342900" algn="l" defTabSz="457200" rtl="0" eaLnBrk="1" latinLnBrk="0" hangingPunct="1">
        <a:spcBef>
          <a:spcPct val="20000"/>
        </a:spcBef>
        <a:buFont typeface="Wingdings" pitchFamily="2" charset="2"/>
        <a:buChar char="§"/>
        <a:defRPr lang="en-US" sz="1800" kern="1200" baseline="0" dirty="0">
          <a:solidFill>
            <a:schemeClr val="tx1"/>
          </a:solidFill>
          <a:latin typeface="Arial" panose="020B0604020202020204" pitchFamily="34" charset="0"/>
          <a:ea typeface="+mn-ea"/>
          <a:cs typeface="Arial" panose="020B0604020202020204" pitchFamily="34" charset="0"/>
        </a:defRPr>
      </a:lvl3pPr>
      <a:lvl4pPr marL="1371600" indent="-342900" algn="l" defTabSz="457200" rtl="0" eaLnBrk="1" latinLnBrk="0" hangingPunct="1">
        <a:spcBef>
          <a:spcPct val="20000"/>
        </a:spcBef>
        <a:buFont typeface="Arial"/>
        <a:buChar char="–"/>
        <a:defRPr lang="en-US" sz="1800" kern="1200" baseline="0" dirty="0">
          <a:solidFill>
            <a:schemeClr val="tx1"/>
          </a:solidFill>
          <a:latin typeface="Arial" panose="020B0604020202020204" pitchFamily="34" charset="0"/>
          <a:ea typeface="+mn-ea"/>
          <a:cs typeface="Arial" panose="020B0604020202020204" pitchFamily="34" charset="0"/>
        </a:defRPr>
      </a:lvl4pPr>
      <a:lvl5pPr marL="1714500" indent="-342900" algn="l" defTabSz="457200" rtl="0" eaLnBrk="1" latinLnBrk="0" hangingPunct="1">
        <a:spcBef>
          <a:spcPct val="20000"/>
        </a:spcBef>
        <a:buFont typeface="Arial"/>
        <a:buChar char="»"/>
        <a:defRPr lang="en-US" sz="1800" kern="1200" baseline="0" dirty="0">
          <a:solidFill>
            <a:schemeClr val="tx1"/>
          </a:solidFill>
          <a:latin typeface="Arial" panose="020B0604020202020204" pitchFamily="34" charset="0"/>
          <a:ea typeface="+mn-ea"/>
          <a:cs typeface="Arial" panose="020B0604020202020204" pitchFamily="34" charset="0"/>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5.xml"/><Relationship Id="rId18" Type="http://schemas.openxmlformats.org/officeDocument/2006/relationships/slide" Target="slide21.xml"/><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13.xml"/><Relationship Id="rId17" Type="http://schemas.openxmlformats.org/officeDocument/2006/relationships/slide" Target="slide20.xml"/><Relationship Id="rId2" Type="http://schemas.openxmlformats.org/officeDocument/2006/relationships/slide" Target="slide3.xml"/><Relationship Id="rId16"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5" Type="http://schemas.openxmlformats.org/officeDocument/2006/relationships/slide" Target="slide17.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cen.eu/BP/2307986.pdf" TargetMode="External"/><Relationship Id="rId2" Type="http://schemas.openxmlformats.org/officeDocument/2006/relationships/hyperlink" Target="https://standards.cen.eu/dyn/www/f?p=204:7:0::::FSP_ORG_ID,FSP_LANG_ID:2307986,25&amp;cs=1F4A71C19873519CC81C4B2C031CF3CF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0293" y="1884749"/>
            <a:ext cx="7772400" cy="551759"/>
          </a:xfrm>
        </p:spPr>
        <p:txBody>
          <a:bodyPr/>
          <a:lstStyle/>
          <a:p>
            <a:pPr marL="0" lvl="0" indent="0">
              <a:buNone/>
            </a:pPr>
            <a:r>
              <a:rPr dirty="0"/>
              <a:t>SESIP CEN/CLC standardization history and status</a:t>
            </a:r>
          </a:p>
        </p:txBody>
      </p:sp>
      <p:sp>
        <p:nvSpPr>
          <p:cNvPr id="3" name="Subtitle 2"/>
          <p:cNvSpPr>
            <a:spLocks noGrp="1"/>
          </p:cNvSpPr>
          <p:nvPr>
            <p:ph type="subTitle" idx="1"/>
          </p:nvPr>
        </p:nvSpPr>
        <p:spPr>
          <a:xfrm>
            <a:off x="390293" y="2600008"/>
            <a:ext cx="6400800" cy="553998"/>
          </a:xfrm>
        </p:spPr>
        <p:txBody>
          <a:bodyPr/>
          <a:lstStyle/>
          <a:p>
            <a:pPr marL="0" lvl="0" indent="0">
              <a:buNone/>
            </a:pPr>
            <a:br/>
            <a:br/>
            <a:endParaRPr/>
          </a:p>
        </p:txBody>
      </p:sp>
      <p:sp>
        <p:nvSpPr>
          <p:cNvPr id="4" name="Date Placeholder 3"/>
          <p:cNvSpPr>
            <a:spLocks noGrp="1"/>
          </p:cNvSpPr>
          <p:nvPr>
            <p:ph type="dt" sz="half" idx="10"/>
          </p:nvPr>
        </p:nvSpPr>
        <p:spPr>
          <a:xfrm>
            <a:off x="390293" y="4274283"/>
            <a:ext cx="2133600" cy="273844"/>
          </a:xfrm>
        </p:spPr>
        <p:txBody>
          <a:bodyPr/>
          <a:lstStyle/>
          <a:p>
            <a:pPr marL="0" lvl="0" indent="0">
              <a:buNone/>
            </a:pPr>
            <a:r>
              <a:rPr dirty="0"/>
              <a:t>October 19,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p>
            <a:pPr marL="0" lvl="0" indent="0">
              <a:buNone/>
            </a:pPr>
            <a:r>
              <a:t>WG 3 Security evaluation and assessment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What is this?</a:t>
            </a:r>
          </a:p>
        </p:txBody>
      </p:sp>
      <p:sp>
        <p:nvSpPr>
          <p:cNvPr id="3" name="Content Placeholder 2"/>
          <p:cNvSpPr>
            <a:spLocks noGrp="1"/>
          </p:cNvSpPr>
          <p:nvPr>
            <p:ph idx="1"/>
          </p:nvPr>
        </p:nvSpPr>
        <p:spPr/>
        <p:txBody>
          <a:bodyPr>
            <a:normAutofit fontScale="92500" lnSpcReduction="10000"/>
          </a:bodyPr>
          <a:lstStyle/>
          <a:p>
            <a:pPr marL="0" lvl="0" indent="0">
              <a:buNone/>
            </a:pPr>
            <a:r>
              <a:t>A Working Group covering aspects related to security engineering, with particular emphasis on, but not limited to standards for IT security specification, security evaluation, testing and certification of IT products, services and processes.</a:t>
            </a:r>
          </a:p>
          <a:p>
            <a:pPr marL="0" lvl="0" indent="0">
              <a:buNone/>
            </a:pPr>
            <a:r>
              <a:t>The following aspects may be distinguished:</a:t>
            </a:r>
          </a:p>
          <a:p>
            <a:pPr marL="342900" lvl="0" indent="-342900">
              <a:buAutoNum type="alphaLcParenR"/>
            </a:pPr>
            <a:r>
              <a:t>security evaluation criteria taking into account the level of risk, criticality of the target of evaluation;</a:t>
            </a:r>
          </a:p>
          <a:p>
            <a:pPr marL="342900" lvl="0" indent="-342900">
              <a:buAutoNum type="alphaLcParenR"/>
            </a:pPr>
            <a:r>
              <a:t>methods for applying the criteria;</a:t>
            </a:r>
          </a:p>
          <a:p>
            <a:pPr marL="342900" lvl="0" indent="-342900">
              <a:buAutoNum type="alphaLcParenR"/>
            </a:pPr>
            <a:r>
              <a:t>security specification of IT products, services and processes;</a:t>
            </a:r>
          </a:p>
          <a:p>
            <a:pPr marL="342900" lvl="0" indent="-342900">
              <a:buAutoNum type="alphaLcParenR"/>
            </a:pPr>
            <a:r>
              <a:t>testing methods for conformity assessment.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Who to blame</a:t>
            </a:r>
          </a:p>
        </p:txBody>
      </p:sp>
      <p:sp>
        <p:nvSpPr>
          <p:cNvPr id="3" name="Content Placeholder 2"/>
          <p:cNvSpPr>
            <a:spLocks noGrp="1"/>
          </p:cNvSpPr>
          <p:nvPr>
            <p:ph idx="1"/>
          </p:nvPr>
        </p:nvSpPr>
        <p:spPr/>
        <p:txBody>
          <a:bodyPr/>
          <a:lstStyle/>
          <a:p>
            <a:pPr lvl="0"/>
            <a:r>
              <a:t>Convenor: Miguel Bañón, ES</a:t>
            </a:r>
          </a:p>
          <a:p>
            <a:pPr lvl="0"/>
            <a:r>
              <a:t>Secretariat: UNE Spanish Association for Standardization (Spain)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WG 3 international adoptions</a:t>
            </a:r>
          </a:p>
        </p:txBody>
      </p:sp>
      <p:sp>
        <p:nvSpPr>
          <p:cNvPr id="3" name="Content Placeholder 2"/>
          <p:cNvSpPr>
            <a:spLocks noGrp="1"/>
          </p:cNvSpPr>
          <p:nvPr>
            <p:ph idx="1"/>
          </p:nvPr>
        </p:nvSpPr>
        <p:spPr/>
        <p:txBody>
          <a:bodyPr/>
          <a:lstStyle/>
          <a:p>
            <a:pPr lvl="0"/>
            <a:r>
              <a:rPr b="1"/>
              <a:t>EN ISO/IEC 15408</a:t>
            </a:r>
            <a:r>
              <a:t> Information technology - Security techniques Evaluation criteria for IT security. (adoption of current revision in progress)</a:t>
            </a:r>
          </a:p>
          <a:p>
            <a:pPr lvl="0"/>
            <a:r>
              <a:rPr b="1"/>
              <a:t>EN ISO/IEC 18045</a:t>
            </a:r>
            <a:r>
              <a:t> Information technology - Security techniques - Methodology for IT security evaluation. (adoption of current revision in progress)</a:t>
            </a:r>
          </a:p>
          <a:p>
            <a:pPr lvl="0"/>
            <a:r>
              <a:rPr b="1"/>
              <a:t>EN ISO/IEC 19790</a:t>
            </a:r>
            <a:r>
              <a:t> Information technology - Security techniques - Security requirements for cryptographic modules.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b="1"/>
              <a:t>EN ISO/IEC 29147</a:t>
            </a:r>
            <a:r>
              <a:t> Information technology - Security techniques - Vulnerability disclosure.</a:t>
            </a:r>
          </a:p>
          <a:p>
            <a:pPr lvl="0"/>
            <a:r>
              <a:rPr b="1"/>
              <a:t>EN ISO/IEC 30111</a:t>
            </a:r>
            <a:r>
              <a:t> Information technology - Security techniques - Vulnerability handling processes.</a:t>
            </a:r>
          </a:p>
          <a:p>
            <a:pPr lvl="0"/>
            <a:r>
              <a:rPr b="1"/>
              <a:t>EN ISO/IEC 19896</a:t>
            </a:r>
            <a:r>
              <a:t> Competence requirements for information security testers and evaluators.</a:t>
            </a:r>
          </a:p>
          <a:p>
            <a:pPr lvl="0"/>
            <a:r>
              <a:rPr b="1"/>
              <a:t>EN ISO/IEC 23532</a:t>
            </a:r>
            <a:r>
              <a:t> Information security, cybersecurity and privacy protection — Requirements for the competence of IT security testing and evaluation laboratories.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Projects from WG3</a:t>
            </a:r>
          </a:p>
        </p:txBody>
      </p:sp>
      <p:sp>
        <p:nvSpPr>
          <p:cNvPr id="3" name="Content Placeholder 2"/>
          <p:cNvSpPr>
            <a:spLocks noGrp="1"/>
          </p:cNvSpPr>
          <p:nvPr>
            <p:ph idx="1"/>
          </p:nvPr>
        </p:nvSpPr>
        <p:spPr/>
        <p:txBody>
          <a:bodyPr/>
          <a:lstStyle/>
          <a:p>
            <a:pPr marL="0" lvl="0" indent="0">
              <a:spcBef>
                <a:spcPts val="3000"/>
              </a:spcBef>
              <a:buNone/>
            </a:pPr>
            <a:r>
              <a:rPr b="1"/>
              <a:t>EN 17640 Fixed time cybersecurity evaluation methodology for ICT products</a:t>
            </a:r>
          </a:p>
          <a:p>
            <a:pPr marL="0" lvl="0" indent="0">
              <a:buNone/>
            </a:pPr>
            <a:r>
              <a:t>This document describes the cybersecurity evaluation methodology for ICT products. It is intended for use for all three assurance levels as defined in the Cybersecurity Act (i.e. basic, substantial and high). The methodology is comprised of different evaluation blocks including assessment activities that comply with the evaluation requirements of the CSA for the three levels.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spcBef>
                <a:spcPts val="3000"/>
              </a:spcBef>
              <a:buNone/>
            </a:pPr>
            <a:r>
              <a:rPr b="1"/>
              <a:t>Requirements for Conformity Assessment Bodies certifying Cloud Services</a:t>
            </a:r>
          </a:p>
          <a:p>
            <a:pPr marL="0" lvl="0" indent="0">
              <a:buNone/>
            </a:pPr>
            <a:r>
              <a:t>This TS provides requirements and ISO/IEC 17065 interpretations for Conformity Assessment Bodies (CABs) assessing Cloud Services This TS is intended to be used by the National Accreditation Bodies (NABs), as well as CABs.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spcBef>
                <a:spcPts val="3000"/>
              </a:spcBef>
              <a:buNone/>
            </a:pPr>
            <a:r>
              <a:rPr b="1" dirty="0"/>
              <a:t>Guidelines on Sectoral Cybersecurity Assessment</a:t>
            </a:r>
          </a:p>
          <a:p>
            <a:pPr marL="0" lvl="0" indent="0">
              <a:buNone/>
            </a:pPr>
            <a:r>
              <a:rPr dirty="0"/>
              <a:t>This document describes an approach that is designed to be used in drafting requirements of cybersecurity certification schemes for sectoral ICT services and systems.</a:t>
            </a:r>
          </a:p>
          <a:p>
            <a:pPr marL="0" lvl="0" indent="0">
              <a:buNone/>
            </a:pPr>
            <a:r>
              <a:rPr dirty="0"/>
              <a:t>The sectoral cybersecurity assessment process includes all steps necessary to define and implement such requirements in a cybersecurity certification scheme.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997"/>
            <a:ext cx="8229600" cy="4198786"/>
          </a:xfrm>
        </p:spPr>
        <p:txBody>
          <a:bodyPr>
            <a:noAutofit/>
          </a:bodyPr>
          <a:lstStyle/>
          <a:p>
            <a:pPr marL="0" lvl="0" indent="0">
              <a:spcBef>
                <a:spcPts val="3000"/>
              </a:spcBef>
              <a:buNone/>
            </a:pPr>
            <a:r>
              <a:rPr sz="1800" b="1" dirty="0"/>
              <a:t>Security Evaluation for IoT Platforms (SESIP).</a:t>
            </a:r>
          </a:p>
          <a:p>
            <a:pPr marL="0" lvl="0" indent="0">
              <a:buNone/>
            </a:pPr>
            <a:r>
              <a:rPr sz="1800" b="1" dirty="0"/>
              <a:t>Project leader: Eve </a:t>
            </a:r>
            <a:r>
              <a:rPr sz="1800" b="1" dirty="0" err="1"/>
              <a:t>Atallah</a:t>
            </a:r>
            <a:r>
              <a:rPr sz="1800" dirty="0"/>
              <a:t> </a:t>
            </a:r>
            <a:endParaRPr lang="en-US" sz="1800" dirty="0"/>
          </a:p>
          <a:p>
            <a:pPr marL="0" lvl="0" indent="0">
              <a:buNone/>
            </a:pPr>
            <a:r>
              <a:rPr sz="1800" b="1" dirty="0"/>
              <a:t>Project co-leader: Olivier Van </a:t>
            </a:r>
            <a:r>
              <a:rPr sz="1800" b="1" dirty="0" err="1"/>
              <a:t>Nieuwenhuyze</a:t>
            </a:r>
            <a:endParaRPr sz="1800" b="1" dirty="0"/>
          </a:p>
          <a:p>
            <a:pPr marL="0" lvl="0" indent="0">
              <a:buNone/>
            </a:pPr>
            <a:endParaRPr lang="en-US" sz="1800" dirty="0"/>
          </a:p>
          <a:p>
            <a:pPr marL="0" lvl="0" indent="0">
              <a:buNone/>
            </a:pPr>
            <a:r>
              <a:rPr sz="1800" dirty="0"/>
              <a:t>This document describes a cybersecurity evaluation methodology, named SESIP, for platforms and platform parts of connected IoT products. Security claims in SESIP are made based on the security services offered by those platforms. Platform parts can be in hardware and software.</a:t>
            </a:r>
          </a:p>
          <a:p>
            <a:pPr marL="0" lvl="0" indent="0">
              <a:buNone/>
            </a:pPr>
            <a:r>
              <a:rPr sz="1800" dirty="0"/>
              <a:t>SESIP aims to support comparability between and reuse of independent security evaluations. SESIP provides a common set of requirements for the security functionality of platform parts which apply to the foundational platforms of devices that are not application specific.</a:t>
            </a:r>
          </a:p>
          <a:p>
            <a:pPr marL="0" lvl="0" indent="0">
              <a:buNone/>
            </a:pPr>
            <a:r>
              <a:rPr sz="1800" dirty="0"/>
              <a:t>The methodology describes the re-use of evaluation results.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8663" y="2508140"/>
            <a:ext cx="3008313" cy="444043"/>
          </a:xfrm>
        </p:spPr>
        <p:txBody>
          <a:bodyPr>
            <a:normAutofit/>
          </a:bodyPr>
          <a:lstStyle/>
          <a:p>
            <a:pPr marL="0" lvl="0" indent="0">
              <a:spcBef>
                <a:spcPts val="3000"/>
              </a:spcBef>
              <a:buNone/>
            </a:pPr>
            <a:r>
              <a:rPr sz="1600" b="1" dirty="0"/>
              <a:t>Project history within JTC 13</a:t>
            </a:r>
          </a:p>
        </p:txBody>
      </p:sp>
      <p:pic>
        <p:nvPicPr>
          <p:cNvPr id="2" name="Picture 1" descr="fig/sesip.svg"/>
          <p:cNvPicPr>
            <a:picLocks noGrp="1" noChangeAspect="1"/>
          </p:cNvPicPr>
          <p:nvPr/>
        </p:nvPicPr>
        <p:blipFill>
          <a:blip r:embed="rId2">
            <a:extLst>
              <a:ext uri="{96DAC541-7B7A-43D3-8B79-37D633B846F1}">
                <asvg:svgBlip xmlns:asvg="http://schemas.microsoft.com/office/drawing/2016/SVG/main" r:embed="rId3"/>
              </a:ext>
            </a:extLst>
          </a:blip>
          <a:stretch>
            <a:fillRect/>
          </a:stretch>
        </p:blipFill>
        <p:spPr bwMode="auto">
          <a:xfrm>
            <a:off x="3226976" y="459899"/>
            <a:ext cx="3454400" cy="4381500"/>
          </a:xfrm>
          <a:prstGeom prst="rect">
            <a:avLst/>
          </a:prstGeom>
          <a:noFill/>
          <a:ln w="9525">
            <a:noFill/>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Table of Contents</a:t>
            </a:r>
          </a:p>
        </p:txBody>
      </p:sp>
      <p:sp>
        <p:nvSpPr>
          <p:cNvPr id="3" name="Content Placeholder 2"/>
          <p:cNvSpPr>
            <a:spLocks noGrp="1"/>
          </p:cNvSpPr>
          <p:nvPr>
            <p:ph idx="1"/>
          </p:nvPr>
        </p:nvSpPr>
        <p:spPr>
          <a:xfrm>
            <a:off x="457200" y="1406127"/>
            <a:ext cx="8229600" cy="3531394"/>
          </a:xfrm>
        </p:spPr>
        <p:txBody>
          <a:bodyPr>
            <a:normAutofit fontScale="62500" lnSpcReduction="20000"/>
          </a:bodyPr>
          <a:lstStyle/>
          <a:p>
            <a:pPr lvl="0"/>
            <a:r>
              <a:rPr dirty="0">
                <a:hlinkClick r:id="rId2" action="ppaction://hlinksldjump"/>
              </a:rPr>
              <a:t>CEN/CLC/JTC 13 “Cybersecurity and Data Protection”</a:t>
            </a:r>
          </a:p>
          <a:p>
            <a:pPr lvl="1"/>
            <a:r>
              <a:rPr dirty="0">
                <a:hlinkClick r:id="rId3" action="ppaction://hlinksldjump"/>
              </a:rPr>
              <a:t>What is this?</a:t>
            </a:r>
          </a:p>
          <a:p>
            <a:pPr lvl="1"/>
            <a:r>
              <a:rPr dirty="0">
                <a:hlinkClick r:id="rId4" action="ppaction://hlinksldjump"/>
              </a:rPr>
              <a:t>Who to blame</a:t>
            </a:r>
          </a:p>
          <a:p>
            <a:pPr lvl="1"/>
            <a:r>
              <a:rPr dirty="0">
                <a:hlinkClick r:id="rId5" action="ppaction://hlinksldjump"/>
              </a:rPr>
              <a:t>Scope</a:t>
            </a:r>
          </a:p>
          <a:p>
            <a:pPr lvl="1"/>
            <a:r>
              <a:rPr dirty="0">
                <a:hlinkClick r:id="rId6" action="ppaction://hlinksldjump"/>
              </a:rPr>
              <a:t>Key issues</a:t>
            </a:r>
          </a:p>
          <a:p>
            <a:pPr lvl="1"/>
            <a:r>
              <a:rPr dirty="0">
                <a:hlinkClick r:id="rId7" action="ppaction://hlinksldjump"/>
              </a:rPr>
              <a:t>Partnerships</a:t>
            </a:r>
          </a:p>
          <a:p>
            <a:pPr lvl="1"/>
            <a:r>
              <a:rPr dirty="0">
                <a:hlinkClick r:id="rId8" action="ppaction://hlinksldjump"/>
              </a:rPr>
              <a:t>Supporting EU legislation</a:t>
            </a:r>
          </a:p>
          <a:p>
            <a:pPr lvl="0"/>
            <a:r>
              <a:rPr dirty="0">
                <a:hlinkClick r:id="rId9" action="ppaction://hlinksldjump"/>
              </a:rPr>
              <a:t>WG 3 Security evaluation and assessment</a:t>
            </a:r>
          </a:p>
          <a:p>
            <a:pPr lvl="1"/>
            <a:r>
              <a:rPr dirty="0">
                <a:hlinkClick r:id="rId10" action="ppaction://hlinksldjump"/>
              </a:rPr>
              <a:t>What is this?</a:t>
            </a:r>
          </a:p>
          <a:p>
            <a:pPr lvl="1"/>
            <a:r>
              <a:rPr dirty="0">
                <a:hlinkClick r:id="rId11" action="ppaction://hlinksldjump"/>
              </a:rPr>
              <a:t>Who to blame</a:t>
            </a:r>
          </a:p>
          <a:p>
            <a:pPr lvl="1"/>
            <a:r>
              <a:rPr dirty="0">
                <a:hlinkClick r:id="rId12" action="ppaction://hlinksldjump"/>
              </a:rPr>
              <a:t>WG 3 international adoptions</a:t>
            </a:r>
          </a:p>
          <a:p>
            <a:pPr lvl="1"/>
            <a:r>
              <a:rPr dirty="0">
                <a:hlinkClick r:id="rId13" action="ppaction://hlinksldjump"/>
              </a:rPr>
              <a:t>Projects from WG3</a:t>
            </a:r>
          </a:p>
          <a:p>
            <a:pPr lvl="2"/>
            <a:r>
              <a:rPr dirty="0">
                <a:hlinkClick r:id="rId13" action="ppaction://hlinksldjump"/>
              </a:rPr>
              <a:t>EN 17640 Fixed time cybersecurity evaluation methodology for ICT products</a:t>
            </a:r>
          </a:p>
          <a:p>
            <a:pPr lvl="2"/>
            <a:r>
              <a:rPr dirty="0">
                <a:hlinkClick r:id="rId14" action="ppaction://hlinksldjump"/>
              </a:rPr>
              <a:t>Requirements for Conformity Assessment Bodies certifying Cloud Services</a:t>
            </a:r>
          </a:p>
          <a:p>
            <a:pPr lvl="2"/>
            <a:r>
              <a:rPr dirty="0">
                <a:hlinkClick r:id="rId15" action="ppaction://hlinksldjump"/>
              </a:rPr>
              <a:t>Guidelines on Sectoral Cybersecurity Assessment</a:t>
            </a:r>
          </a:p>
          <a:p>
            <a:pPr lvl="2"/>
            <a:r>
              <a:rPr dirty="0">
                <a:hlinkClick r:id="rId16" action="ppaction://hlinksldjump"/>
              </a:rPr>
              <a:t>Security Evaluation for IoT Platforms (SESIP).</a:t>
            </a:r>
          </a:p>
          <a:p>
            <a:pPr lvl="0"/>
            <a:r>
              <a:rPr dirty="0">
                <a:hlinkClick r:id="rId17" action="ppaction://hlinksldjump"/>
              </a:rPr>
              <a:t>Q&amp;A</a:t>
            </a:r>
          </a:p>
          <a:p>
            <a:pPr lvl="0"/>
            <a:r>
              <a:rPr dirty="0">
                <a:hlinkClick r:id="rId18" action="ppaction://hlinksldjump"/>
              </a:rPr>
              <a:t>Many thanks!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p>
            <a:pPr marL="0" lvl="0" indent="0">
              <a:buNone/>
            </a:pPr>
            <a:r>
              <a:t>Q&amp;A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p>
            <a:pPr marL="0" lvl="0" indent="0">
              <a:buNone/>
            </a:pPr>
            <a:r>
              <a:t>Many thanks!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p>
            <a:pPr marL="0" lvl="0" indent="0">
              <a:buNone/>
            </a:pPr>
            <a:r>
              <a:t>CEN/CLC/JTC 13 “Cybersecurity and Data Protection”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What is this?</a:t>
            </a:r>
          </a:p>
        </p:txBody>
      </p:sp>
      <p:sp>
        <p:nvSpPr>
          <p:cNvPr id="3" name="Content Placeholder 2"/>
          <p:cNvSpPr>
            <a:spLocks noGrp="1"/>
          </p:cNvSpPr>
          <p:nvPr>
            <p:ph idx="1"/>
          </p:nvPr>
        </p:nvSpPr>
        <p:spPr/>
        <p:txBody>
          <a:bodyPr/>
          <a:lstStyle/>
          <a:p>
            <a:pPr lvl="0"/>
            <a:r>
              <a:t>Joint technical committee (JTC) of CEN and CENELEC</a:t>
            </a:r>
          </a:p>
          <a:p>
            <a:pPr lvl="0"/>
            <a:r>
              <a:t>Established November 2017</a:t>
            </a:r>
          </a:p>
          <a:p>
            <a:pPr lvl="0"/>
            <a:r>
              <a:t>120+ European experts on cybersecurity and data protection</a:t>
            </a:r>
          </a:p>
          <a:p>
            <a:pPr lvl="0"/>
            <a:r>
              <a:t>6 dedicated working groups</a:t>
            </a:r>
          </a:p>
          <a:p>
            <a:pPr lvl="0"/>
            <a:r>
              <a:t>3 plenary meetings/sessions per year</a:t>
            </a:r>
          </a:p>
          <a:p>
            <a:pPr lvl="0"/>
            <a:r>
              <a:t>Annual outreach events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Who to blame</a:t>
            </a:r>
          </a:p>
        </p:txBody>
      </p:sp>
      <p:sp>
        <p:nvSpPr>
          <p:cNvPr id="3" name="Content Placeholder 2"/>
          <p:cNvSpPr>
            <a:spLocks noGrp="1"/>
          </p:cNvSpPr>
          <p:nvPr>
            <p:ph idx="1"/>
          </p:nvPr>
        </p:nvSpPr>
        <p:spPr/>
        <p:txBody>
          <a:bodyPr/>
          <a:lstStyle/>
          <a:p>
            <a:pPr lvl="0"/>
            <a:r>
              <a:t>Chairperson: Walter Fumy, Bundesdruckerei (Germany)</a:t>
            </a:r>
          </a:p>
          <a:p>
            <a:pPr lvl="0"/>
            <a:r>
              <a:t>Secretariat: DIN German Institute of Standardization (Germany)</a:t>
            </a:r>
          </a:p>
          <a:p>
            <a:pPr lvl="0"/>
            <a:r>
              <a:t>Secretary: Martin Uhlherr (DIN)</a:t>
            </a:r>
          </a:p>
          <a:p>
            <a:pPr lvl="0"/>
            <a:r>
              <a:t>CEN-CENELEC Management Centre Programme Manager: Laurens Hernalsteen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Scope</a:t>
            </a:r>
          </a:p>
        </p:txBody>
      </p:sp>
      <p:sp>
        <p:nvSpPr>
          <p:cNvPr id="3" name="Content Placeholder 2"/>
          <p:cNvSpPr>
            <a:spLocks noGrp="1"/>
          </p:cNvSpPr>
          <p:nvPr>
            <p:ph idx="1"/>
          </p:nvPr>
        </p:nvSpPr>
        <p:spPr/>
        <p:txBody>
          <a:bodyPr>
            <a:normAutofit lnSpcReduction="10000"/>
          </a:bodyPr>
          <a:lstStyle/>
          <a:p>
            <a:pPr marL="0" lvl="0" indent="0">
              <a:buNone/>
            </a:pPr>
            <a:r>
              <a:t>Development of horizontal standards in the field of cybersecurity and data protection for vertical applications domains</a:t>
            </a:r>
          </a:p>
          <a:p>
            <a:pPr marL="0" lvl="0" indent="0">
              <a:buNone/>
            </a:pPr>
            <a:r>
              <a:t>Horizontal security &amp; privacy topics of the evolving interconnected society, driven by the European market in domains such as ICT, eHealth, transport, smart cities, automotive, IOT</a:t>
            </a:r>
          </a:p>
          <a:p>
            <a:pPr marL="0" lvl="0" indent="0">
              <a:buNone/>
            </a:pPr>
            <a:r>
              <a:t>Identification and adoption of published documents by ISO/IEC JTC 1, other SDOs, international bodies and industrial fora</a:t>
            </a:r>
          </a:p>
          <a:p>
            <a:pPr marL="0" lvl="0" indent="0">
              <a:buNone/>
            </a:pPr>
            <a:r>
              <a:t>Development of CEN/CENELEC publications for safeguarding information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Key issues</a:t>
            </a:r>
          </a:p>
        </p:txBody>
      </p:sp>
      <p:sp>
        <p:nvSpPr>
          <p:cNvPr id="3" name="Content Placeholder 2"/>
          <p:cNvSpPr>
            <a:spLocks noGrp="1"/>
          </p:cNvSpPr>
          <p:nvPr>
            <p:ph idx="1"/>
          </p:nvPr>
        </p:nvSpPr>
        <p:spPr/>
        <p:txBody>
          <a:bodyPr>
            <a:normAutofit lnSpcReduction="10000"/>
          </a:bodyPr>
          <a:lstStyle/>
          <a:p>
            <a:pPr marL="0" lvl="0" indent="0">
              <a:buNone/>
            </a:pPr>
            <a:r>
              <a:t>‒ Management systems, frameworks, methodologies</a:t>
            </a:r>
          </a:p>
          <a:p>
            <a:pPr marL="0" lvl="0" indent="0">
              <a:buNone/>
            </a:pPr>
            <a:r>
              <a:t>‒ Data protection and privacy</a:t>
            </a:r>
          </a:p>
          <a:p>
            <a:pPr marL="0" lvl="0" indent="0">
              <a:buNone/>
            </a:pPr>
            <a:r>
              <a:t>‒ Services and products evaluation standards suitable for security assessment for large companies and small and medium enterprises</a:t>
            </a:r>
          </a:p>
          <a:p>
            <a:pPr marL="0" lvl="0" indent="0">
              <a:buNone/>
            </a:pPr>
            <a:r>
              <a:t>‒ Competence requirements for cybersecurity and data protection</a:t>
            </a:r>
          </a:p>
          <a:p>
            <a:pPr marL="0" lvl="0" indent="0">
              <a:buNone/>
            </a:pPr>
            <a:r>
              <a:t>‒ Security requirements, services, techniques and guidelines for ICT systems, services, networks and devices, including smart objects and distributed computing devices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Partnerships</a:t>
            </a:r>
          </a:p>
        </p:txBody>
      </p:sp>
      <p:sp>
        <p:nvSpPr>
          <p:cNvPr id="3" name="Content Placeholder 2"/>
          <p:cNvSpPr>
            <a:spLocks noGrp="1"/>
          </p:cNvSpPr>
          <p:nvPr>
            <p:ph idx="1"/>
          </p:nvPr>
        </p:nvSpPr>
        <p:spPr/>
        <p:txBody>
          <a:bodyPr/>
          <a:lstStyle/>
          <a:p>
            <a:pPr marL="0" lvl="0" indent="0">
              <a:buNone/>
            </a:pPr>
            <a:r>
              <a:t>‒ International (ISO, IEC, ITU)</a:t>
            </a:r>
          </a:p>
          <a:p>
            <a:pPr marL="0" lvl="0" indent="0">
              <a:buNone/>
            </a:pPr>
            <a:r>
              <a:t>‒ European (ETSI)</a:t>
            </a:r>
          </a:p>
          <a:p>
            <a:pPr marL="0" lvl="0" indent="0">
              <a:buNone/>
            </a:pPr>
            <a:r>
              <a:t>‒ National Standardization bodies relevant to our work, on international level e.g. NIST, JISC, SAC etc.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Supporting EU legislation</a:t>
            </a:r>
          </a:p>
        </p:txBody>
      </p:sp>
      <p:sp>
        <p:nvSpPr>
          <p:cNvPr id="3" name="Content Placeholder 2"/>
          <p:cNvSpPr>
            <a:spLocks noGrp="1"/>
          </p:cNvSpPr>
          <p:nvPr>
            <p:ph idx="1"/>
          </p:nvPr>
        </p:nvSpPr>
        <p:spPr>
          <a:xfrm>
            <a:off x="457200" y="1277914"/>
            <a:ext cx="8229600" cy="3531394"/>
          </a:xfrm>
        </p:spPr>
        <p:txBody>
          <a:bodyPr>
            <a:normAutofit fontScale="92500" lnSpcReduction="10000"/>
          </a:bodyPr>
          <a:lstStyle/>
          <a:p>
            <a:pPr lvl="0"/>
            <a:r>
              <a:rPr dirty="0"/>
              <a:t>Contribution to ICT rolling plan, EU </a:t>
            </a:r>
            <a:r>
              <a:rPr dirty="0" err="1"/>
              <a:t>standardisation</a:t>
            </a:r>
            <a:r>
              <a:rPr dirty="0"/>
              <a:t> strategy, EU rolling working plan (RWP) of the EU Cybersecurity Act (Regulation (EU) 2016/679)</a:t>
            </a:r>
          </a:p>
          <a:p>
            <a:pPr lvl="0"/>
            <a:r>
              <a:rPr dirty="0"/>
              <a:t>Provide support to EU regulations such as</a:t>
            </a:r>
          </a:p>
          <a:p>
            <a:pPr lvl="1"/>
            <a:r>
              <a:rPr dirty="0" err="1"/>
              <a:t>eIDAS</a:t>
            </a:r>
            <a:r>
              <a:rPr dirty="0"/>
              <a:t> (Regulation (EU) 910/2014),</a:t>
            </a:r>
          </a:p>
          <a:p>
            <a:pPr lvl="1"/>
            <a:r>
              <a:rPr dirty="0"/>
              <a:t>General Data Protection Regulation (EU) 2016/679 (GDPR),</a:t>
            </a:r>
          </a:p>
          <a:p>
            <a:pPr lvl="1"/>
            <a:r>
              <a:rPr dirty="0"/>
              <a:t>NIS (Regulation (EU) 2016/1148),</a:t>
            </a:r>
          </a:p>
          <a:p>
            <a:pPr lvl="1"/>
            <a:r>
              <a:rPr dirty="0"/>
              <a:t>EU Cybersecurity Act (Regulation (EU) 2016/679),</a:t>
            </a:r>
          </a:p>
          <a:p>
            <a:pPr lvl="1"/>
            <a:r>
              <a:rPr dirty="0"/>
              <a:t>Activation of RED cybersecurity articles.</a:t>
            </a:r>
          </a:p>
          <a:p>
            <a:pPr lvl="0"/>
            <a:r>
              <a:rPr dirty="0">
                <a:hlinkClick r:id="rId2"/>
              </a:rPr>
              <a:t>CEN webpage of CEN/CLC/JTC 13</a:t>
            </a:r>
          </a:p>
          <a:p>
            <a:pPr lvl="0"/>
            <a:r>
              <a:rPr dirty="0">
                <a:hlinkClick r:id="rId3"/>
              </a:rPr>
              <a:t>Business Plan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20A74851E5684AB3B63F79F30AFF74" ma:contentTypeVersion="16" ma:contentTypeDescription="Create a new document." ma:contentTypeScope="" ma:versionID="af0da6a4f64087d3f82ab17f19161133">
  <xsd:schema xmlns:xsd="http://www.w3.org/2001/XMLSchema" xmlns:xs="http://www.w3.org/2001/XMLSchema" xmlns:p="http://schemas.microsoft.com/office/2006/metadata/properties" xmlns:ns2="acd03b4c-6354-4256-bad1-3aac3163c37d" xmlns:ns3="67d01bf7-0249-4c80-a1cc-28c5e99ab06e" targetNamespace="http://schemas.microsoft.com/office/2006/metadata/properties" ma:root="true" ma:fieldsID="4fc4601ef0f1764faec5d62ca2c320f6" ns2:_="" ns3:_="">
    <xsd:import namespace="acd03b4c-6354-4256-bad1-3aac3163c37d"/>
    <xsd:import namespace="67d01bf7-0249-4c80-a1cc-28c5e99ab06e"/>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d03b4c-6354-4256-bad1-3aac3163c3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1d96b47-c629-4365-afc3-95f4bf3f5c6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7d01bf7-0249-4c80-a1cc-28c5e99ab06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21757af-45fa-4700-994a-5fba46532aae}" ma:internalName="TaxCatchAll" ma:showField="CatchAllData" ma:web="67d01bf7-0249-4c80-a1cc-28c5e99ab0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49BE52-4186-4975-A892-ABB635578FFD}"/>
</file>

<file path=customXml/itemProps2.xml><?xml version="1.0" encoding="utf-8"?>
<ds:datastoreItem xmlns:ds="http://schemas.openxmlformats.org/officeDocument/2006/customXml" ds:itemID="{331ACEDC-CCAF-4BAB-BBAF-D57045382A7B}"/>
</file>

<file path=docProps/app.xml><?xml version="1.0" encoding="utf-8"?>
<Properties xmlns="http://schemas.openxmlformats.org/officeDocument/2006/extended-properties" xmlns:vt="http://schemas.openxmlformats.org/officeDocument/2006/docPropsVTypes">
  <TotalTime>0</TotalTime>
  <Words>1019</Words>
  <Application>Microsoft Macintosh PowerPoint</Application>
  <PresentationFormat>On-screen Show (16:9)</PresentationFormat>
  <Paragraphs>97</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Wingdings</vt:lpstr>
      <vt:lpstr>Office Theme</vt:lpstr>
      <vt:lpstr>SESIP CEN/CLC standardization history and status</vt:lpstr>
      <vt:lpstr>Table of Contents</vt:lpstr>
      <vt:lpstr>CEN/CLC/JTC 13 “Cybersecurity and Data Protection”</vt:lpstr>
      <vt:lpstr>What is this?</vt:lpstr>
      <vt:lpstr>Who to blame</vt:lpstr>
      <vt:lpstr>Scope</vt:lpstr>
      <vt:lpstr>Key issues</vt:lpstr>
      <vt:lpstr>Partnerships</vt:lpstr>
      <vt:lpstr>Supporting EU legislation</vt:lpstr>
      <vt:lpstr>WG 3 Security evaluation and assessment</vt:lpstr>
      <vt:lpstr>What is this?</vt:lpstr>
      <vt:lpstr>Who to blame</vt:lpstr>
      <vt:lpstr>WG 3 international adoptions</vt:lpstr>
      <vt:lpstr>PowerPoint Presentation</vt:lpstr>
      <vt:lpstr>Projects from WG3</vt:lpstr>
      <vt:lpstr>PowerPoint Presentation</vt:lpstr>
      <vt:lpstr>PowerPoint Presentation</vt:lpstr>
      <vt:lpstr>PowerPoint Presentation</vt:lpstr>
      <vt:lpstr>PowerPoint Presentation</vt:lpstr>
      <vt:lpstr>Q&amp;A</vt:lpstr>
      <vt:lpstr>Many thanks!</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13</TotalTime>
  <Words>49</Words>
  <Application>Microsoft Macintosh PowerPoint</Application>
  <PresentationFormat>On-screen Show (16:9)</PresentationFormat>
  <Paragraphs>15</Paragraphs>
  <Slides>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Wingdings</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SESIP CEN/CLC standardization history and status</dc:title>
  <dc:creator/>
  <cp:keywords/>
  <cp:lastModifiedBy>Miguel Bañón</cp:lastModifiedBy>
  <cp:revision>1</cp:revision>
  <dcterms:created xsi:type="dcterms:W3CDTF">2022-10-18T04:29:43Z</dcterms:created>
  <dcterms:modified xsi:type="dcterms:W3CDTF">2022-10-18T04:35:43Z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vt:lpwstr>October 19, 2022</vt:lpwstr>
  </property>
</Properties>
</file>