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8" r:id="rId5"/>
    <p:sldId id="462" r:id="rId6"/>
    <p:sldId id="264" r:id="rId7"/>
    <p:sldId id="2145705361" r:id="rId8"/>
    <p:sldId id="2146847175" r:id="rId9"/>
    <p:sldId id="2145705372" r:id="rId10"/>
    <p:sldId id="2145705350" r:id="rId11"/>
    <p:sldId id="2146847176" r:id="rId12"/>
    <p:sldId id="2146847177" r:id="rId13"/>
    <p:sldId id="2145705362" r:id="rId14"/>
    <p:sldId id="10733" r:id="rId15"/>
    <p:sldId id="2134806189" r:id="rId16"/>
    <p:sldId id="2145705369" r:id="rId17"/>
    <p:sldId id="2134806215" r:id="rId18"/>
    <p:sldId id="2145705363" r:id="rId19"/>
    <p:sldId id="2145705364" r:id="rId20"/>
    <p:sldId id="2145705462" r:id="rId21"/>
    <p:sldId id="2146847178" r:id="rId22"/>
    <p:sldId id="2134806277" r:id="rId23"/>
    <p:sldId id="265" r:id="rId24"/>
  </p:sldIdLst>
  <p:sldSz cx="12192000" cy="6858000"/>
  <p:notesSz cx="7099300" cy="102346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F3F3F4"/>
    <a:srgbClr val="03234B"/>
    <a:srgbClr val="D9D9D9"/>
    <a:srgbClr val="E6007E"/>
    <a:srgbClr val="E8E8E9"/>
    <a:srgbClr val="F9BFDF"/>
    <a:srgbClr val="F27FBE"/>
    <a:srgbClr val="EC409E"/>
    <a:srgbClr val="A2A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5771" autoAdjust="0"/>
  </p:normalViewPr>
  <p:slideViewPr>
    <p:cSldViewPr snapToGrid="0" showGuides="1">
      <p:cViewPr varScale="1">
        <p:scale>
          <a:sx n="106" d="100"/>
          <a:sy n="106" d="100"/>
        </p:scale>
        <p:origin x="86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AD7D1F-CDC0-4CEB-B144-875E3D49D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430F5-9F40-4362-85F4-085C0215E4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CD1B6A1-BE2E-4772-BBD3-EC3F7BC839DE}" type="datetimeFigureOut">
              <a:rPr lang="fr-FR" smtClean="0">
                <a:latin typeface="Arial" panose="020B0604020202020204" pitchFamily="34" charset="0"/>
              </a:rPr>
              <a:t>13/10/2022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8CAE9-B4B7-44A3-A953-AFAD433421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84FA0-E5C8-40AE-97D6-0626FF9E52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52D576F-E49F-4C4F-A4D0-9A8A130B9A0D}" type="slidenum">
              <a:rPr lang="fr-FR" smtClean="0">
                <a:latin typeface="Arial" panose="020B0604020202020204" pitchFamily="34" charset="0"/>
              </a:rPr>
              <a:t>‹#›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71C683A4-DA5F-4AC0-B623-C481774958C7}" type="datetimeFigureOut">
              <a:rPr lang="fr-FR" smtClean="0"/>
              <a:pPr/>
              <a:t>13/10/2022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58E59B-3326-4FD4-8806-9EAC0DB7D60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39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700"/>
              <a:t>1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6428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CC: the reference security evaluation approach. Established for decades and widely accepted </a:t>
            </a:r>
          </a:p>
          <a:p>
            <a:r>
              <a:rPr lang="en-US" dirty="0"/>
              <a:t>Flexible : List of security functions can be tailored to meet the product features</a:t>
            </a:r>
          </a:p>
          <a:p>
            <a:r>
              <a:rPr lang="en-US" dirty="0"/>
              <a:t>Accessible: A comprehensive and documented methodology</a:t>
            </a:r>
          </a:p>
          <a:p>
            <a:r>
              <a:rPr lang="en-US" dirty="0"/>
              <a:t>ARM PSA L3 &amp; SESIP3 : 1 single Security Target + 1 evaluation report</a:t>
            </a:r>
          </a:p>
          <a:p>
            <a:r>
              <a:rPr lang="en-US" dirty="0"/>
              <a:t>GlobalPlatform: more than 100 member companies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66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0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Journey started in 2018:</a:t>
            </a:r>
          </a:p>
          <a:p>
            <a:pPr marL="171450" indent="-171450">
              <a:buFontTx/>
              <a:buChar char="-"/>
            </a:pPr>
            <a:r>
              <a:rPr lang="en-US" dirty="0"/>
              <a:t>ARM PSA L1: STM32L4 XCUBE-SBSFU Feb-19</a:t>
            </a:r>
          </a:p>
          <a:p>
            <a:pPr marL="171450" indent="-171450">
              <a:buFontTx/>
              <a:buChar char="-"/>
            </a:pPr>
            <a:r>
              <a:rPr lang="en-US" dirty="0"/>
              <a:t>ARM PSA L2:STM32L5 w/TF-M</a:t>
            </a:r>
          </a:p>
          <a:p>
            <a:pPr marL="171450" indent="-171450">
              <a:buFontTx/>
              <a:buChar char="-"/>
            </a:pPr>
            <a:r>
              <a:rPr lang="en-US" dirty="0"/>
              <a:t>SESIP L1: STM32L4  XCUBE SBSFU L1 Feb-20</a:t>
            </a:r>
          </a:p>
          <a:p>
            <a:pPr marL="171450" indent="-171450">
              <a:buFontTx/>
              <a:buChar char="-"/>
            </a:pPr>
            <a:r>
              <a:rPr lang="en-US" dirty="0"/>
              <a:t>SESIP L3 : STM32L4 XCUBE-SBSFU L3 with logical attacker resistance Feb-20</a:t>
            </a:r>
          </a:p>
          <a:p>
            <a:pPr marL="171450" indent="-171450">
              <a:buFontTx/>
              <a:buChar char="-"/>
            </a:pPr>
            <a:r>
              <a:rPr lang="en-US" dirty="0"/>
              <a:t>SESIP L3: STM32L5 with logical attacker resistance Aug-20</a:t>
            </a:r>
          </a:p>
          <a:p>
            <a:pPr marL="171450" indent="-171450">
              <a:buFontTx/>
              <a:buChar char="-"/>
            </a:pPr>
            <a:r>
              <a:rPr lang="en-US" dirty="0"/>
              <a:t>SESIP L3: STM32U5 w/TF-M and </a:t>
            </a:r>
            <a:r>
              <a:rPr lang="en-US" dirty="0" err="1"/>
              <a:t>MCUboot</a:t>
            </a:r>
            <a:r>
              <a:rPr lang="en-US" dirty="0"/>
              <a:t> Jul-21 with physical attacker resistance Jul-21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/!\ STM32U5 is the only MCU that has passed ARM PSA L3 and SESIP3 with physical attack resistance.</a:t>
            </a:r>
          </a:p>
          <a:p>
            <a:pPr marL="171450" indent="-171450">
              <a:buFontTx/>
              <a:buChar char="-"/>
            </a:pPr>
            <a:r>
              <a:rPr lang="en-US" dirty="0"/>
              <a:t>/!\ There is one Winbond product that has passed SESIP3 with physical attack resistance. The same device passed CC certification with AVA_VAN.5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https://www.trustcb.com/iot/sesip/sesip-certificates/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06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Improved ST security awareness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Security from the ground up : Definition of the security function at the Marketing level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Extension to FW, MW and tools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Expertise: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 MCD develops GP MCUs addressing thousands of customers. Security is one of the features (contrary to Secure Element business)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Need for additional expertise to reach L3 on multiple components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Products sold to millions with multiple compilers/debuggers </a:t>
            </a:r>
            <a:r>
              <a:rPr lang="en-US" dirty="0">
                <a:sym typeface="Wingdings" panose="05000000000000000000" pitchFamily="2" charset="2"/>
              </a:rPr>
              <a:t> Community can hack easily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69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7A20C-0A41-4975-BF38-102D39C80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coverage of OEM schemes with SESIP </a:t>
            </a:r>
            <a:r>
              <a:rPr lang="en-US" dirty="0">
                <a:sym typeface="Wingdings" panose="05000000000000000000" pitchFamily="2" charset="2"/>
              </a:rPr>
              <a:t> Need to address the cloud security evaluation.</a:t>
            </a:r>
          </a:p>
          <a:p>
            <a:r>
              <a:rPr lang="en-US" dirty="0">
                <a:sym typeface="Wingdings" panose="05000000000000000000" pitchFamily="2" charset="2"/>
              </a:rPr>
              <a:t>Q: Will SESIP propose a scheme for cloud servers beyond existing standards (PCI DSS…) 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One ST customer even asking for cloud server and mobile application evaluation.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67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0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z="1700"/>
              <a:t>3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0494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ST is a large semiconductor manufacturing selling mass market silicon devices:</a:t>
            </a:r>
          </a:p>
          <a:p>
            <a:r>
              <a:rPr lang="en-US" sz="1600" dirty="0"/>
              <a:t>Automotive, consumer,  industrial…</a:t>
            </a:r>
          </a:p>
          <a:p>
            <a:r>
              <a:rPr lang="en-US" sz="1600" dirty="0"/>
              <a:t>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t>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2790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STM32 is the ST offer around </a:t>
            </a:r>
            <a:r>
              <a:rPr lang="en-US" dirty="0" err="1"/>
              <a:t>microncotrollers</a:t>
            </a:r>
            <a:r>
              <a:rPr lang="en-US" dirty="0"/>
              <a:t> and microcontroller</a:t>
            </a:r>
          </a:p>
          <a:p>
            <a:r>
              <a:rPr lang="en-US" dirty="0"/>
              <a:t>Based on ARM architecture and making good use of the ARM architecture and ecosystems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64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</a:rPr>
              <a:t>A wide range of core with from entry-level Cortex M0 to asymmetric dual cores.</a:t>
            </a:r>
          </a:p>
          <a:p>
            <a:r>
              <a:rPr lang="en-US" sz="1600" dirty="0">
                <a:latin typeface="Arial" panose="020B0604020202020204" pitchFamily="34" charset="0"/>
              </a:rPr>
              <a:t>Meaning different security challenges</a:t>
            </a:r>
          </a:p>
          <a:p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C91ED-392B-4D3B-9A1D-F6C704B6CCA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0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700"/>
              <a:t>9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9159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700"/>
              <a:t>10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736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STM32Trust is a high-level security evaluation framework that has </a:t>
            </a:r>
            <a:r>
              <a:rPr lang="en-US" b="1" dirty="0"/>
              <a:t>2 objectives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 security awareness on the customers side</a:t>
            </a:r>
          </a:p>
          <a:p>
            <a:pPr marL="171450" indent="-171450">
              <a:buFontTx/>
              <a:buChar char="-"/>
            </a:pPr>
            <a:r>
              <a:rPr lang="en-US" dirty="0"/>
              <a:t>Map some embedded security functions as the 1</a:t>
            </a:r>
            <a:r>
              <a:rPr lang="en-US" baseline="30000" dirty="0"/>
              <a:t>st</a:t>
            </a:r>
            <a:r>
              <a:rPr lang="en-US" dirty="0"/>
              <a:t> step to security evaluation with IoT schemes at the </a:t>
            </a:r>
            <a:r>
              <a:rPr lang="en-US" b="1" dirty="0"/>
              <a:t>Platform</a:t>
            </a:r>
            <a:r>
              <a:rPr lang="en-US" dirty="0"/>
              <a:t> or </a:t>
            </a:r>
            <a:r>
              <a:rPr lang="en-US" b="1" dirty="0"/>
              <a:t>OEM</a:t>
            </a:r>
            <a:r>
              <a:rPr lang="en-US" dirty="0"/>
              <a:t>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3B379-8EF2-483D-81B0-C140193DF8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75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At chip level, STM32Trust  meets 2 established IoT security evaluation schemes: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Arial" panose="020B0604020202020204" pitchFamily="34" charset="0"/>
              </a:rPr>
              <a:t>SESIP for security evaluation at the platform level, agnostic scheme, re-usability for customers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Arial" panose="020B0604020202020204" pitchFamily="34" charset="0"/>
              </a:rPr>
              <a:t>ARM PSA a comprehensive security solution with the key elements to develop a secure solution with a RoT next to a security evaluation scheme, PSA Certified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700"/>
              <a:t>12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1620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www.st.com/trademark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2312988"/>
            <a:ext cx="5795963" cy="2702071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5015060"/>
            <a:ext cx="5795963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4B28F-A25E-4825-B94D-B2AD0EA2A9F6}"/>
              </a:ext>
            </a:extLst>
          </p:cNvPr>
          <p:cNvSpPr/>
          <p:nvPr userDrawn="1"/>
        </p:nvSpPr>
        <p:spPr>
          <a:xfrm>
            <a:off x="-228" y="0"/>
            <a:ext cx="4390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0E53B0-4A6F-4EA6-BAD9-3F1084252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552" y="0"/>
            <a:ext cx="2366448" cy="1824288"/>
          </a:xfrm>
          <a:prstGeom prst="rect">
            <a:avLst/>
          </a:prstGeom>
        </p:spPr>
      </p:pic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21F7501C-E215-48DE-9901-1589EACC1F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828" y="0"/>
            <a:ext cx="6280432" cy="6858000"/>
          </a:xfrm>
          <a:custGeom>
            <a:avLst/>
            <a:gdLst>
              <a:gd name="connsiteX0" fmla="*/ 0 w 6280432"/>
              <a:gd name="connsiteY0" fmla="*/ 0 h 6858000"/>
              <a:gd name="connsiteX1" fmla="*/ 6280432 w 6280432"/>
              <a:gd name="connsiteY1" fmla="*/ 0 h 6858000"/>
              <a:gd name="connsiteX2" fmla="*/ 6280432 w 6280432"/>
              <a:gd name="connsiteY2" fmla="*/ 2281561 h 6858000"/>
              <a:gd name="connsiteX3" fmla="*/ 5466285 w 6280432"/>
              <a:gd name="connsiteY3" fmla="*/ 2281561 h 6858000"/>
              <a:gd name="connsiteX4" fmla="*/ 5466285 w 6280432"/>
              <a:gd name="connsiteY4" fmla="*/ 6858000 h 6858000"/>
              <a:gd name="connsiteX5" fmla="*/ 0 w 628043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0432" h="6858000">
                <a:moveTo>
                  <a:pt x="0" y="0"/>
                </a:moveTo>
                <a:lnTo>
                  <a:pt x="6280432" y="0"/>
                </a:lnTo>
                <a:lnTo>
                  <a:pt x="6280432" y="2281561"/>
                </a:lnTo>
                <a:lnTo>
                  <a:pt x="5466285" y="2281561"/>
                </a:lnTo>
                <a:lnTo>
                  <a:pt x="5466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a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57178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16" userDrawn="1">
          <p15:clr>
            <a:srgbClr val="FBAE40"/>
          </p15:clr>
        </p15:guide>
        <p15:guide id="2" pos="7387" userDrawn="1">
          <p15:clr>
            <a:srgbClr val="FBAE40"/>
          </p15:clr>
        </p15:guide>
        <p15:guide id="3" orient="horz" pos="3067" userDrawn="1">
          <p15:clr>
            <a:srgbClr val="FBAE40"/>
          </p15:clr>
        </p15:guide>
        <p15:guide id="4" orient="horz" pos="3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without pictur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1" y="2085976"/>
            <a:ext cx="7807324" cy="2929084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5701" y="5015060"/>
            <a:ext cx="7807324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2FC3CE6-78BD-44D0-9BE3-1EF21AC5D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552" y="0"/>
            <a:ext cx="2366448" cy="182428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F7C4B5-15B1-42E4-9F81-B5E59B0C5030}"/>
              </a:ext>
            </a:extLst>
          </p:cNvPr>
          <p:cNvSpPr/>
          <p:nvPr userDrawn="1"/>
        </p:nvSpPr>
        <p:spPr>
          <a:xfrm>
            <a:off x="-228" y="0"/>
            <a:ext cx="1155928" cy="6858000"/>
          </a:xfrm>
          <a:custGeom>
            <a:avLst/>
            <a:gdLst>
              <a:gd name="connsiteX0" fmla="*/ 0 w 1155928"/>
              <a:gd name="connsiteY0" fmla="*/ 0 h 6858000"/>
              <a:gd name="connsiteX1" fmla="*/ 439056 w 1155928"/>
              <a:gd name="connsiteY1" fmla="*/ 0 h 6858000"/>
              <a:gd name="connsiteX2" fmla="*/ 1155928 w 1155928"/>
              <a:gd name="connsiteY2" fmla="*/ 0 h 6858000"/>
              <a:gd name="connsiteX3" fmla="*/ 1155928 w 1155928"/>
              <a:gd name="connsiteY3" fmla="*/ 1714500 h 6858000"/>
              <a:gd name="connsiteX4" fmla="*/ 439056 w 1155928"/>
              <a:gd name="connsiteY4" fmla="*/ 1714500 h 6858000"/>
              <a:gd name="connsiteX5" fmla="*/ 439056 w 1155928"/>
              <a:gd name="connsiteY5" fmla="*/ 6858000 h 6858000"/>
              <a:gd name="connsiteX6" fmla="*/ 0 w 11559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28" h="6858000">
                <a:moveTo>
                  <a:pt x="0" y="0"/>
                </a:moveTo>
                <a:lnTo>
                  <a:pt x="439056" y="0"/>
                </a:lnTo>
                <a:lnTo>
                  <a:pt x="1155928" y="0"/>
                </a:lnTo>
                <a:lnTo>
                  <a:pt x="1155928" y="1714500"/>
                </a:lnTo>
                <a:lnTo>
                  <a:pt x="439056" y="1714500"/>
                </a:lnTo>
                <a:lnTo>
                  <a:pt x="4390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2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9" userDrawn="1">
          <p15:clr>
            <a:srgbClr val="FBAE40"/>
          </p15:clr>
        </p15:guide>
        <p15:guide id="2" orient="horz" pos="2615" userDrawn="1">
          <p15:clr>
            <a:srgbClr val="FBAE40"/>
          </p15:clr>
        </p15:guide>
        <p15:guide id="3" pos="5196" userDrawn="1">
          <p15:clr>
            <a:srgbClr val="FBAE40"/>
          </p15:clr>
        </p15:guide>
        <p15:guide id="4" pos="61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7C4-3513-40DF-91A6-018C8E9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EA7E-51B5-4CB2-80D5-15820A17CAE3}" type="datetime5">
              <a:rPr lang="en-US" smtClean="0"/>
              <a:t>13-Oct-22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796A-0B1E-46FA-AC86-9A7803D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E223-380C-4295-85FF-7B9C242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03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 userDrawn="1">
          <p15:clr>
            <a:srgbClr val="FBAE40"/>
          </p15:clr>
        </p15:guide>
        <p15:guide id="2" pos="726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4" orient="horz" pos="6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399" y="419894"/>
            <a:ext cx="9372601" cy="1484312"/>
          </a:xfrm>
          <a:solidFill>
            <a:schemeClr val="accent4"/>
          </a:solidFill>
        </p:spPr>
        <p:txBody>
          <a:bodyPr vert="horz" lIns="91440" tIns="45720" rIns="288000" bIns="45720" rtlCol="0" anchor="ctr">
            <a:noAutofit/>
          </a:bodyPr>
          <a:lstStyle>
            <a:lvl1pPr marL="263525" indent="0" algn="l">
              <a:defRPr lang="en-US" sz="36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10E20D-C2F4-4C57-9379-900BECBE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556" y="6094699"/>
            <a:ext cx="990025" cy="7632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CCF378-34BF-4EE7-87EE-0F21AAF7F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04925"/>
            <a:ext cx="12192000" cy="5553075"/>
          </a:xfrm>
          <a:custGeom>
            <a:avLst/>
            <a:gdLst>
              <a:gd name="connsiteX0" fmla="*/ 0 w 12192000"/>
              <a:gd name="connsiteY0" fmla="*/ 5552981 h 5553075"/>
              <a:gd name="connsiteX1" fmla="*/ 12192000 w 12192000"/>
              <a:gd name="connsiteY1" fmla="*/ 5552981 h 5553075"/>
              <a:gd name="connsiteX2" fmla="*/ 12192000 w 12192000"/>
              <a:gd name="connsiteY2" fmla="*/ 5553075 h 5553075"/>
              <a:gd name="connsiteX3" fmla="*/ 0 w 12192000"/>
              <a:gd name="connsiteY3" fmla="*/ 5553075 h 5553075"/>
              <a:gd name="connsiteX4" fmla="*/ 0 w 12192000"/>
              <a:gd name="connsiteY4" fmla="*/ 0 h 5553075"/>
              <a:gd name="connsiteX5" fmla="*/ 2819401 w 12192000"/>
              <a:gd name="connsiteY5" fmla="*/ 0 h 5553075"/>
              <a:gd name="connsiteX6" fmla="*/ 2819401 w 12192000"/>
              <a:gd name="connsiteY6" fmla="*/ 599281 h 5553075"/>
              <a:gd name="connsiteX7" fmla="*/ 12192000 w 12192000"/>
              <a:gd name="connsiteY7" fmla="*/ 599281 h 5553075"/>
              <a:gd name="connsiteX8" fmla="*/ 12192000 w 12192000"/>
              <a:gd name="connsiteY8" fmla="*/ 4787900 h 5553075"/>
              <a:gd name="connsiteX9" fmla="*/ 1683657 w 12192000"/>
              <a:gd name="connsiteY9" fmla="*/ 4787900 h 5553075"/>
              <a:gd name="connsiteX10" fmla="*/ 1683657 w 12192000"/>
              <a:gd name="connsiteY10" fmla="*/ 4631418 h 5553075"/>
              <a:gd name="connsiteX11" fmla="*/ 0 w 12192000"/>
              <a:gd name="connsiteY11" fmla="*/ 4631418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553075">
                <a:moveTo>
                  <a:pt x="0" y="5552981"/>
                </a:moveTo>
                <a:lnTo>
                  <a:pt x="12192000" y="5552981"/>
                </a:lnTo>
                <a:lnTo>
                  <a:pt x="12192000" y="5553075"/>
                </a:lnTo>
                <a:lnTo>
                  <a:pt x="0" y="5553075"/>
                </a:lnTo>
                <a:close/>
                <a:moveTo>
                  <a:pt x="0" y="0"/>
                </a:moveTo>
                <a:lnTo>
                  <a:pt x="2819401" y="0"/>
                </a:lnTo>
                <a:lnTo>
                  <a:pt x="2819401" y="599281"/>
                </a:lnTo>
                <a:lnTo>
                  <a:pt x="12192000" y="599281"/>
                </a:lnTo>
                <a:lnTo>
                  <a:pt x="12192000" y="4787900"/>
                </a:lnTo>
                <a:lnTo>
                  <a:pt x="1683657" y="4787900"/>
                </a:lnTo>
                <a:lnTo>
                  <a:pt x="1683657" y="4631418"/>
                </a:lnTo>
                <a:lnTo>
                  <a:pt x="0" y="4631418"/>
                </a:lnTo>
                <a:close/>
              </a:path>
            </a:pathLst>
          </a:custGeom>
          <a:noFill/>
        </p:spPr>
        <p:txBody>
          <a:bodyPr vert="horz" wrap="none" lIns="91440" tIns="45720" rIns="90000" bIns="45720" rtlCol="0" anchor="ctr">
            <a:noAutofit/>
          </a:bodyPr>
          <a:lstStyle>
            <a:lvl1pPr algn="ctr">
              <a:buClr>
                <a:schemeClr val="tx1"/>
              </a:buClr>
              <a:defRPr lang="en-US" baseline="0">
                <a:solidFill>
                  <a:schemeClr val="bg2"/>
                </a:solidFill>
              </a:defRPr>
            </a:lvl1pPr>
          </a:lstStyle>
          <a:p>
            <a:pPr marL="261938" lvl="0" indent="-261938" algn="ctr"/>
            <a:r>
              <a:rPr lang="en-US" dirty="0"/>
              <a:t>Drag and drop a picture here (optional)</a:t>
            </a:r>
          </a:p>
        </p:txBody>
      </p:sp>
    </p:spTree>
    <p:extLst>
      <p:ext uri="{BB962C8B-B14F-4D97-AF65-F5344CB8AC3E}">
        <p14:creationId xmlns:p14="http://schemas.microsoft.com/office/powerpoint/2010/main" val="367852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0037" y="1484313"/>
            <a:ext cx="5719763" cy="4608512"/>
          </a:xfrm>
        </p:spPr>
        <p:txBody>
          <a:bodyPr/>
          <a:lstStyle>
            <a:lvl1pPr marL="261938" indent="-261938">
              <a:buFont typeface="Arial" panose="020B0604020202020204" pitchFamily="34" charset="0"/>
              <a:buChar char="•"/>
              <a:defRPr/>
            </a:lvl1pPr>
            <a:lvl2pPr marL="536575" indent="-266700">
              <a:buFont typeface="Arial" panose="020B0604020202020204" pitchFamily="34" charset="0"/>
              <a:buChar char="•"/>
              <a:defRPr/>
            </a:lvl2pPr>
            <a:lvl3pPr marL="812800" indent="-273050">
              <a:buFont typeface="Arial" panose="020B0604020202020204" pitchFamily="34" charset="0"/>
              <a:buChar char="•"/>
              <a:defRPr/>
            </a:lvl3pPr>
            <a:lvl4pPr marL="987425" indent="-26828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484313"/>
            <a:ext cx="572040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88507-3E03-4FB3-A132-78A9397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E57-6C7A-4485-90B9-68FD3C018D4D}" type="datetime5">
              <a:rPr lang="en-US" smtClean="0"/>
              <a:t>13-Oct-22</a:t>
            </a:fld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28F68-9BF2-4E8D-9900-2B96192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468ACE-19CE-4D11-BE8C-BF854FA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46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4" userDrawn="1">
          <p15:clr>
            <a:srgbClr val="FBAE40"/>
          </p15:clr>
        </p15:guide>
        <p15:guide id="2" orient="horz" pos="137" userDrawn="1">
          <p15:clr>
            <a:srgbClr val="FBAE40"/>
          </p15:clr>
        </p15:guide>
        <p15:guide id="3" pos="726" userDrawn="1">
          <p15:clr>
            <a:srgbClr val="FBAE40"/>
          </p15:clr>
        </p15:guide>
        <p15:guide id="4" pos="56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7BAC-5561-499E-BBCB-6D6E1FD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663-F7A4-4D1C-A9ED-CB0F8B6C7043}" type="datetime5">
              <a:rPr lang="en-US" smtClean="0"/>
              <a:t>13-Oct-22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5733-58EA-4C07-864D-B4CB76D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5373-7992-498D-9AB1-3D82544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22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674" userDrawn="1">
          <p15:clr>
            <a:srgbClr val="FBAE40"/>
          </p15:clr>
        </p15:guide>
        <p15:guide id="4" orient="horz" pos="137" userDrawn="1">
          <p15:clr>
            <a:srgbClr val="FBAE40"/>
          </p15:clr>
        </p15:guide>
        <p15:guide id="5" pos="72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5953C-BDCE-466C-B5D1-10A5597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AAF-A50C-4368-8908-D3A4D71BEB6A}" type="datetime5">
              <a:rPr lang="en-US" smtClean="0"/>
              <a:t>13-Oct-22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93A61-3D0C-4D22-A38C-FED809C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FF57E-942B-4161-B1AA-AAC9C60F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18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4" pos="72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FA9459-E99A-42A8-92B5-7137E9427AC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937686-130C-4AED-A17F-79ECBF53C1EB}"/>
                </a:ext>
              </a:extLst>
            </p:cNvPr>
            <p:cNvGrpSpPr/>
            <p:nvPr/>
          </p:nvGrpSpPr>
          <p:grpSpPr>
            <a:xfrm>
              <a:off x="0" y="0"/>
              <a:ext cx="12192000" cy="6854862"/>
              <a:chOff x="0" y="0"/>
              <a:chExt cx="12192000" cy="6854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1E53E3-FC79-490F-927D-EDA5C06E681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4862"/>
              </a:xfrm>
              <a:prstGeom prst="rect">
                <a:avLst/>
              </a:prstGeom>
              <a:solidFill>
                <a:srgbClr val="0023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420E875-771B-4F7F-AE61-DCE396A66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888E23-EA76-462F-A85B-1C6FA527FA6D}"/>
                </a:ext>
              </a:extLst>
            </p:cNvPr>
            <p:cNvGrpSpPr/>
            <p:nvPr/>
          </p:nvGrpSpPr>
          <p:grpSpPr>
            <a:xfrm>
              <a:off x="1" y="4152900"/>
              <a:ext cx="12191999" cy="2705100"/>
              <a:chOff x="1" y="4152900"/>
              <a:chExt cx="12191999" cy="2705100"/>
            </a:xfrm>
          </p:grpSpPr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B428783B-02FD-4849-BFB2-D1C2BC8E88B5}"/>
                  </a:ext>
                </a:extLst>
              </p:cNvPr>
              <p:cNvSpPr/>
              <p:nvPr/>
            </p:nvSpPr>
            <p:spPr>
              <a:xfrm>
                <a:off x="1" y="4152900"/>
                <a:ext cx="12191999" cy="2705100"/>
              </a:xfrm>
              <a:custGeom>
                <a:avLst/>
                <a:gdLst>
                  <a:gd name="connsiteX0" fmla="*/ 0 w 12191999"/>
                  <a:gd name="connsiteY0" fmla="*/ 0 h 2705100"/>
                  <a:gd name="connsiteX1" fmla="*/ 1104899 w 12191999"/>
                  <a:gd name="connsiteY1" fmla="*/ 0 h 2705100"/>
                  <a:gd name="connsiteX2" fmla="*/ 1104899 w 12191999"/>
                  <a:gd name="connsiteY2" fmla="*/ 1422400 h 2705100"/>
                  <a:gd name="connsiteX3" fmla="*/ 12191999 w 12191999"/>
                  <a:gd name="connsiteY3" fmla="*/ 1422400 h 2705100"/>
                  <a:gd name="connsiteX4" fmla="*/ 12191999 w 12191999"/>
                  <a:gd name="connsiteY4" fmla="*/ 2705100 h 2705100"/>
                  <a:gd name="connsiteX5" fmla="*/ 1 w 12191999"/>
                  <a:gd name="connsiteY5" fmla="*/ 2705100 h 2705100"/>
                  <a:gd name="connsiteX6" fmla="*/ 1 w 12191999"/>
                  <a:gd name="connsiteY6" fmla="*/ 1543050 h 2705100"/>
                  <a:gd name="connsiteX7" fmla="*/ 0 w 12191999"/>
                  <a:gd name="connsiteY7" fmla="*/ 154305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1999" h="2705100">
                    <a:moveTo>
                      <a:pt x="0" y="0"/>
                    </a:moveTo>
                    <a:lnTo>
                      <a:pt x="1104899" y="0"/>
                    </a:lnTo>
                    <a:lnTo>
                      <a:pt x="1104899" y="1422400"/>
                    </a:lnTo>
                    <a:lnTo>
                      <a:pt x="12191999" y="1422400"/>
                    </a:lnTo>
                    <a:lnTo>
                      <a:pt x="12191999" y="2705100"/>
                    </a:lnTo>
                    <a:lnTo>
                      <a:pt x="1" y="2705100"/>
                    </a:lnTo>
                    <a:lnTo>
                      <a:pt x="1" y="1543050"/>
                    </a:lnTo>
                    <a:lnTo>
                      <a:pt x="0" y="1543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1C6E9-C7C0-445A-8911-23E57FA33B25}"/>
                  </a:ext>
                </a:extLst>
              </p:cNvPr>
              <p:cNvSpPr/>
              <p:nvPr/>
            </p:nvSpPr>
            <p:spPr>
              <a:xfrm>
                <a:off x="219560" y="5822714"/>
                <a:ext cx="93952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34B"/>
                    </a:solidFill>
                    <a:latin typeface="Arial" panose="020B0604020202020204" pitchFamily="34" charset="0"/>
                  </a:rPr>
                  <a:t>© STMicroelectronics - All rights reserved.</a:t>
                </a:r>
                <a:br>
                  <a:rPr lang="en-US" sz="1200" dirty="0">
                    <a:solidFill>
                      <a:srgbClr val="00234B"/>
                    </a:solidFill>
                    <a:latin typeface="Arial" panose="020B0604020202020204" pitchFamily="34" charset="0"/>
                  </a:rPr>
                </a:b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ST logo is a trademark or a registered trademark of STMicroelectronics International NV or its affiliates in the EU and/or other countries. For additional information about ST trademarks, please refer to </a:t>
                </a: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www.st.com/trademarks</a:t>
                </a: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b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All other product or service names are the property of their respective owners.</a:t>
                </a: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3C9C090-4752-447B-8BD0-B05186572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1FD0E-B8FA-4370-8190-CB141A1A792B}"/>
              </a:ext>
            </a:extLst>
          </p:cNvPr>
          <p:cNvSpPr/>
          <p:nvPr userDrawn="1"/>
        </p:nvSpPr>
        <p:spPr>
          <a:xfrm>
            <a:off x="3686654" y="2228671"/>
            <a:ext cx="48186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6033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7" y="-1"/>
            <a:ext cx="11609159" cy="1304925"/>
          </a:xfrm>
          <a:prstGeom prst="rect">
            <a:avLst/>
          </a:prstGeom>
        </p:spPr>
        <p:txBody>
          <a:bodyPr vert="horz" lIns="91440" tIns="45720" rIns="90000" bIns="45720" rtlCol="0" anchor="ctr">
            <a:noAutofit/>
          </a:bodyPr>
          <a:lstStyle/>
          <a:p>
            <a:pPr lvl="0" algn="r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484313"/>
            <a:ext cx="11591925" cy="4608512"/>
          </a:xfrm>
          <a:prstGeom prst="rect">
            <a:avLst/>
          </a:prstGeom>
        </p:spPr>
        <p:txBody>
          <a:bodyPr vert="horz" lIns="91440" tIns="45720" rIns="90000" bIns="45720" rtlCol="0">
            <a:noAutofit/>
          </a:bodyPr>
          <a:lstStyle/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0600" y="6330968"/>
            <a:ext cx="5483314" cy="292554"/>
          </a:xfrm>
          <a:prstGeom prst="rect">
            <a:avLst/>
          </a:prstGeom>
        </p:spPr>
        <p:txBody>
          <a:bodyPr vert="horz" lIns="90000" tIns="45720" rIns="90000" bIns="45720" rtlCol="0" anchor="b"/>
          <a:lstStyle>
            <a:lvl1pPr algn="r">
              <a:defRPr lang="en-US" sz="1100"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0261" y="6330968"/>
            <a:ext cx="411004" cy="292554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lang="en-US" sz="1100" b="0" smtClean="0">
                <a:solidFill>
                  <a:schemeClr val="tx2"/>
                </a:solidFill>
              </a:defRPr>
            </a:lvl1pPr>
          </a:lstStyle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7517" y="6330968"/>
            <a:ext cx="1184909" cy="292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2"/>
                </a:solidFill>
              </a:defRPr>
            </a:lvl1pPr>
          </a:lstStyle>
          <a:p>
            <a:fld id="{49D6B855-A76D-4459-A823-EF680B29CDD3}" type="datetime5">
              <a:rPr lang="en-US" smtClean="0"/>
              <a:t>13-Oct-22</a:t>
            </a:fld>
            <a:endParaRPr lang="fr-FR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E2817A-3634-41C4-BE77-0740C5A781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556" y="6094699"/>
            <a:ext cx="990025" cy="763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CD4E90-0AD7-41F7-BEF4-B339EC998E49}"/>
              </a:ext>
            </a:extLst>
          </p:cNvPr>
          <p:cNvSpPr/>
          <p:nvPr userDrawn="1"/>
        </p:nvSpPr>
        <p:spPr>
          <a:xfrm>
            <a:off x="12004894" y="0"/>
            <a:ext cx="18710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67" r:id="rId3"/>
    <p:sldLayoutId id="2147483664" r:id="rId4"/>
    <p:sldLayoutId id="2147483668" r:id="rId5"/>
    <p:sldLayoutId id="2147483669" r:id="rId6"/>
    <p:sldLayoutId id="2147483670" r:id="rId7"/>
    <p:sldLayoutId id="2147483675" r:id="rId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160463" indent="-26193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13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10.sv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.com/STM32Tru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3.wdp"/><Relationship Id="rId1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71.png"/><Relationship Id="rId12" Type="http://schemas.openxmlformats.org/officeDocument/2006/relationships/image" Target="../media/image86.png"/><Relationship Id="rId17" Type="http://schemas.openxmlformats.org/officeDocument/2006/relationships/image" Target="../media/image90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microsoft.com/office/2007/relationships/hdphoto" Target="../media/hdphoto1.wdp"/><Relationship Id="rId15" Type="http://schemas.openxmlformats.org/officeDocument/2006/relationships/image" Target="../media/image88.svg"/><Relationship Id="rId10" Type="http://schemas.openxmlformats.org/officeDocument/2006/relationships/image" Target="../media/image84.png"/><Relationship Id="rId19" Type="http://schemas.microsoft.com/office/2007/relationships/hdphoto" Target="../media/hdphoto4.wdp"/><Relationship Id="rId4" Type="http://schemas.openxmlformats.org/officeDocument/2006/relationships/image" Target="../media/image81.png"/><Relationship Id="rId9" Type="http://schemas.microsoft.com/office/2007/relationships/hdphoto" Target="../media/hdphoto2.wdp"/><Relationship Id="rId1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andportal.s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1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26" Type="http://schemas.openxmlformats.org/officeDocument/2006/relationships/image" Target="../media/image46.png"/><Relationship Id="rId39" Type="http://schemas.openxmlformats.org/officeDocument/2006/relationships/image" Target="../media/image59.svg"/><Relationship Id="rId3" Type="http://schemas.openxmlformats.org/officeDocument/2006/relationships/image" Target="../media/image25.png"/><Relationship Id="rId21" Type="http://schemas.openxmlformats.org/officeDocument/2006/relationships/image" Target="../media/image41.jpe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svg"/><Relationship Id="rId20" Type="http://schemas.openxmlformats.org/officeDocument/2006/relationships/image" Target="../media/image40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5" Type="http://schemas.openxmlformats.org/officeDocument/2006/relationships/image" Target="../media/image14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svg"/><Relationship Id="rId19" Type="http://schemas.openxmlformats.org/officeDocument/2006/relationships/image" Target="../media/image39.gif"/><Relationship Id="rId31" Type="http://schemas.openxmlformats.org/officeDocument/2006/relationships/image" Target="../media/image51.svg"/><Relationship Id="rId4" Type="http://schemas.openxmlformats.org/officeDocument/2006/relationships/image" Target="../media/image26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2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in front of a large rock&#10;&#10;Description automatically generated">
            <a:extLst>
              <a:ext uri="{FF2B5EF4-FFF2-40B4-BE49-F238E27FC236}">
                <a16:creationId xmlns:a16="http://schemas.microsoft.com/office/drawing/2014/main" id="{9619ADB3-4A0F-4AF8-BC69-F4EEC9F54D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r="23715"/>
          <a:stretch/>
        </p:blipFill>
        <p:spPr/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993A5A5-9B25-49EB-B970-70F3E64B3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776" y="186583"/>
            <a:ext cx="2276517" cy="1422823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B62A76D7-5199-4013-9DE3-2124F0476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990" y="3219525"/>
            <a:ext cx="6089876" cy="2702071"/>
          </a:xfrm>
        </p:spPr>
        <p:txBody>
          <a:bodyPr/>
          <a:lstStyle/>
          <a:p>
            <a:r>
              <a:rPr lang="en-US" sz="2400" dirty="0"/>
              <a:t>The Microcontroller Journey: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From Basic Security to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ARM PSA L3 and SESIP3 </a:t>
            </a:r>
            <a:br>
              <a:rPr lang="en-US" sz="2400" dirty="0"/>
            </a:br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  <p:sp>
        <p:nvSpPr>
          <p:cNvPr id="10" name="Subtitle 15">
            <a:extLst>
              <a:ext uri="{FF2B5EF4-FFF2-40B4-BE49-F238E27FC236}">
                <a16:creationId xmlns:a16="http://schemas.microsoft.com/office/drawing/2014/main" id="{3348598D-B25E-48EA-A82B-3F454014D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4827" y="5530389"/>
            <a:ext cx="2720748" cy="572939"/>
          </a:xfrm>
        </p:spPr>
        <p:txBody>
          <a:bodyPr/>
          <a:lstStyle/>
          <a:p>
            <a:r>
              <a:rPr lang="en-US" sz="1400" dirty="0"/>
              <a:t>ST GPM Security Marketing</a:t>
            </a:r>
          </a:p>
          <a:p>
            <a:r>
              <a:rPr lang="en-US" sz="1400" dirty="0"/>
              <a:t>19-oct-22 / Bruno Mussard</a:t>
            </a:r>
          </a:p>
        </p:txBody>
      </p:sp>
    </p:spTree>
    <p:extLst>
      <p:ext uri="{BB962C8B-B14F-4D97-AF65-F5344CB8AC3E}">
        <p14:creationId xmlns:p14="http://schemas.microsoft.com/office/powerpoint/2010/main" val="333587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AA394215-6F17-4CD7-9BEE-2C16E1F7F53B}"/>
              </a:ext>
            </a:extLst>
          </p:cNvPr>
          <p:cNvSpPr txBox="1">
            <a:spLocks/>
          </p:cNvSpPr>
          <p:nvPr/>
        </p:nvSpPr>
        <p:spPr>
          <a:xfrm>
            <a:off x="449450" y="1310499"/>
            <a:ext cx="11025056" cy="4608379"/>
          </a:xfrm>
          <a:prstGeom prst="rect">
            <a:avLst/>
          </a:prstGeom>
        </p:spPr>
        <p:txBody>
          <a:bodyPr/>
          <a:lstStyle>
            <a:lvl1pPr marL="261990" indent="-261990" algn="l" defTabSz="914583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682" indent="-266753" algn="l" defTabSz="9145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63" indent="-273105" algn="l" defTabSz="9145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622" indent="-268342" algn="l" defTabSz="914583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695" indent="-261990" algn="l" defTabSz="914583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929" lvl="1" indent="0">
              <a:buNone/>
            </a:pPr>
            <a:r>
              <a:rPr lang="en-US" dirty="0"/>
              <a:t>► ST Customer Survey in 2022:</a:t>
            </a:r>
          </a:p>
          <a:p>
            <a:pPr marL="269929" lvl="1" indent="0">
              <a:buNone/>
            </a:pPr>
            <a:r>
              <a:rPr lang="en-US" dirty="0"/>
              <a:t>	 ►  &gt;60% security is important to address the market</a:t>
            </a:r>
          </a:p>
          <a:p>
            <a:pPr marL="269929" lvl="1" indent="0">
              <a:buNone/>
            </a:pPr>
            <a:r>
              <a:rPr lang="en-US" dirty="0"/>
              <a:t>	 ►  &gt;75% security certification</a:t>
            </a:r>
          </a:p>
          <a:p>
            <a:pPr marL="269929" lvl="1" indent="0">
              <a:buNone/>
            </a:pPr>
            <a:r>
              <a:rPr lang="en-US" dirty="0"/>
              <a:t>		</a:t>
            </a:r>
          </a:p>
          <a:p>
            <a:pPr marL="269929" lvl="1" indent="0">
              <a:buNone/>
            </a:pPr>
            <a:r>
              <a:rPr lang="en-US" dirty="0"/>
              <a:t>► Platform security as the cornerstone to connected device security</a:t>
            </a:r>
          </a:p>
          <a:p>
            <a:pPr marL="269929" lvl="1" indent="0">
              <a:buNone/>
            </a:pPr>
            <a:r>
              <a:rPr lang="en-US" dirty="0"/>
              <a:t>	 ►  A </a:t>
            </a:r>
            <a:r>
              <a:rPr lang="en-US" u="sng" dirty="0"/>
              <a:t>standardized approach</a:t>
            </a:r>
            <a:r>
              <a:rPr lang="en-US" dirty="0"/>
              <a:t> with </a:t>
            </a:r>
            <a:r>
              <a:rPr lang="en-US" u="sng" dirty="0"/>
              <a:t>explicit Security Functions</a:t>
            </a:r>
            <a:r>
              <a:rPr lang="en-US" dirty="0"/>
              <a:t> &amp; “</a:t>
            </a:r>
            <a:r>
              <a:rPr lang="en-US" u="sng" dirty="0"/>
              <a:t>Security Guarantees</a:t>
            </a:r>
            <a:r>
              <a:rPr lang="en-US" dirty="0"/>
              <a:t>”</a:t>
            </a:r>
          </a:p>
          <a:p>
            <a:pPr marL="269929" lvl="1" indent="0">
              <a:buNone/>
            </a:pPr>
            <a:r>
              <a:rPr lang="en-US" dirty="0"/>
              <a:t>	 ►  Coverage of OEM level certification schemes</a:t>
            </a:r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r>
              <a:rPr lang="en-US" dirty="0"/>
              <a:t>► Security components as enablers for OEM Application &amp; Services</a:t>
            </a:r>
          </a:p>
          <a:p>
            <a:pPr marL="269929" lvl="1" indent="0">
              <a:buNone/>
            </a:pPr>
            <a:r>
              <a:rPr lang="en-US" dirty="0"/>
              <a:t>	 ►  Seamless and secure provisioning  &amp; connection to the cloud</a:t>
            </a:r>
          </a:p>
          <a:p>
            <a:pPr marL="269929" lvl="1" indent="0">
              <a:buNone/>
            </a:pPr>
            <a:r>
              <a:rPr lang="en-US" dirty="0"/>
              <a:t>	 ►  Assets protection (keys, ID) at boot &amp; runtime</a:t>
            </a:r>
          </a:p>
          <a:p>
            <a:pPr marL="269929" lvl="1" indent="0">
              <a:buNone/>
            </a:pPr>
            <a:endParaRPr lang="en-US" dirty="0"/>
          </a:p>
          <a:p>
            <a:pPr marL="546210" lvl="2" indent="0">
              <a:buNone/>
            </a:pPr>
            <a:r>
              <a:rPr lang="en-US" dirty="0"/>
              <a:t>	</a:t>
            </a:r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endParaRPr lang="en-US" dirty="0"/>
          </a:p>
          <a:p>
            <a:pPr marL="269929" lvl="1" indent="0">
              <a:buNone/>
            </a:pPr>
            <a:r>
              <a:rPr lang="en-US" dirty="0"/>
              <a:t>►</a:t>
            </a:r>
            <a:endParaRPr lang="en-US" sz="1599" dirty="0"/>
          </a:p>
          <a:p>
            <a:pPr marL="269929" lvl="1" indent="0">
              <a:buNone/>
            </a:pPr>
            <a:endParaRPr lang="en-US" sz="1599" dirty="0"/>
          </a:p>
          <a:p>
            <a:pPr marL="269929" lvl="1" indent="0">
              <a:buNone/>
            </a:pPr>
            <a:endParaRPr lang="en-US" sz="1599" dirty="0"/>
          </a:p>
          <a:p>
            <a:pPr lvl="1"/>
            <a:endParaRPr lang="en-US" sz="1599" dirty="0"/>
          </a:p>
          <a:p>
            <a:endParaRPr lang="en-US" sz="1999" dirty="0"/>
          </a:p>
          <a:p>
            <a:pPr marL="0" indent="-4763">
              <a:buNone/>
            </a:pPr>
            <a:endParaRPr lang="en-US" sz="1999" dirty="0"/>
          </a:p>
          <a:p>
            <a:pPr marL="0" indent="-4763">
              <a:buNone/>
            </a:pPr>
            <a:endParaRPr lang="en-US" sz="1999" dirty="0"/>
          </a:p>
          <a:p>
            <a:pPr marL="0" indent="-4763">
              <a:buNone/>
            </a:pPr>
            <a:endParaRPr lang="en-US" sz="1999" dirty="0"/>
          </a:p>
          <a:p>
            <a:pPr marL="269929" lvl="1" indent="0">
              <a:buNone/>
            </a:pPr>
            <a:endParaRPr lang="en-US" sz="1599" dirty="0"/>
          </a:p>
          <a:p>
            <a:pPr marL="269929" lvl="1" indent="0">
              <a:buNone/>
            </a:pPr>
            <a:endParaRPr lang="en-US" sz="15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819FD-1989-4EFD-89FF-1C3F2FDE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for IoT Devices</a:t>
            </a:r>
            <a:br>
              <a:rPr lang="en-US" dirty="0"/>
            </a:br>
            <a:r>
              <a:rPr lang="en-US" dirty="0"/>
              <a:t>Customer expectations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97B61-BCFA-4975-B1B5-04CF59B6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31B9E4-8E4D-4C86-BFD7-412B282B373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1D4D1D-7F2D-484B-801C-9E2236707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998" y="123321"/>
            <a:ext cx="1320112" cy="8250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1AD2EA-D196-688A-0241-B0D3D6072391}"/>
              </a:ext>
            </a:extLst>
          </p:cNvPr>
          <p:cNvGrpSpPr/>
          <p:nvPr/>
        </p:nvGrpSpPr>
        <p:grpSpPr>
          <a:xfrm>
            <a:off x="2325600" y="3998150"/>
            <a:ext cx="7558032" cy="1292964"/>
            <a:chOff x="1952732" y="3871401"/>
            <a:chExt cx="7558032" cy="1292964"/>
          </a:xfrm>
        </p:grpSpPr>
        <p:pic>
          <p:nvPicPr>
            <p:cNvPr id="26" name="Picture 2" descr="ENISA logo">
              <a:extLst>
                <a:ext uri="{FF2B5EF4-FFF2-40B4-BE49-F238E27FC236}">
                  <a16:creationId xmlns:a16="http://schemas.microsoft.com/office/drawing/2014/main" id="{1FB55F42-9F2C-44BC-8293-3A6386586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321" y="3871401"/>
              <a:ext cx="953854" cy="69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4DE03A-C425-41B7-9AAB-06E2C4B17314}"/>
                </a:ext>
              </a:extLst>
            </p:cNvPr>
            <p:cNvSpPr/>
            <p:nvPr/>
          </p:nvSpPr>
          <p:spPr>
            <a:xfrm>
              <a:off x="1952732" y="3871401"/>
              <a:ext cx="7558032" cy="12929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bg1"/>
                </a:buClr>
              </a:pPr>
              <a:endParaRPr lang="en-US" sz="1799" dirty="0" err="1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D0D248-FBAE-F3AB-0E48-346634FDC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9190" y="4512589"/>
              <a:ext cx="1591301" cy="597887"/>
            </a:xfrm>
            <a:prstGeom prst="rect">
              <a:avLst/>
            </a:prstGeom>
          </p:spPr>
        </p:pic>
        <p:pic>
          <p:nvPicPr>
            <p:cNvPr id="23" name="Picture 2" descr="Global Platform extends Elliptic Technologies, Crocus Technology Observer  membership - SecureIDNews">
              <a:extLst>
                <a:ext uri="{FF2B5EF4-FFF2-40B4-BE49-F238E27FC236}">
                  <a16:creationId xmlns:a16="http://schemas.microsoft.com/office/drawing/2014/main" id="{087E7AD9-FD2B-41B6-9A4C-09E164FE0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102" y="3887668"/>
              <a:ext cx="692082" cy="6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Understanding How To Comply With California's New &quot;Connected Devices&quot; Law -  SB-327">
              <a:extLst>
                <a:ext uri="{FF2B5EF4-FFF2-40B4-BE49-F238E27FC236}">
                  <a16:creationId xmlns:a16="http://schemas.microsoft.com/office/drawing/2014/main" id="{562CADB2-96AD-4C53-A59A-8D1580C3A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9" t="21696" r="5947" b="6229"/>
            <a:stretch/>
          </p:blipFill>
          <p:spPr bwMode="auto">
            <a:xfrm>
              <a:off x="3336406" y="4385767"/>
              <a:ext cx="576253" cy="70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99956E-A763-426E-9DCD-3AA091136741}"/>
                </a:ext>
              </a:extLst>
            </p:cNvPr>
            <p:cNvGrpSpPr/>
            <p:nvPr/>
          </p:nvGrpSpPr>
          <p:grpSpPr>
            <a:xfrm>
              <a:off x="8347532" y="3999645"/>
              <a:ext cx="851293" cy="724393"/>
              <a:chOff x="6921088" y="4996531"/>
              <a:chExt cx="851293" cy="724393"/>
            </a:xfrm>
          </p:grpSpPr>
          <p:pic>
            <p:nvPicPr>
              <p:cNvPr id="32" name="Picture 6" descr="IEC 62443 STANDARDS | Alter Technology Group">
                <a:extLst>
                  <a:ext uri="{FF2B5EF4-FFF2-40B4-BE49-F238E27FC236}">
                    <a16:creationId xmlns:a16="http://schemas.microsoft.com/office/drawing/2014/main" id="{52308901-2AF5-404D-92E6-25B02A579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817" y="4996531"/>
                <a:ext cx="442570" cy="442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F0AD10-071E-48B3-8FED-373613DC1405}"/>
                  </a:ext>
                </a:extLst>
              </p:cNvPr>
              <p:cNvSpPr txBox="1"/>
              <p:nvPr/>
            </p:nvSpPr>
            <p:spPr>
              <a:xfrm>
                <a:off x="6921088" y="5459382"/>
                <a:ext cx="851293" cy="26154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en-US" sz="1050" dirty="0"/>
                  <a:t>IEC 62443-4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EABDD1-AEDD-44C3-8446-2187966D5777}"/>
                </a:ext>
              </a:extLst>
            </p:cNvPr>
            <p:cNvGrpSpPr/>
            <p:nvPr/>
          </p:nvGrpSpPr>
          <p:grpSpPr>
            <a:xfrm>
              <a:off x="7063678" y="4527057"/>
              <a:ext cx="1486848" cy="581276"/>
              <a:chOff x="5637388" y="5527815"/>
              <a:chExt cx="1486848" cy="581276"/>
            </a:xfrm>
          </p:grpSpPr>
          <p:pic>
            <p:nvPicPr>
              <p:cNvPr id="30" name="Picture 10" descr="Participez aux enquêtes publiques sur les projets de normes de l'ETSI -  Actualités - Portail Qualité - Luxembourg">
                <a:extLst>
                  <a:ext uri="{FF2B5EF4-FFF2-40B4-BE49-F238E27FC236}">
                    <a16:creationId xmlns:a16="http://schemas.microsoft.com/office/drawing/2014/main" id="{EF66BFC3-A4A6-4AA7-90EC-6689DFC5AC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7388" y="5527815"/>
                <a:ext cx="1088917" cy="422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B87CC-EFC6-49D2-AE09-4A522B65EABB}"/>
                  </a:ext>
                </a:extLst>
              </p:cNvPr>
              <p:cNvSpPr txBox="1"/>
              <p:nvPr/>
            </p:nvSpPr>
            <p:spPr>
              <a:xfrm>
                <a:off x="5814233" y="5847549"/>
                <a:ext cx="1310003" cy="26154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lvl="0"/>
                <a:r>
                  <a:rPr lang="en-US" sz="1050" dirty="0"/>
                  <a:t>EN 303 645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2F9C30F-206A-475D-A3AD-7EE17FEC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92309" y="3887668"/>
              <a:ext cx="1459507" cy="6312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95537-E25D-C6E8-1159-9B5B0820C0D2}"/>
                </a:ext>
              </a:extLst>
            </p:cNvPr>
            <p:cNvSpPr txBox="1"/>
            <p:nvPr/>
          </p:nvSpPr>
          <p:spPr>
            <a:xfrm>
              <a:off x="2287962" y="4549991"/>
              <a:ext cx="574572" cy="26154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l"/>
              <a:r>
                <a:rPr lang="en-US" sz="1050" dirty="0"/>
                <a:t>EUCC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6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361532-7B9A-422A-B7F1-658C573832F1}"/>
              </a:ext>
            </a:extLst>
          </p:cNvPr>
          <p:cNvSpPr/>
          <p:nvPr/>
        </p:nvSpPr>
        <p:spPr>
          <a:xfrm>
            <a:off x="423656" y="2028117"/>
            <a:ext cx="6731541" cy="546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9788" lvl="1" algn="ctr">
              <a:lnSpc>
                <a:spcPct val="150000"/>
              </a:lnSpc>
            </a:pPr>
            <a:endParaRPr lang="en-US" sz="2667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44A31-15C1-4BFC-8036-6359F7159CD8}"/>
              </a:ext>
            </a:extLst>
          </p:cNvPr>
          <p:cNvSpPr/>
          <p:nvPr/>
        </p:nvSpPr>
        <p:spPr>
          <a:xfrm>
            <a:off x="423657" y="3143105"/>
            <a:ext cx="6731541" cy="546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9788" lvl="1" algn="ctr">
              <a:lnSpc>
                <a:spcPct val="150000"/>
              </a:lnSpc>
            </a:pPr>
            <a:endParaRPr lang="en-US" sz="26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3D7BC-0D01-4A5F-991B-200DF0F6A71F}"/>
              </a:ext>
            </a:extLst>
          </p:cNvPr>
          <p:cNvSpPr/>
          <p:nvPr/>
        </p:nvSpPr>
        <p:spPr>
          <a:xfrm>
            <a:off x="434124" y="4278063"/>
            <a:ext cx="6736621" cy="587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9788" lvl="1" algn="ctr">
              <a:lnSpc>
                <a:spcPct val="150000"/>
              </a:lnSpc>
            </a:pPr>
            <a:endParaRPr lang="en-US" sz="2667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383884-BE20-41ED-A9CB-AF31DDBC173A}"/>
              </a:ext>
            </a:extLst>
          </p:cNvPr>
          <p:cNvSpPr/>
          <p:nvPr/>
        </p:nvSpPr>
        <p:spPr>
          <a:xfrm>
            <a:off x="6423107" y="1206451"/>
            <a:ext cx="5568619" cy="53884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8BA6C5-2FB1-40EA-BCCC-106EAD0E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address customer demand for security ?</a:t>
            </a:r>
            <a:br>
              <a:rPr lang="en-US" sz="3200" dirty="0"/>
            </a:br>
            <a:r>
              <a:rPr lang="en-US" sz="3200" dirty="0"/>
              <a:t>The STM32Trust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19050-2DC8-47DF-9EB4-DF4B9265FD50}"/>
              </a:ext>
            </a:extLst>
          </p:cNvPr>
          <p:cNvSpPr txBox="1"/>
          <p:nvPr/>
        </p:nvSpPr>
        <p:spPr>
          <a:xfrm>
            <a:off x="-718316" y="3093262"/>
            <a:ext cx="6096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788" lvl="1" algn="ctr">
              <a:lnSpc>
                <a:spcPct val="150000"/>
              </a:lnSpc>
            </a:pPr>
            <a:r>
              <a:rPr lang="en-US" sz="2400" dirty="0"/>
              <a:t>Protect customer assets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E08C00-2E70-4786-9D66-B3C245F0683D}"/>
              </a:ext>
            </a:extLst>
          </p:cNvPr>
          <p:cNvSpPr/>
          <p:nvPr/>
        </p:nvSpPr>
        <p:spPr>
          <a:xfrm>
            <a:off x="423657" y="2755601"/>
            <a:ext cx="1713825" cy="405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83F65-C719-476A-BE8C-E943B5DE4D41}"/>
              </a:ext>
            </a:extLst>
          </p:cNvPr>
          <p:cNvSpPr txBox="1"/>
          <p:nvPr/>
        </p:nvSpPr>
        <p:spPr>
          <a:xfrm>
            <a:off x="-718316" y="4247809"/>
            <a:ext cx="621695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269848" lvl="1" indent="0" algn="ctr">
              <a:lnSpc>
                <a:spcPct val="150000"/>
              </a:lnSpc>
              <a:buFont typeface="Arial" panose="020B0604020202020204" pitchFamily="34" charset="0"/>
              <a:buNone/>
              <a:defRPr sz="2400"/>
            </a:lvl2pPr>
          </a:lstStyle>
          <a:p>
            <a:pPr lvl="1"/>
            <a:r>
              <a:rPr lang="en-US" dirty="0"/>
              <a:t>Fulfill Security Functions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5B1EF-C312-41F7-B203-3992F7A66F17}"/>
              </a:ext>
            </a:extLst>
          </p:cNvPr>
          <p:cNvSpPr/>
          <p:nvPr/>
        </p:nvSpPr>
        <p:spPr>
          <a:xfrm>
            <a:off x="435090" y="3870589"/>
            <a:ext cx="1712859" cy="405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5C91BF-4AEC-49E0-ACAD-FB9E90DB4906}"/>
              </a:ext>
            </a:extLst>
          </p:cNvPr>
          <p:cNvGrpSpPr/>
          <p:nvPr/>
        </p:nvGrpSpPr>
        <p:grpSpPr>
          <a:xfrm>
            <a:off x="434122" y="5077154"/>
            <a:ext cx="7962636" cy="963610"/>
            <a:chOff x="523934" y="4872102"/>
            <a:chExt cx="7962636" cy="963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2C81FF-8BB2-4D0B-BBC4-4C1F419002B1}"/>
                </a:ext>
              </a:extLst>
            </p:cNvPr>
            <p:cNvSpPr/>
            <p:nvPr/>
          </p:nvSpPr>
          <p:spPr>
            <a:xfrm>
              <a:off x="523934" y="5267374"/>
              <a:ext cx="6736623" cy="5683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9788" lvl="1" algn="ctr">
                <a:lnSpc>
                  <a:spcPct val="150000"/>
                </a:lnSpc>
              </a:pPr>
              <a:endParaRPr lang="en-US" sz="2667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C8AFE1-259A-43C3-A223-DB6489AA7C23}"/>
                </a:ext>
              </a:extLst>
            </p:cNvPr>
            <p:cNvSpPr txBox="1"/>
            <p:nvPr/>
          </p:nvSpPr>
          <p:spPr>
            <a:xfrm>
              <a:off x="523934" y="5206324"/>
              <a:ext cx="7962636" cy="577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2pPr marL="269848" lvl="1" indent="0" algn="ctr">
                <a:lnSpc>
                  <a:spcPct val="150000"/>
                </a:lnSpc>
                <a:buFont typeface="Arial" panose="020B0604020202020204" pitchFamily="34" charset="0"/>
                <a:buNone/>
                <a:defRPr sz="2400"/>
              </a:lvl2pPr>
            </a:lstStyle>
            <a:p>
              <a:pPr lvl="1" algn="l"/>
              <a:r>
                <a:rPr lang="en-US" dirty="0"/>
                <a:t>IoT Security Assurance Levels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DE85F7-8F53-47C3-8506-9136C8194973}"/>
                </a:ext>
              </a:extLst>
            </p:cNvPr>
            <p:cNvSpPr/>
            <p:nvPr/>
          </p:nvSpPr>
          <p:spPr>
            <a:xfrm>
              <a:off x="523934" y="4872102"/>
              <a:ext cx="1713827" cy="4055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 reach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CC435FA-B402-4CF1-8A88-B42DE929BB03}"/>
              </a:ext>
            </a:extLst>
          </p:cNvPr>
          <p:cNvSpPr txBox="1"/>
          <p:nvPr/>
        </p:nvSpPr>
        <p:spPr>
          <a:xfrm>
            <a:off x="3691047" y="6094643"/>
            <a:ext cx="2515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hlinkClick r:id="rId3"/>
              </a:rPr>
              <a:t>www.st.com/STM32Trust</a:t>
            </a:r>
            <a:r>
              <a:rPr lang="en-US" sz="1600" dirty="0"/>
              <a:t> 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9AAA161-C45E-4CEF-892A-E9D6A9814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960" y="230782"/>
            <a:ext cx="1320112" cy="82507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AAB9FA-D417-458E-A4D6-7074646B949F}"/>
              </a:ext>
            </a:extLst>
          </p:cNvPr>
          <p:cNvSpPr/>
          <p:nvPr/>
        </p:nvSpPr>
        <p:spPr>
          <a:xfrm>
            <a:off x="423657" y="1629905"/>
            <a:ext cx="1713825" cy="405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DFFB82-D886-49BB-9B99-70F8E2533996}"/>
              </a:ext>
            </a:extLst>
          </p:cNvPr>
          <p:cNvSpPr txBox="1"/>
          <p:nvPr/>
        </p:nvSpPr>
        <p:spPr>
          <a:xfrm>
            <a:off x="-327106" y="2003377"/>
            <a:ext cx="6096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788" lvl="1" algn="ctr">
              <a:lnSpc>
                <a:spcPct val="150000"/>
              </a:lnSpc>
            </a:pPr>
            <a:r>
              <a:rPr lang="en-US" sz="2400" dirty="0"/>
              <a:t>A high-level Security Framework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35CFF0-CACB-4FFB-80DB-3CE6EE5A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4" y="1324475"/>
            <a:ext cx="5289963" cy="5289963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09095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AA394215-6F17-4CD7-9BEE-2C16E1F7F53B}"/>
              </a:ext>
            </a:extLst>
          </p:cNvPr>
          <p:cNvSpPr txBox="1">
            <a:spLocks/>
          </p:cNvSpPr>
          <p:nvPr/>
        </p:nvSpPr>
        <p:spPr>
          <a:xfrm>
            <a:off x="892346" y="1525374"/>
            <a:ext cx="11591925" cy="4608379"/>
          </a:xfrm>
          <a:prstGeom prst="rect">
            <a:avLst/>
          </a:prstGeom>
        </p:spPr>
        <p:txBody>
          <a:bodyPr/>
          <a:lstStyle>
            <a:lvl1pPr marL="261990" indent="-261990" algn="l" defTabSz="914583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682" indent="-266753" algn="l" defTabSz="9145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63" indent="-273105" algn="l" defTabSz="9145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622" indent="-268342" algn="l" defTabSz="914583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695" indent="-261990" algn="l" defTabSz="914583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► STM32Trust meeting 2 IoT certification schemes:</a:t>
            </a:r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819FD-1989-4EFD-89FF-1C3F2FDE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-1"/>
            <a:ext cx="11609159" cy="1233421"/>
          </a:xfrm>
        </p:spPr>
        <p:txBody>
          <a:bodyPr>
            <a:normAutofit/>
          </a:bodyPr>
          <a:lstStyle/>
          <a:p>
            <a:r>
              <a:rPr lang="en-US" dirty="0"/>
              <a:t>From STM32Trust to IoT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97B61-BCFA-4975-B1B5-04CF59B6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31B9E4-8E4D-4C86-BFD7-412B282B373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0E272-4B88-4A40-8D17-B8BDB85F0280}"/>
              </a:ext>
            </a:extLst>
          </p:cNvPr>
          <p:cNvGrpSpPr/>
          <p:nvPr/>
        </p:nvGrpSpPr>
        <p:grpSpPr>
          <a:xfrm>
            <a:off x="1957167" y="4087064"/>
            <a:ext cx="7558032" cy="1046015"/>
            <a:chOff x="1535406" y="2248613"/>
            <a:chExt cx="7558032" cy="104601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8228BC-74E7-4C5A-86A9-5B7214A543A4}"/>
                </a:ext>
              </a:extLst>
            </p:cNvPr>
            <p:cNvSpPr txBox="1"/>
            <p:nvPr/>
          </p:nvSpPr>
          <p:spPr>
            <a:xfrm>
              <a:off x="1754115" y="2433078"/>
              <a:ext cx="6253873" cy="86155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lvl="2"/>
              <a:r>
                <a:rPr lang="en-US" sz="1799" b="1" dirty="0"/>
                <a:t>ARM® Platform Security Architecture</a:t>
              </a:r>
              <a:r>
                <a:rPr lang="en-US" sz="1799" dirty="0"/>
                <a:t> (PSA) </a:t>
              </a:r>
            </a:p>
            <a:p>
              <a:pPr marL="898435" lvl="4"/>
              <a:r>
                <a:rPr lang="en-US" sz="1400" dirty="0"/>
                <a:t>A security framework around ARM ecosystem</a:t>
              </a:r>
            </a:p>
            <a:p>
              <a:pPr algn="l"/>
              <a:endParaRPr lang="en-US" sz="1799" dirty="0" err="1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B9D02B-D94F-4BB1-868A-3A8992A7E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2131" y="2280724"/>
              <a:ext cx="784767" cy="740762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38F678-ACA1-4810-9896-E73A5C28283B}"/>
                </a:ext>
              </a:extLst>
            </p:cNvPr>
            <p:cNvSpPr/>
            <p:nvPr/>
          </p:nvSpPr>
          <p:spPr>
            <a:xfrm>
              <a:off x="1535406" y="2248613"/>
              <a:ext cx="7558032" cy="7917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bg1"/>
                </a:buClr>
              </a:pPr>
              <a:endParaRPr lang="en-US" sz="1799" dirty="0" err="1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21D4D1D-7F2D-484B-801C-9E2236707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960" y="230782"/>
            <a:ext cx="1320112" cy="825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782D3E-266B-4091-BFA8-AFE0160116E1}"/>
              </a:ext>
            </a:extLst>
          </p:cNvPr>
          <p:cNvGrpSpPr/>
          <p:nvPr/>
        </p:nvGrpSpPr>
        <p:grpSpPr>
          <a:xfrm>
            <a:off x="1957168" y="2655259"/>
            <a:ext cx="7558032" cy="1000014"/>
            <a:chOff x="1535406" y="3605256"/>
            <a:chExt cx="7558032" cy="100001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F4AF3F-3093-4E49-931B-BBC10F093520}"/>
                </a:ext>
              </a:extLst>
            </p:cNvPr>
            <p:cNvSpPr txBox="1"/>
            <p:nvPr/>
          </p:nvSpPr>
          <p:spPr>
            <a:xfrm>
              <a:off x="1754117" y="3605256"/>
              <a:ext cx="7120609" cy="100001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lvl="2">
                <a:lnSpc>
                  <a:spcPct val="150000"/>
                </a:lnSpc>
              </a:pPr>
              <a:r>
                <a:rPr lang="en-US" sz="1799" b="1" dirty="0"/>
                <a:t>Security Evaluation Standard for IoT Platforms </a:t>
              </a:r>
              <a:r>
                <a:rPr lang="en-US" sz="1799" dirty="0"/>
                <a:t>(SESIP)</a:t>
              </a:r>
            </a:p>
            <a:p>
              <a:pPr marL="898435" lvl="4"/>
              <a:r>
                <a:rPr lang="en-US" sz="1400" dirty="0"/>
                <a:t>A security evaluation framework for silicon-based platform</a:t>
              </a:r>
            </a:p>
            <a:p>
              <a:pPr algn="l"/>
              <a:endParaRPr lang="en-US" sz="1799" dirty="0" err="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9245105-9D7B-4C47-951C-4C5153FD01FD}"/>
                </a:ext>
              </a:extLst>
            </p:cNvPr>
            <p:cNvSpPr/>
            <p:nvPr/>
          </p:nvSpPr>
          <p:spPr>
            <a:xfrm>
              <a:off x="1535406" y="3626411"/>
              <a:ext cx="7558032" cy="7917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bg1"/>
                </a:buClr>
              </a:pPr>
              <a:endParaRPr lang="en-US" sz="1799" dirty="0" err="1"/>
            </a:p>
          </p:txBody>
        </p:sp>
        <p:pic>
          <p:nvPicPr>
            <p:cNvPr id="24" name="Picture 23" descr="A white letter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5C12711-3FBB-474A-BA1E-07131078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115" y="3605256"/>
              <a:ext cx="814900" cy="622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40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DABEC0-A42A-490B-BF7B-DBD5BAA1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40" y="1122956"/>
            <a:ext cx="11591925" cy="52080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► </a:t>
            </a:r>
            <a:r>
              <a:rPr lang="en-US" dirty="0"/>
              <a:t>The de-facto standard for MCUs 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Derived from CC but w/o the heaviness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Flexible and accessible evaluation framework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“Kill 2 birds with one stone” approach at L3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Endorsed by the industry key players &amp; GlobalPlatform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► </a:t>
            </a:r>
            <a:r>
              <a:rPr lang="en-US" dirty="0"/>
              <a:t>Meet OEMs expectations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Re-use &amp; composition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Ease the IoT certification process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Reduce IoT fragmentation. Mapping with ETSI TS 303 645, IEC 62443, CSA/Matter…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F13767B-9AF6-4CE5-A06F-8ACF82B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SESIP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D7DB7-EC8D-4E12-8E03-9690EC8D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Picture 5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F70866-E19B-4B02-B0F2-D6F71BC2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21" y="1957386"/>
            <a:ext cx="2591238" cy="19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A9820-855D-4CD2-A16E-3900B18A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STM32 Journey: </a:t>
            </a:r>
            <a:br>
              <a:rPr lang="en-US" sz="3600" dirty="0"/>
            </a:br>
            <a:r>
              <a:rPr lang="en-US" sz="3600" dirty="0"/>
              <a:t>From Basic Security to L3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FF9FC4-1697-4C03-AE36-6949D9BE1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201C1-8F10-454E-AB2A-FBE33921FB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330950"/>
            <a:ext cx="409575" cy="292100"/>
          </a:xfrm>
        </p:spPr>
        <p:txBody>
          <a:bodyPr/>
          <a:lstStyle/>
          <a:p>
            <a:fld id="{62A42E78-4FE3-4E16-9FB9-64A349BFE3F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92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Logo, icon, company name&#10;&#10;Description automatically generated">
            <a:extLst>
              <a:ext uri="{FF2B5EF4-FFF2-40B4-BE49-F238E27FC236}">
                <a16:creationId xmlns:a16="http://schemas.microsoft.com/office/drawing/2014/main" id="{178ACCA3-49B9-412D-975F-AE96FCC4F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55" y="4113984"/>
            <a:ext cx="1069473" cy="1048083"/>
          </a:xfrm>
          <a:prstGeom prst="rect">
            <a:avLst/>
          </a:prstGeom>
        </p:spPr>
      </p:pic>
      <p:pic>
        <p:nvPicPr>
          <p:cNvPr id="59" name="Picture 58" descr="Logo, icon, company name&#10;&#10;Description automatically generated">
            <a:extLst>
              <a:ext uri="{FF2B5EF4-FFF2-40B4-BE49-F238E27FC236}">
                <a16:creationId xmlns:a16="http://schemas.microsoft.com/office/drawing/2014/main" id="{44B5BD68-ADA6-47C3-9D62-6572FABF2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12" y="2647864"/>
            <a:ext cx="1044924" cy="1024025"/>
          </a:xfrm>
          <a:prstGeom prst="rect">
            <a:avLst/>
          </a:prstGeom>
        </p:spPr>
      </p:pic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9E33B4EE-4581-4D01-8ECE-C6F70F970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45" y="1310180"/>
            <a:ext cx="1063315" cy="1042048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4F13767B-9AF6-4CE5-A06F-8ACF82B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STM32 Journey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D7DB7-EC8D-4E12-8E03-9690EC8D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5" name="Striped Right Arrow 4">
            <a:extLst>
              <a:ext uri="{FF2B5EF4-FFF2-40B4-BE49-F238E27FC236}">
                <a16:creationId xmlns:a16="http://schemas.microsoft.com/office/drawing/2014/main" id="{419CFE8D-E478-49A6-8AB8-04771BE2EF25}"/>
              </a:ext>
            </a:extLst>
          </p:cNvPr>
          <p:cNvSpPr/>
          <p:nvPr/>
        </p:nvSpPr>
        <p:spPr>
          <a:xfrm>
            <a:off x="603478" y="5622183"/>
            <a:ext cx="10967554" cy="296705"/>
          </a:xfrm>
          <a:prstGeom prst="stripedRightArrow">
            <a:avLst>
              <a:gd name="adj1" fmla="val 100000"/>
              <a:gd name="adj2" fmla="val 74638"/>
            </a:avLst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7" dirty="0" err="1"/>
          </a:p>
        </p:txBody>
      </p:sp>
      <p:graphicFrame>
        <p:nvGraphicFramePr>
          <p:cNvPr id="36" name="Table 3">
            <a:extLst>
              <a:ext uri="{FF2B5EF4-FFF2-40B4-BE49-F238E27FC236}">
                <a16:creationId xmlns:a16="http://schemas.microsoft.com/office/drawing/2014/main" id="{F15E9672-8A14-4C24-A702-D98C49138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10456"/>
              </p:ext>
            </p:extLst>
          </p:nvPr>
        </p:nvGraphicFramePr>
        <p:xfrm>
          <a:off x="1018766" y="5618545"/>
          <a:ext cx="10060352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5088">
                  <a:extLst>
                    <a:ext uri="{9D8B030D-6E8A-4147-A177-3AD203B41FA5}">
                      <a16:colId xmlns:a16="http://schemas.microsoft.com/office/drawing/2014/main" val="1294262042"/>
                    </a:ext>
                  </a:extLst>
                </a:gridCol>
                <a:gridCol w="2515088">
                  <a:extLst>
                    <a:ext uri="{9D8B030D-6E8A-4147-A177-3AD203B41FA5}">
                      <a16:colId xmlns:a16="http://schemas.microsoft.com/office/drawing/2014/main" val="3773702901"/>
                    </a:ext>
                  </a:extLst>
                </a:gridCol>
                <a:gridCol w="2515088">
                  <a:extLst>
                    <a:ext uri="{9D8B030D-6E8A-4147-A177-3AD203B41FA5}">
                      <a16:colId xmlns:a16="http://schemas.microsoft.com/office/drawing/2014/main" val="3638936121"/>
                    </a:ext>
                  </a:extLst>
                </a:gridCol>
                <a:gridCol w="2515088">
                  <a:extLst>
                    <a:ext uri="{9D8B030D-6E8A-4147-A177-3AD203B41FA5}">
                      <a16:colId xmlns:a16="http://schemas.microsoft.com/office/drawing/2014/main" val="3565329532"/>
                    </a:ext>
                  </a:extLst>
                </a:gridCol>
              </a:tblGrid>
              <a:tr h="2047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49258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ECF6A597-3184-4150-81CF-2C0CAD934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251" y="1087464"/>
            <a:ext cx="1187114" cy="1190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3E6A64-F50D-47C6-A8DC-0C5636BE94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478" y="2516054"/>
            <a:ext cx="1173372" cy="11637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5DD2057-3A9A-4B82-A21D-A9628BC4225A}"/>
              </a:ext>
            </a:extLst>
          </p:cNvPr>
          <p:cNvSpPr txBox="1"/>
          <p:nvPr/>
        </p:nvSpPr>
        <p:spPr>
          <a:xfrm>
            <a:off x="4772169" y="3644390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Low Power MCU</a:t>
            </a:r>
          </a:p>
          <a:p>
            <a:r>
              <a:rPr lang="en-US" sz="1000" b="1" dirty="0">
                <a:solidFill>
                  <a:schemeClr val="accent1"/>
                </a:solidFill>
              </a:rPr>
              <a:t>Product with Logical Attack Resistance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819466-5BA6-49A9-B1AB-B93BEC796C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047" y="3995532"/>
            <a:ext cx="1148799" cy="1148799"/>
          </a:xfrm>
          <a:prstGeom prst="rect">
            <a:avLst/>
          </a:prstGeom>
        </p:spPr>
      </p:pic>
      <p:sp>
        <p:nvSpPr>
          <p:cNvPr id="44" name="Striped Right Arrow 4">
            <a:extLst>
              <a:ext uri="{FF2B5EF4-FFF2-40B4-BE49-F238E27FC236}">
                <a16:creationId xmlns:a16="http://schemas.microsoft.com/office/drawing/2014/main" id="{8392EB82-B0DC-4BA0-B7E0-311CD05E847E}"/>
              </a:ext>
            </a:extLst>
          </p:cNvPr>
          <p:cNvSpPr/>
          <p:nvPr/>
        </p:nvSpPr>
        <p:spPr>
          <a:xfrm rot="16200000">
            <a:off x="-2074898" y="2938063"/>
            <a:ext cx="4985912" cy="246221"/>
          </a:xfrm>
          <a:prstGeom prst="stripedRightArrow">
            <a:avLst>
              <a:gd name="adj1" fmla="val 100000"/>
              <a:gd name="adj2" fmla="val 74638"/>
            </a:avLst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7" dirty="0" err="1"/>
          </a:p>
        </p:txBody>
      </p:sp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9CEFEB96-070B-4C1D-A066-E2371002C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15770"/>
              </p:ext>
            </p:extLst>
          </p:nvPr>
        </p:nvGraphicFramePr>
        <p:xfrm>
          <a:off x="241381" y="4483406"/>
          <a:ext cx="370841" cy="41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1">
                  <a:extLst>
                    <a:ext uri="{9D8B030D-6E8A-4147-A177-3AD203B41FA5}">
                      <a16:colId xmlns:a16="http://schemas.microsoft.com/office/drawing/2014/main" val="1294262042"/>
                    </a:ext>
                  </a:extLst>
                </a:gridCol>
              </a:tblGrid>
              <a:tr h="4161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highlight>
                            <a:srgbClr val="FFD200"/>
                          </a:highlight>
                        </a:rPr>
                        <a:t>L1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749258"/>
                  </a:ext>
                </a:extLst>
              </a:tr>
            </a:tbl>
          </a:graphicData>
        </a:graphic>
      </p:graphicFrame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8BD36B26-744C-4C7E-A07F-463103732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29305"/>
              </p:ext>
            </p:extLst>
          </p:nvPr>
        </p:nvGraphicFramePr>
        <p:xfrm>
          <a:off x="232637" y="3164944"/>
          <a:ext cx="370841" cy="41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1">
                  <a:extLst>
                    <a:ext uri="{9D8B030D-6E8A-4147-A177-3AD203B41FA5}">
                      <a16:colId xmlns:a16="http://schemas.microsoft.com/office/drawing/2014/main" val="1294262042"/>
                    </a:ext>
                  </a:extLst>
                </a:gridCol>
              </a:tblGrid>
              <a:tr h="4161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highlight>
                            <a:srgbClr val="FFD200"/>
                          </a:highlight>
                        </a:rPr>
                        <a:t>L2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749258"/>
                  </a:ext>
                </a:extLst>
              </a:tr>
            </a:tbl>
          </a:graphicData>
        </a:graphic>
      </p:graphicFrame>
      <p:graphicFrame>
        <p:nvGraphicFramePr>
          <p:cNvPr id="49" name="Table 3">
            <a:extLst>
              <a:ext uri="{FF2B5EF4-FFF2-40B4-BE49-F238E27FC236}">
                <a16:creationId xmlns:a16="http://schemas.microsoft.com/office/drawing/2014/main" id="{EC8FE78E-9D13-47F5-8B68-F50E6605E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13703"/>
              </p:ext>
            </p:extLst>
          </p:nvPr>
        </p:nvGraphicFramePr>
        <p:xfrm>
          <a:off x="241381" y="1597395"/>
          <a:ext cx="370841" cy="41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1">
                  <a:extLst>
                    <a:ext uri="{9D8B030D-6E8A-4147-A177-3AD203B41FA5}">
                      <a16:colId xmlns:a16="http://schemas.microsoft.com/office/drawing/2014/main" val="1294262042"/>
                    </a:ext>
                  </a:extLst>
                </a:gridCol>
              </a:tblGrid>
              <a:tr h="4161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highlight>
                            <a:srgbClr val="FFD200"/>
                          </a:highlight>
                        </a:rPr>
                        <a:t>L3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74925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2E5BF622-9412-42DB-883F-3416D9708978}"/>
              </a:ext>
            </a:extLst>
          </p:cNvPr>
          <p:cNvSpPr txBox="1"/>
          <p:nvPr/>
        </p:nvSpPr>
        <p:spPr>
          <a:xfrm>
            <a:off x="8389139" y="2363223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Ultra Low Power MCU </a:t>
            </a:r>
          </a:p>
          <a:p>
            <a:r>
              <a:rPr lang="en-US" sz="1000" b="1" dirty="0">
                <a:solidFill>
                  <a:schemeClr val="accent1"/>
                </a:solidFill>
              </a:rPr>
              <a:t>1</a:t>
            </a:r>
            <a:r>
              <a:rPr lang="en-US" sz="1000" b="1" baseline="30000" dirty="0">
                <a:solidFill>
                  <a:schemeClr val="accent1"/>
                </a:solidFill>
              </a:rPr>
              <a:t>st</a:t>
            </a:r>
            <a:r>
              <a:rPr lang="en-US" sz="1000" b="1" dirty="0">
                <a:solidFill>
                  <a:schemeClr val="accent1"/>
                </a:solidFill>
              </a:rPr>
              <a:t> Product with Physical Attack Resistance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07EE01-D115-4F1D-A403-4480DE5496BC}"/>
              </a:ext>
            </a:extLst>
          </p:cNvPr>
          <p:cNvSpPr txBox="1"/>
          <p:nvPr/>
        </p:nvSpPr>
        <p:spPr>
          <a:xfrm>
            <a:off x="2986028" y="5171799"/>
            <a:ext cx="1817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Low Power MCU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56FFE0-B111-4D45-8B6D-8C61E632CD53}"/>
              </a:ext>
            </a:extLst>
          </p:cNvPr>
          <p:cNvSpPr txBox="1"/>
          <p:nvPr/>
        </p:nvSpPr>
        <p:spPr>
          <a:xfrm>
            <a:off x="8942204" y="5266856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Legacy MCUs</a:t>
            </a:r>
          </a:p>
        </p:txBody>
      </p:sp>
      <p:sp>
        <p:nvSpPr>
          <p:cNvPr id="54" name="Content Placeholder 24">
            <a:extLst>
              <a:ext uri="{FF2B5EF4-FFF2-40B4-BE49-F238E27FC236}">
                <a16:creationId xmlns:a16="http://schemas.microsoft.com/office/drawing/2014/main" id="{2CF930B0-B79C-4A31-B347-645518ED5B2F}"/>
              </a:ext>
            </a:extLst>
          </p:cNvPr>
          <p:cNvSpPr txBox="1">
            <a:spLocks/>
          </p:cNvSpPr>
          <p:nvPr/>
        </p:nvSpPr>
        <p:spPr>
          <a:xfrm rot="16200000">
            <a:off x="-1304205" y="2309943"/>
            <a:ext cx="2944841" cy="249754"/>
          </a:xfrm>
          <a:prstGeom prst="rect">
            <a:avLst/>
          </a:prstGeom>
        </p:spPr>
        <p:txBody>
          <a:bodyPr vert="horz" lIns="91440" tIns="45720" rIns="90000" bIns="45720" rtlCol="0"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000" dirty="0" err="1"/>
              <a:t>Level</a:t>
            </a:r>
            <a:r>
              <a:rPr lang="fr-FR" sz="1000" dirty="0"/>
              <a:t> of Assurance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6" name="Picture 55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24E6956-17CE-4AA8-8408-03514D31D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57" y="1470494"/>
            <a:ext cx="931369" cy="710945"/>
          </a:xfrm>
          <a:prstGeom prst="rect">
            <a:avLst/>
          </a:prstGeom>
        </p:spPr>
      </p:pic>
      <p:pic>
        <p:nvPicPr>
          <p:cNvPr id="58" name="Picture 57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9B08B5E-96B4-4A12-9B92-501544D25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3" y="2809471"/>
            <a:ext cx="931369" cy="710945"/>
          </a:xfrm>
          <a:prstGeom prst="rect">
            <a:avLst/>
          </a:prstGeom>
        </p:spPr>
      </p:pic>
      <p:pic>
        <p:nvPicPr>
          <p:cNvPr id="28" name="Picture 27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EEB929B-5E6E-469A-BEA6-B4989A53A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14" y="4270561"/>
            <a:ext cx="931369" cy="710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04861-7D85-9AFD-907A-D50DA7EC12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90" y="3974571"/>
            <a:ext cx="1522502" cy="1244919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CF8671F9-A653-429C-8763-04153F71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332" y="4046314"/>
            <a:ext cx="1153367" cy="11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EAD9BE9-7D43-45E2-AB99-9706482B4D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66" y="4059236"/>
            <a:ext cx="1122954" cy="1122954"/>
          </a:xfrm>
          <a:prstGeom prst="rect">
            <a:avLst/>
          </a:prstGeom>
        </p:spPr>
      </p:pic>
      <p:pic>
        <p:nvPicPr>
          <p:cNvPr id="61" name="Picture 60" descr="Logo, icon, company name&#10;&#10;Description automatically generated">
            <a:extLst>
              <a:ext uri="{FF2B5EF4-FFF2-40B4-BE49-F238E27FC236}">
                <a16:creationId xmlns:a16="http://schemas.microsoft.com/office/drawing/2014/main" id="{957FAE22-A232-4AB6-9BED-0FF716080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29" y="4094668"/>
            <a:ext cx="1069472" cy="10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DABEC0-A42A-490B-BF7B-DBD5BAA1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40" y="1124744"/>
            <a:ext cx="11591925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► </a:t>
            </a:r>
            <a:r>
              <a:rPr lang="en-US" dirty="0"/>
              <a:t>Security Awareness</a:t>
            </a:r>
          </a:p>
          <a:p>
            <a:pPr marL="0" indent="0">
              <a:buNone/>
            </a:pPr>
            <a:endParaRPr lang="en-US" dirty="0"/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Security from the ground up for new product development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Affecting HW, FW, MW and Ecosystem development @ST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► Expertise </a:t>
            </a:r>
            <a:r>
              <a:rPr lang="en-US" sz="2400" dirty="0">
                <a:sym typeface="Wingdings" panose="05000000000000000000" pitchFamily="2" charset="2"/>
              </a:rPr>
              <a:t></a:t>
            </a:r>
            <a:r>
              <a:rPr lang="en-US" sz="2400" dirty="0"/>
              <a:t> </a:t>
            </a:r>
            <a:r>
              <a:rPr lang="en-US" dirty="0"/>
              <a:t> Better understanding of major security pitfalls</a:t>
            </a:r>
          </a:p>
          <a:p>
            <a:pPr marL="0" indent="0">
              <a:buNone/>
            </a:pPr>
            <a:endParaRPr lang="en-US" dirty="0"/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Boot process &amp; Lifecycle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Security-impacting IPs development: Crypto, physical isolation…</a:t>
            </a:r>
          </a:p>
          <a:p>
            <a:pPr marL="269875" lvl="1" indent="0">
              <a:buNone/>
            </a:pPr>
            <a:r>
              <a:rPr lang="en-US" sz="2000" dirty="0"/>
              <a:t>► </a:t>
            </a:r>
            <a:r>
              <a:rPr lang="en-US" dirty="0"/>
              <a:t>Crypto operations handling: key protection…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F13767B-9AF6-4CE5-A06F-8ACF82B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  <a:br>
              <a:rPr lang="en-US" dirty="0"/>
            </a:br>
            <a:r>
              <a:rPr lang="en-US" dirty="0"/>
              <a:t>From Basic to L3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D7DB7-EC8D-4E12-8E03-9690EC8D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33" name="Picture 4" descr="STANDARDS SUPPORTING CERTIFICATION">
            <a:extLst>
              <a:ext uri="{FF2B5EF4-FFF2-40B4-BE49-F238E27FC236}">
                <a16:creationId xmlns:a16="http://schemas.microsoft.com/office/drawing/2014/main" id="{1825EBC8-8B38-4373-A593-78B14B210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16507"/>
          <a:stretch/>
        </p:blipFill>
        <p:spPr bwMode="auto">
          <a:xfrm>
            <a:off x="9650226" y="1430602"/>
            <a:ext cx="1731435" cy="16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2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0CDC5AF2-DA43-4619-B0B8-9040ED88D4AB}"/>
              </a:ext>
            </a:extLst>
          </p:cNvPr>
          <p:cNvSpPr txBox="1"/>
          <p:nvPr/>
        </p:nvSpPr>
        <p:spPr>
          <a:xfrm>
            <a:off x="7116736" y="6458157"/>
            <a:ext cx="2592622" cy="246214"/>
          </a:xfrm>
          <a:prstGeom prst="rect">
            <a:avLst/>
          </a:prstGeom>
          <a:solidFill>
            <a:srgbClr val="FFD200"/>
          </a:solidFill>
        </p:spPr>
        <p:txBody>
          <a:bodyPr wrap="none" lIns="91437" tIns="0" bIns="0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algn="l"/>
            <a:r>
              <a:rPr lang="en-US" b="1" dirty="0">
                <a:latin typeface="Arial Narrow" panose="020B0606020202030204" pitchFamily="34" charset="0"/>
              </a:rPr>
              <a:t>Services &amp; Assets protections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BC5E0F-D546-4DA9-AFEA-316BFC3B1BF3}"/>
              </a:ext>
            </a:extLst>
          </p:cNvPr>
          <p:cNvSpPr txBox="1"/>
          <p:nvPr/>
        </p:nvSpPr>
        <p:spPr>
          <a:xfrm>
            <a:off x="69256" y="2061484"/>
            <a:ext cx="1050199" cy="492429"/>
          </a:xfrm>
          <a:prstGeom prst="rect">
            <a:avLst/>
          </a:prstGeom>
          <a:solidFill>
            <a:srgbClr val="FFD200"/>
          </a:solidFill>
        </p:spPr>
        <p:txBody>
          <a:bodyPr wrap="square" lIns="91437" tIns="0" rIns="0" bIns="0" rtlCol="0">
            <a:spAutoFit/>
          </a:bodyPr>
          <a:lstStyle>
            <a:defPPr>
              <a:defRPr lang="en-US"/>
            </a:defPPr>
            <a:lvl1pPr>
              <a:defRPr sz="1600" b="1"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n-US" dirty="0"/>
              <a:t>Security</a:t>
            </a:r>
          </a:p>
          <a:p>
            <a:pPr algn="ctr"/>
            <a:r>
              <a:rPr lang="en-US" dirty="0"/>
              <a:t>robustness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7C74CD-2D0A-4125-AD57-CBB4CED4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24" y="-157303"/>
            <a:ext cx="11608823" cy="1304887"/>
          </a:xfrm>
        </p:spPr>
        <p:txBody>
          <a:bodyPr/>
          <a:lstStyle/>
          <a:p>
            <a:r>
              <a:rPr lang="en-US" dirty="0"/>
              <a:t>STM32 Security Roadmap</a:t>
            </a:r>
            <a:br>
              <a:rPr lang="en-US" dirty="0"/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F764F-60C8-4BA8-8344-52F32E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0709" y="10941963"/>
            <a:ext cx="410992" cy="292546"/>
          </a:xfrm>
        </p:spPr>
        <p:txBody>
          <a:bodyPr/>
          <a:lstStyle/>
          <a:p>
            <a:fld id="{62A42E78-4FE3-4E16-9FB9-64A349BFE3F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3AAF06D-0BAE-4877-B0EC-B14A58B35133}"/>
              </a:ext>
            </a:extLst>
          </p:cNvPr>
          <p:cNvSpPr/>
          <p:nvPr/>
        </p:nvSpPr>
        <p:spPr>
          <a:xfrm>
            <a:off x="19596" y="1197843"/>
            <a:ext cx="11608821" cy="640852"/>
          </a:xfrm>
          <a:prstGeom prst="rect">
            <a:avLst/>
          </a:prstGeom>
          <a:solidFill>
            <a:srgbClr val="03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3587" tIns="0" rIns="126963" bIns="0" rtlCol="0" anchor="ctr" anchorCtr="0">
            <a:noAutofit/>
          </a:bodyPr>
          <a:lstStyle/>
          <a:p>
            <a:pPr defTabSz="914127">
              <a:buClr>
                <a:srgbClr val="03234B"/>
              </a:buClr>
            </a:pPr>
            <a:r>
              <a:rPr lang="en-US" sz="2399" dirty="0">
                <a:sym typeface="Wingdings" panose="05000000000000000000" pitchFamily="2" charset="2"/>
              </a:rPr>
              <a:t>Scaling security offer with L3 as the baseline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759D0F6-2163-49D8-A355-F5EC10773C12}"/>
              </a:ext>
            </a:extLst>
          </p:cNvPr>
          <p:cNvCxnSpPr>
            <a:cxnSpLocks/>
          </p:cNvCxnSpPr>
          <p:nvPr/>
        </p:nvCxnSpPr>
        <p:spPr>
          <a:xfrm flipV="1">
            <a:off x="1215047" y="1838695"/>
            <a:ext cx="29666" cy="4629701"/>
          </a:xfrm>
          <a:prstGeom prst="straightConnector1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5D4F44-5CA7-4FC3-BB25-68B8F76766E7}"/>
              </a:ext>
            </a:extLst>
          </p:cNvPr>
          <p:cNvCxnSpPr>
            <a:cxnSpLocks/>
          </p:cNvCxnSpPr>
          <p:nvPr/>
        </p:nvCxnSpPr>
        <p:spPr>
          <a:xfrm flipV="1">
            <a:off x="1207430" y="6425351"/>
            <a:ext cx="8606526" cy="50445"/>
          </a:xfrm>
          <a:prstGeom prst="straightConnector1">
            <a:avLst/>
          </a:prstGeom>
          <a:ln w="3810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163">
            <a:extLst>
              <a:ext uri="{FF2B5EF4-FFF2-40B4-BE49-F238E27FC236}">
                <a16:creationId xmlns:a16="http://schemas.microsoft.com/office/drawing/2014/main" id="{B2324FFE-4501-4825-AABE-53B654FD0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6" y="90552"/>
            <a:ext cx="1652100" cy="10311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F0EAE71-E3C5-9E87-8AED-4D2C09A8212A}"/>
              </a:ext>
            </a:extLst>
          </p:cNvPr>
          <p:cNvGrpSpPr/>
          <p:nvPr/>
        </p:nvGrpSpPr>
        <p:grpSpPr>
          <a:xfrm>
            <a:off x="1572406" y="4127634"/>
            <a:ext cx="1137286" cy="1610968"/>
            <a:chOff x="1418836" y="4102049"/>
            <a:chExt cx="1137286" cy="161096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76A20C-90F4-4473-B79E-1BDC8D3A497B}"/>
                </a:ext>
              </a:extLst>
            </p:cNvPr>
            <p:cNvSpPr/>
            <p:nvPr/>
          </p:nvSpPr>
          <p:spPr>
            <a:xfrm>
              <a:off x="1528159" y="4382054"/>
              <a:ext cx="1027963" cy="129392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chemeClr val="bg1"/>
                </a:buClr>
              </a:pP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Basic IoT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750BD83-005D-45F0-BA9D-C7EA88165E74}"/>
                </a:ext>
              </a:extLst>
            </p:cNvPr>
            <p:cNvSpPr txBox="1"/>
            <p:nvPr/>
          </p:nvSpPr>
          <p:spPr>
            <a:xfrm>
              <a:off x="1418836" y="4102049"/>
              <a:ext cx="370518" cy="338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latin typeface="Arial Narrow" panose="020B0606020202030204" pitchFamily="34" charset="0"/>
                </a:rPr>
                <a:t>L1</a:t>
              </a:r>
            </a:p>
          </p:txBody>
        </p:sp>
        <p:pic>
          <p:nvPicPr>
            <p:cNvPr id="79" name="Picture 6" descr="hardware Icon - Download hardware Icon 1871669 | Noun Project">
              <a:extLst>
                <a:ext uri="{FF2B5EF4-FFF2-40B4-BE49-F238E27FC236}">
                  <a16:creationId xmlns:a16="http://schemas.microsoft.com/office/drawing/2014/main" id="{B359EC18-B4F2-4DFB-A027-AC65F4071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03234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8000" l="3000" r="97500">
                          <a14:foregroundMark x1="26500" y1="3000" x2="26500" y2="3000"/>
                          <a14:foregroundMark x1="6000" y1="26500" x2="6000" y2="26500"/>
                          <a14:foregroundMark x1="3000" y1="37500" x2="3000" y2="37500"/>
                          <a14:foregroundMark x1="19500" y1="58500" x2="19500" y2="58500"/>
                          <a14:foregroundMark x1="78000" y1="23000" x2="78000" y2="23000"/>
                          <a14:foregroundMark x1="95500" y1="27000" x2="95500" y2="27000"/>
                          <a14:foregroundMark x1="97500" y1="38500" x2="97500" y2="38500"/>
                          <a14:foregroundMark x1="61500" y1="92500" x2="61500" y2="92500"/>
                          <a14:foregroundMark x1="72500" y1="95000" x2="72500" y2="95000"/>
                          <a14:foregroundMark x1="50000" y1="97000" x2="50000" y2="97000"/>
                          <a14:foregroundMark x1="61000" y1="98000" x2="61000" y2="98000"/>
                          <a14:foregroundMark x1="39000" y1="2000" x2="39000" y2="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916" y="4809079"/>
              <a:ext cx="383567" cy="38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F987315-A2DF-4E24-85F2-3E8F9A82C3EC}"/>
                </a:ext>
              </a:extLst>
            </p:cNvPr>
            <p:cNvSpPr txBox="1"/>
            <p:nvPr/>
          </p:nvSpPr>
          <p:spPr>
            <a:xfrm>
              <a:off x="1626996" y="5194938"/>
              <a:ext cx="787392" cy="276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200" dirty="0">
                  <a:latin typeface="Arial Narrow" panose="020B0606020202030204" pitchFamily="34" charset="0"/>
                </a:rPr>
                <a:t>Hardware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057617-96D4-421A-B8D5-1E5370D6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504" y="5457799"/>
              <a:ext cx="236559" cy="255218"/>
            </a:xfrm>
            <a:prstGeom prst="rect">
              <a:avLst/>
            </a:prstGeom>
          </p:spPr>
        </p:pic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DC697024-9A94-43ED-BBC3-9D3957144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08" y="3386099"/>
            <a:ext cx="737382" cy="68471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8A7B7464-ECF8-46B2-845C-2202E34C62E9}"/>
              </a:ext>
            </a:extLst>
          </p:cNvPr>
          <p:cNvSpPr txBox="1"/>
          <p:nvPr/>
        </p:nvSpPr>
        <p:spPr>
          <a:xfrm>
            <a:off x="1460248" y="5848068"/>
            <a:ext cx="1203685" cy="33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Legacy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550EA00-E540-4959-9724-B7A045B429D5}"/>
              </a:ext>
            </a:extLst>
          </p:cNvPr>
          <p:cNvSpPr txBox="1"/>
          <p:nvPr/>
        </p:nvSpPr>
        <p:spPr>
          <a:xfrm>
            <a:off x="6437439" y="5880874"/>
            <a:ext cx="881947" cy="33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Arial Narrow" panose="020B0606020202030204" pitchFamily="34" charset="0"/>
              </a:rPr>
              <a:t>Mid. term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0F4DFAB-3A1E-43C8-BC65-DE690292A5F3}"/>
              </a:ext>
            </a:extLst>
          </p:cNvPr>
          <p:cNvCxnSpPr>
            <a:cxnSpLocks/>
          </p:cNvCxnSpPr>
          <p:nvPr/>
        </p:nvCxnSpPr>
        <p:spPr>
          <a:xfrm flipV="1">
            <a:off x="2909134" y="5835637"/>
            <a:ext cx="6823341" cy="21800"/>
          </a:xfrm>
          <a:prstGeom prst="straightConnector1">
            <a:avLst/>
          </a:prstGeom>
          <a:ln w="2222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81146A1-2547-45BB-BB26-5BDE67FBBB9E}"/>
              </a:ext>
            </a:extLst>
          </p:cNvPr>
          <p:cNvCxnSpPr>
            <a:cxnSpLocks/>
          </p:cNvCxnSpPr>
          <p:nvPr/>
        </p:nvCxnSpPr>
        <p:spPr>
          <a:xfrm>
            <a:off x="1514503" y="5857437"/>
            <a:ext cx="1273964" cy="0"/>
          </a:xfrm>
          <a:prstGeom prst="straightConnector1">
            <a:avLst/>
          </a:prstGeom>
          <a:ln w="2222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17DB1C8-381D-5283-93F7-2E3E9F88E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5" y="2670818"/>
            <a:ext cx="743908" cy="567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334D25-6596-ED3D-5F86-C166337D91B0}"/>
              </a:ext>
            </a:extLst>
          </p:cNvPr>
          <p:cNvGrpSpPr/>
          <p:nvPr/>
        </p:nvGrpSpPr>
        <p:grpSpPr>
          <a:xfrm>
            <a:off x="3212409" y="3791434"/>
            <a:ext cx="1776935" cy="1984562"/>
            <a:chOff x="2571460" y="3728455"/>
            <a:chExt cx="1776935" cy="1984562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9C70284-4FFA-4CF6-B3FD-84785ACDB437}"/>
                </a:ext>
              </a:extLst>
            </p:cNvPr>
            <p:cNvSpPr/>
            <p:nvPr/>
          </p:nvSpPr>
          <p:spPr>
            <a:xfrm>
              <a:off x="2694242" y="3872177"/>
              <a:ext cx="1654153" cy="1793651"/>
            </a:xfrm>
            <a:prstGeom prst="rect">
              <a:avLst/>
            </a:prstGeom>
            <a:solidFill>
              <a:srgbClr val="3CB4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chemeClr val="bg1"/>
                </a:buClr>
              </a:pP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Firmware  code  protection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8A4C79D-AEEA-4147-B68E-E840167436CB}"/>
                </a:ext>
              </a:extLst>
            </p:cNvPr>
            <p:cNvSpPr txBox="1"/>
            <p:nvPr/>
          </p:nvSpPr>
          <p:spPr>
            <a:xfrm>
              <a:off x="2571460" y="3728455"/>
              <a:ext cx="370603" cy="338544"/>
            </a:xfrm>
            <a:prstGeom prst="rect">
              <a:avLst/>
            </a:prstGeom>
            <a:solidFill>
              <a:srgbClr val="8191A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latin typeface="Arial Narrow" panose="020B0606020202030204" pitchFamily="34" charset="0"/>
                </a:rPr>
                <a:t>L3</a:t>
              </a:r>
            </a:p>
          </p:txBody>
        </p:sp>
        <p:pic>
          <p:nvPicPr>
            <p:cNvPr id="93" name="Picture 6" descr="hardware Icon - Download hardware Icon 1871669 | Noun Project">
              <a:extLst>
                <a:ext uri="{FF2B5EF4-FFF2-40B4-BE49-F238E27FC236}">
                  <a16:creationId xmlns:a16="http://schemas.microsoft.com/office/drawing/2014/main" id="{6E8B968A-C944-4E52-A20D-F2B6DB72C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03234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00" b="98000" l="3000" r="97500">
                          <a14:foregroundMark x1="26500" y1="3000" x2="26500" y2="3000"/>
                          <a14:foregroundMark x1="6000" y1="26500" x2="6000" y2="26500"/>
                          <a14:foregroundMark x1="3000" y1="37500" x2="3000" y2="37500"/>
                          <a14:foregroundMark x1="19500" y1="58500" x2="19500" y2="58500"/>
                          <a14:foregroundMark x1="78000" y1="23000" x2="78000" y2="23000"/>
                          <a14:foregroundMark x1="95500" y1="27000" x2="95500" y2="27000"/>
                          <a14:foregroundMark x1="97500" y1="38500" x2="97500" y2="38500"/>
                          <a14:foregroundMark x1="61500" y1="92500" x2="61500" y2="92500"/>
                          <a14:foregroundMark x1="72500" y1="95000" x2="72500" y2="95000"/>
                          <a14:foregroundMark x1="50000" y1="97000" x2="50000" y2="97000"/>
                          <a14:foregroundMark x1="61000" y1="98000" x2="61000" y2="98000"/>
                          <a14:foregroundMark x1="39000" y1="2000" x2="39000" y2="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33" y="4543661"/>
              <a:ext cx="587943" cy="58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334F07A-F771-4292-84BA-0910E26BA7C6}"/>
                </a:ext>
              </a:extLst>
            </p:cNvPr>
            <p:cNvSpPr txBox="1"/>
            <p:nvPr/>
          </p:nvSpPr>
          <p:spPr>
            <a:xfrm>
              <a:off x="3083491" y="5127810"/>
              <a:ext cx="787392" cy="461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200" dirty="0">
                  <a:latin typeface="Arial Narrow" panose="020B0606020202030204" pitchFamily="34" charset="0"/>
                </a:rPr>
                <a:t>Secure Hardware</a:t>
              </a: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9A6A2090-ACE7-47C4-9E56-BC399FFC2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288" y="4517277"/>
              <a:ext cx="170955" cy="170955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33AE8FAD-4E81-D968-4C87-F25DCA3AA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834" y="5492193"/>
              <a:ext cx="289289" cy="22082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DEDBC1-97FC-0740-2F84-5E58CA974C61}"/>
              </a:ext>
            </a:extLst>
          </p:cNvPr>
          <p:cNvGrpSpPr/>
          <p:nvPr/>
        </p:nvGrpSpPr>
        <p:grpSpPr>
          <a:xfrm>
            <a:off x="5545529" y="2985056"/>
            <a:ext cx="1739004" cy="2792852"/>
            <a:chOff x="4431908" y="2915391"/>
            <a:chExt cx="1739004" cy="2792852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80A372-DC46-48A5-A1D1-D3899C3B8DEF}"/>
                </a:ext>
              </a:extLst>
            </p:cNvPr>
            <p:cNvSpPr/>
            <p:nvPr/>
          </p:nvSpPr>
          <p:spPr>
            <a:xfrm>
              <a:off x="4490576" y="3108143"/>
              <a:ext cx="1670075" cy="2557685"/>
            </a:xfrm>
            <a:prstGeom prst="rect">
              <a:avLst/>
            </a:prstGeom>
            <a:solidFill>
              <a:srgbClr val="3CB4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chemeClr val="bg1"/>
                </a:buClr>
              </a:pP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IP Protection</a:t>
              </a:r>
            </a:p>
            <a:p>
              <a:pPr algn="ctr">
                <a:buClr>
                  <a:schemeClr val="bg1"/>
                </a:buClr>
              </a:pP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IoT / Cloud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B5B6F89-19DD-47FB-A160-BB44F712F028}"/>
                </a:ext>
              </a:extLst>
            </p:cNvPr>
            <p:cNvSpPr txBox="1"/>
            <p:nvPr/>
          </p:nvSpPr>
          <p:spPr>
            <a:xfrm>
              <a:off x="4431908" y="2915391"/>
              <a:ext cx="370603" cy="338544"/>
            </a:xfrm>
            <a:prstGeom prst="rect">
              <a:avLst/>
            </a:prstGeom>
            <a:solidFill>
              <a:srgbClr val="8191A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latin typeface="Arial Narrow" panose="020B0606020202030204" pitchFamily="34" charset="0"/>
                </a:rPr>
                <a:t>L3</a:t>
              </a:r>
            </a:p>
          </p:txBody>
        </p:sp>
        <p:pic>
          <p:nvPicPr>
            <p:cNvPr id="114" name="Picture 6" descr="hardware Icon - Download hardware Icon 1871669 | Noun Project">
              <a:extLst>
                <a:ext uri="{FF2B5EF4-FFF2-40B4-BE49-F238E27FC236}">
                  <a16:creationId xmlns:a16="http://schemas.microsoft.com/office/drawing/2014/main" id="{B12F7DEC-A4AC-4C0D-8751-4991AF16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03234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00" b="98000" l="3000" r="97500">
                          <a14:foregroundMark x1="26500" y1="3000" x2="26500" y2="3000"/>
                          <a14:foregroundMark x1="6000" y1="26500" x2="6000" y2="26500"/>
                          <a14:foregroundMark x1="3000" y1="37500" x2="3000" y2="37500"/>
                          <a14:foregroundMark x1="19500" y1="58500" x2="19500" y2="58500"/>
                          <a14:foregroundMark x1="78000" y1="23000" x2="78000" y2="23000"/>
                          <a14:foregroundMark x1="95500" y1="27000" x2="95500" y2="27000"/>
                          <a14:foregroundMark x1="97500" y1="38500" x2="97500" y2="38500"/>
                          <a14:foregroundMark x1="61500" y1="92500" x2="61500" y2="92500"/>
                          <a14:foregroundMark x1="72500" y1="95000" x2="72500" y2="95000"/>
                          <a14:foregroundMark x1="50000" y1="97000" x2="50000" y2="97000"/>
                          <a14:foregroundMark x1="61000" y1="98000" x2="61000" y2="98000"/>
                          <a14:foregroundMark x1="39000" y1="2000" x2="39000" y2="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182" y="3804877"/>
              <a:ext cx="587943" cy="58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cônes d'ordinateur Logiciel open source Code source Modèle open source,  autres, Divers, logo png | PNGEgg">
              <a:extLst>
                <a:ext uri="{FF2B5EF4-FFF2-40B4-BE49-F238E27FC236}">
                  <a16:creationId xmlns:a16="http://schemas.microsoft.com/office/drawing/2014/main" id="{4A9CC250-8A11-4C4B-B859-6287C52F6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917" b="94675" l="9732" r="89933">
                          <a14:foregroundMark x1="23826" y1="42012" x2="23826" y2="42012"/>
                          <a14:foregroundMark x1="63758" y1="94675" x2="63758" y2="94675"/>
                          <a14:foregroundMark x1="47651" y1="5917" x2="47651" y2="5917"/>
                          <a14:foregroundMark x1="36913" y1="94675" x2="36913" y2="946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612" y="4654912"/>
              <a:ext cx="791326" cy="44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8F5EBA4-659A-40E8-9841-2945AB98C088}"/>
                </a:ext>
              </a:extLst>
            </p:cNvPr>
            <p:cNvSpPr txBox="1"/>
            <p:nvPr/>
          </p:nvSpPr>
          <p:spPr>
            <a:xfrm>
              <a:off x="4577487" y="5023869"/>
              <a:ext cx="1593425" cy="276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200" dirty="0">
                  <a:latin typeface="Arial Narrow" panose="020B0606020202030204" pitchFamily="34" charset="0"/>
                </a:rPr>
                <a:t>Open-Source Software</a:t>
              </a:r>
            </a:p>
          </p:txBody>
        </p:sp>
        <p:pic>
          <p:nvPicPr>
            <p:cNvPr id="126" name="Picture 60">
              <a:extLst>
                <a:ext uri="{FF2B5EF4-FFF2-40B4-BE49-F238E27FC236}">
                  <a16:creationId xmlns:a16="http://schemas.microsoft.com/office/drawing/2014/main" id="{61B582B2-F2FD-44A3-A971-35947E804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5406311" y="3838105"/>
              <a:ext cx="538037" cy="538037"/>
            </a:xfrm>
            <a:prstGeom prst="rect">
              <a:avLst/>
            </a:prstGeom>
            <a:noFill/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9BA78A9-EAD5-4796-AECF-6738E4AC257B}"/>
                </a:ext>
              </a:extLst>
            </p:cNvPr>
            <p:cNvSpPr txBox="1"/>
            <p:nvPr/>
          </p:nvSpPr>
          <p:spPr>
            <a:xfrm>
              <a:off x="5255125" y="4327280"/>
              <a:ext cx="787392" cy="276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200" dirty="0">
                  <a:latin typeface="Arial Narrow" panose="020B0606020202030204" pitchFamily="34" charset="0"/>
                </a:rPr>
                <a:t>Crypto</a:t>
              </a:r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7BDF263A-BF44-47A3-9EDF-39EB37AB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5400000">
              <a:off x="5824007" y="4095904"/>
              <a:ext cx="251189" cy="251189"/>
            </a:xfrm>
            <a:prstGeom prst="rect">
              <a:avLst/>
            </a:prstGeom>
          </p:spPr>
        </p:pic>
        <p:pic>
          <p:nvPicPr>
            <p:cNvPr id="188" name="Picture 187" descr="Icon&#10;&#10;Description automatically generated">
              <a:extLst>
                <a:ext uri="{FF2B5EF4-FFF2-40B4-BE49-F238E27FC236}">
                  <a16:creationId xmlns:a16="http://schemas.microsoft.com/office/drawing/2014/main" id="{C1FCE3F0-8E7C-4A69-BD49-C92629E35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858" y="3777815"/>
              <a:ext cx="170955" cy="170955"/>
            </a:xfrm>
            <a:prstGeom prst="rect">
              <a:avLst/>
            </a:prstGeom>
          </p:spPr>
        </p:pic>
        <p:pic>
          <p:nvPicPr>
            <p:cNvPr id="189" name="Picture 188" descr="Icon&#10;&#10;Description automatically generated">
              <a:extLst>
                <a:ext uri="{FF2B5EF4-FFF2-40B4-BE49-F238E27FC236}">
                  <a16:creationId xmlns:a16="http://schemas.microsoft.com/office/drawing/2014/main" id="{AD85A17A-54AC-42DC-8AB8-5099527B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029" y="3821641"/>
              <a:ext cx="170955" cy="170955"/>
            </a:xfrm>
            <a:prstGeom prst="rect">
              <a:avLst/>
            </a:prstGeom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C64BD859-D7D9-7FA8-4188-2666A604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770" y="5487419"/>
              <a:ext cx="289289" cy="22082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8D7BED-2183-8F66-EEC6-0B75C33E54D4}"/>
              </a:ext>
            </a:extLst>
          </p:cNvPr>
          <p:cNvGrpSpPr/>
          <p:nvPr/>
        </p:nvGrpSpPr>
        <p:grpSpPr>
          <a:xfrm>
            <a:off x="7859289" y="2935573"/>
            <a:ext cx="1837736" cy="2830317"/>
            <a:chOff x="6214931" y="2900124"/>
            <a:chExt cx="1837736" cy="283031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82CBF6-04D0-4C42-89BB-99D9CDEF24C3}"/>
                </a:ext>
              </a:extLst>
            </p:cNvPr>
            <p:cNvSpPr/>
            <p:nvPr/>
          </p:nvSpPr>
          <p:spPr>
            <a:xfrm>
              <a:off x="6282515" y="3124163"/>
              <a:ext cx="1770152" cy="2565878"/>
            </a:xfrm>
            <a:prstGeom prst="rect">
              <a:avLst/>
            </a:prstGeom>
            <a:solidFill>
              <a:srgbClr val="3CB4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chemeClr val="bg1"/>
                </a:buClr>
              </a:pP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IP Protection</a:t>
              </a:r>
            </a:p>
            <a:p>
              <a:pPr algn="ctr">
                <a:buClr>
                  <a:schemeClr val="bg1"/>
                </a:buClr>
              </a:pPr>
              <a:r>
                <a:rPr lang="en-US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IoT / Cloud</a:t>
              </a:r>
            </a:p>
            <a:p>
              <a:pPr algn="ctr">
                <a:buClr>
                  <a:schemeClr val="bg1"/>
                </a:buClr>
              </a:pPr>
              <a:r>
                <a:rPr lang="en-US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(shared resources)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925F09B-AFD8-4D77-BE2F-C08B81A605C9}"/>
                </a:ext>
              </a:extLst>
            </p:cNvPr>
            <p:cNvSpPr txBox="1"/>
            <p:nvPr/>
          </p:nvSpPr>
          <p:spPr>
            <a:xfrm>
              <a:off x="6252138" y="2900124"/>
              <a:ext cx="370603" cy="338544"/>
            </a:xfrm>
            <a:prstGeom prst="rect">
              <a:avLst/>
            </a:prstGeom>
            <a:solidFill>
              <a:srgbClr val="8191A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latin typeface="Arial Narrow" panose="020B0606020202030204" pitchFamily="34" charset="0"/>
                </a:rPr>
                <a:t>L3</a:t>
              </a:r>
            </a:p>
          </p:txBody>
        </p:sp>
        <p:pic>
          <p:nvPicPr>
            <p:cNvPr id="132" name="Picture 6" descr="hardware Icon - Download hardware Icon 1871669 | Noun Project">
              <a:extLst>
                <a:ext uri="{FF2B5EF4-FFF2-40B4-BE49-F238E27FC236}">
                  <a16:creationId xmlns:a16="http://schemas.microsoft.com/office/drawing/2014/main" id="{5789CFB3-5227-4B25-83A1-3CD5824CC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03234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00" b="98000" l="3000" r="97500">
                          <a14:foregroundMark x1="26500" y1="3000" x2="26500" y2="3000"/>
                          <a14:foregroundMark x1="6000" y1="26500" x2="6000" y2="26500"/>
                          <a14:foregroundMark x1="3000" y1="37500" x2="3000" y2="37500"/>
                          <a14:foregroundMark x1="19500" y1="58500" x2="19500" y2="58500"/>
                          <a14:foregroundMark x1="78000" y1="23000" x2="78000" y2="23000"/>
                          <a14:foregroundMark x1="95500" y1="27000" x2="95500" y2="27000"/>
                          <a14:foregroundMark x1="97500" y1="38500" x2="97500" y2="38500"/>
                          <a14:foregroundMark x1="61500" y1="92500" x2="61500" y2="92500"/>
                          <a14:foregroundMark x1="72500" y1="95000" x2="72500" y2="95000"/>
                          <a14:foregroundMark x1="50000" y1="97000" x2="50000" y2="97000"/>
                          <a14:foregroundMark x1="61000" y1="98000" x2="61000" y2="98000"/>
                          <a14:foregroundMark x1="39000" y1="2000" x2="39000" y2="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199" y="3819159"/>
              <a:ext cx="587943" cy="58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60">
              <a:extLst>
                <a:ext uri="{FF2B5EF4-FFF2-40B4-BE49-F238E27FC236}">
                  <a16:creationId xmlns:a16="http://schemas.microsoft.com/office/drawing/2014/main" id="{EAA0DE2D-9D47-4130-900A-691DFBDF1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228328" y="3852388"/>
              <a:ext cx="538037" cy="538037"/>
            </a:xfrm>
            <a:prstGeom prst="rect">
              <a:avLst/>
            </a:prstGeom>
            <a:noFill/>
          </p:spPr>
        </p:pic>
        <p:pic>
          <p:nvPicPr>
            <p:cNvPr id="190" name="Picture 189" descr="Icon&#10;&#10;Description automatically generated">
              <a:extLst>
                <a:ext uri="{FF2B5EF4-FFF2-40B4-BE49-F238E27FC236}">
                  <a16:creationId xmlns:a16="http://schemas.microsoft.com/office/drawing/2014/main" id="{861B6E00-C521-4AAA-812D-89761F0EF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975" y="3787545"/>
              <a:ext cx="170955" cy="170955"/>
            </a:xfrm>
            <a:prstGeom prst="rect">
              <a:avLst/>
            </a:prstGeom>
          </p:spPr>
        </p:pic>
        <p:pic>
          <p:nvPicPr>
            <p:cNvPr id="191" name="Picture 190" descr="Icon&#10;&#10;Description automatically generated">
              <a:extLst>
                <a:ext uri="{FF2B5EF4-FFF2-40B4-BE49-F238E27FC236}">
                  <a16:creationId xmlns:a16="http://schemas.microsoft.com/office/drawing/2014/main" id="{550FDFFB-665A-4866-8611-9DD132519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823" y="3823379"/>
              <a:ext cx="170955" cy="170955"/>
            </a:xfrm>
            <a:prstGeom prst="rect">
              <a:avLst/>
            </a:prstGeom>
          </p:spPr>
        </p:pic>
        <p:pic>
          <p:nvPicPr>
            <p:cNvPr id="198" name="Graphic 197">
              <a:extLst>
                <a:ext uri="{FF2B5EF4-FFF2-40B4-BE49-F238E27FC236}">
                  <a16:creationId xmlns:a16="http://schemas.microsoft.com/office/drawing/2014/main" id="{5B4A22EB-7922-4477-BC72-0716D3EE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5400000">
              <a:off x="7649980" y="4119016"/>
              <a:ext cx="251189" cy="251189"/>
            </a:xfrm>
            <a:prstGeom prst="rect">
              <a:avLst/>
            </a:prstGeom>
          </p:spPr>
        </p:pic>
        <p:pic>
          <p:nvPicPr>
            <p:cNvPr id="201" name="Picture 200" descr="Icon&#10;&#10;Description automatically generated">
              <a:extLst>
                <a:ext uri="{FF2B5EF4-FFF2-40B4-BE49-F238E27FC236}">
                  <a16:creationId xmlns:a16="http://schemas.microsoft.com/office/drawing/2014/main" id="{84787C9E-A333-46CE-AF99-05FFDF2E8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665" y="4707673"/>
              <a:ext cx="170955" cy="17095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4147C8-D98D-4AB8-B680-13C7A89A795C}"/>
                </a:ext>
              </a:extLst>
            </p:cNvPr>
            <p:cNvSpPr/>
            <p:nvPr/>
          </p:nvSpPr>
          <p:spPr>
            <a:xfrm>
              <a:off x="6603609" y="4675773"/>
              <a:ext cx="1131437" cy="7807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bg1"/>
                </a:buClr>
              </a:pPr>
              <a:endParaRPr lang="en-US" sz="1799" dirty="0" err="1"/>
            </a:p>
          </p:txBody>
        </p:sp>
        <p:pic>
          <p:nvPicPr>
            <p:cNvPr id="5124" name="Picture 4" descr="Copyleft - Wikipedia">
              <a:extLst>
                <a:ext uri="{FF2B5EF4-FFF2-40B4-BE49-F238E27FC236}">
                  <a16:creationId xmlns:a16="http://schemas.microsoft.com/office/drawing/2014/main" id="{2D053E29-0EC3-431D-9061-9AF31CCD6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778" b="96000" l="2667" r="95556">
                          <a14:foregroundMark x1="15556" y1="22222" x2="15556" y2="22222"/>
                          <a14:foregroundMark x1="26667" y1="16444" x2="39111" y2="6222"/>
                          <a14:foregroundMark x1="47556" y1="5333" x2="47556" y2="5333"/>
                          <a14:foregroundMark x1="28444" y1="7556" x2="12000" y2="26222"/>
                          <a14:foregroundMark x1="12000" y1="26222" x2="5333" y2="52444"/>
                          <a14:foregroundMark x1="5333" y1="52444" x2="7556" y2="68444"/>
                          <a14:foregroundMark x1="2667" y1="41333" x2="4000" y2="51556"/>
                          <a14:foregroundMark x1="43556" y1="6667" x2="49778" y2="5333"/>
                          <a14:foregroundMark x1="44889" y1="2222" x2="56000" y2="3111"/>
                          <a14:foregroundMark x1="57778" y1="5778" x2="77333" y2="13778"/>
                          <a14:foregroundMark x1="78222" y1="15111" x2="89333" y2="28000"/>
                          <a14:foregroundMark x1="88889" y1="29333" x2="95556" y2="52000"/>
                          <a14:foregroundMark x1="95556" y1="52000" x2="95556" y2="52000"/>
                          <a14:foregroundMark x1="94222" y1="52889" x2="89778" y2="72444"/>
                          <a14:foregroundMark x1="88889" y1="72444" x2="74667" y2="87111"/>
                          <a14:foregroundMark x1="76000" y1="86222" x2="52889" y2="93778"/>
                          <a14:foregroundMark x1="52889" y1="93778" x2="51556" y2="95111"/>
                          <a14:foregroundMark x1="9333" y1="68889" x2="12444" y2="75111"/>
                          <a14:foregroundMark x1="15556" y1="80444" x2="19111" y2="84444"/>
                          <a14:foregroundMark x1="20889" y1="85778" x2="26667" y2="89333"/>
                          <a14:foregroundMark x1="31556" y1="92000" x2="39111" y2="93333"/>
                          <a14:foregroundMark x1="44000" y1="95556" x2="49778" y2="96000"/>
                          <a14:foregroundMark x1="31556" y1="63556" x2="36444" y2="67556"/>
                          <a14:foregroundMark x1="38667" y1="68889" x2="48889" y2="70667"/>
                          <a14:backgroundMark x1="8000" y1="7556" x2="8000" y2="7556"/>
                          <a14:backgroundMark x1="28444" y1="23556" x2="28444" y2="23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866" y="4768540"/>
              <a:ext cx="436710" cy="43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CF4C79E-A862-4C99-B634-DC6C1AD3A371}"/>
                </a:ext>
              </a:extLst>
            </p:cNvPr>
            <p:cNvSpPr txBox="1"/>
            <p:nvPr/>
          </p:nvSpPr>
          <p:spPr>
            <a:xfrm>
              <a:off x="6330532" y="5192646"/>
              <a:ext cx="1593425" cy="276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200" dirty="0">
                  <a:latin typeface="Arial Narrow" panose="020B0606020202030204" pitchFamily="34" charset="0"/>
                </a:rPr>
                <a:t>SoC Security SW</a:t>
              </a:r>
            </a:p>
          </p:txBody>
        </p:sp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DF62357D-3A88-6A5A-1B8B-C5BF15195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931" y="5509617"/>
              <a:ext cx="289289" cy="220824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4CCC6A8E-F3B9-CA00-250A-6794BE3F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318" y="4554646"/>
              <a:ext cx="289289" cy="220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78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DABEC0-A42A-490B-BF7B-DBD5BAA1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89" y="1513690"/>
            <a:ext cx="11591925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► A valuable security evaluation framework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► Extension to </a:t>
            </a:r>
            <a:r>
              <a:rPr lang="en-US" dirty="0"/>
              <a:t>OEM schemes recognition of SESIP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► Extension to entry-level products covered by SESIP3 / JIL &gt;21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► Enhance the standard with services coverage</a:t>
            </a:r>
            <a:endParaRPr lang="en-US" dirty="0"/>
          </a:p>
          <a:p>
            <a:pPr marL="269875" lvl="1" indent="0">
              <a:buNone/>
            </a:pPr>
            <a:r>
              <a:rPr lang="en-US" sz="2000" dirty="0"/>
              <a:t>► Secure Programming</a:t>
            </a:r>
            <a:endParaRPr lang="en-US" dirty="0"/>
          </a:p>
          <a:p>
            <a:pPr marL="269875" lvl="1" indent="0">
              <a:buNone/>
            </a:pPr>
            <a:r>
              <a:rPr lang="en-US" sz="2000" dirty="0"/>
              <a:t>► Cloud Registration (</a:t>
            </a:r>
            <a:r>
              <a:rPr lang="en-US" dirty="0"/>
              <a:t>Zero-touch provisioning &amp; commissioning)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F13767B-9AF6-4CE5-A06F-8ACF82B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to ST for SESIP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D7DB7-EC8D-4E12-8E03-9690EC8D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33" name="Picture 4" descr="STANDARDS SUPPORTING CERTIFICATION">
            <a:extLst>
              <a:ext uri="{FF2B5EF4-FFF2-40B4-BE49-F238E27FC236}">
                <a16:creationId xmlns:a16="http://schemas.microsoft.com/office/drawing/2014/main" id="{1825EBC8-8B38-4373-A593-78B14B210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16507"/>
          <a:stretch/>
        </p:blipFill>
        <p:spPr bwMode="auto">
          <a:xfrm>
            <a:off x="9497826" y="2277269"/>
            <a:ext cx="1731435" cy="16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1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A9820-855D-4CD2-A16E-3900B18A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Q&amp;A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FF9FC4-1697-4C03-AE36-6949D9BE1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201C1-8F10-454E-AB2A-FBE33921FB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330950"/>
            <a:ext cx="409575" cy="292100"/>
          </a:xfrm>
        </p:spPr>
        <p:txBody>
          <a:bodyPr/>
          <a:lstStyle/>
          <a:p>
            <a:fld id="{62A42E78-4FE3-4E16-9FB9-64A349BFE3F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81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1EB501-82A2-4ADD-805D-98BA55C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Revision</a:t>
            </a:r>
            <a:r>
              <a:rPr lang="fr-FR" dirty="0"/>
              <a:t> </a:t>
            </a:r>
            <a:r>
              <a:rPr lang="fr-FR" dirty="0" err="1"/>
              <a:t>History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A891-773F-4DF8-AC60-254437C0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77B20B-BA0C-4B4C-A2C4-E007753AB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07675"/>
              </p:ext>
            </p:extLst>
          </p:nvPr>
        </p:nvGraphicFramePr>
        <p:xfrm>
          <a:off x="756827" y="909939"/>
          <a:ext cx="10853434" cy="266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94">
                  <a:extLst>
                    <a:ext uri="{9D8B030D-6E8A-4147-A177-3AD203B41FA5}">
                      <a16:colId xmlns:a16="http://schemas.microsoft.com/office/drawing/2014/main" val="2106896114"/>
                    </a:ext>
                  </a:extLst>
                </a:gridCol>
                <a:gridCol w="1325490">
                  <a:extLst>
                    <a:ext uri="{9D8B030D-6E8A-4147-A177-3AD203B41FA5}">
                      <a16:colId xmlns:a16="http://schemas.microsoft.com/office/drawing/2014/main" val="2623563286"/>
                    </a:ext>
                  </a:extLst>
                </a:gridCol>
                <a:gridCol w="1738489">
                  <a:extLst>
                    <a:ext uri="{9D8B030D-6E8A-4147-A177-3AD203B41FA5}">
                      <a16:colId xmlns:a16="http://schemas.microsoft.com/office/drawing/2014/main" val="35787658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053618"/>
                    </a:ext>
                  </a:extLst>
                </a:gridCol>
                <a:gridCol w="5686361">
                  <a:extLst>
                    <a:ext uri="{9D8B030D-6E8A-4147-A177-3AD203B41FA5}">
                      <a16:colId xmlns:a16="http://schemas.microsoft.com/office/drawing/2014/main" val="1868936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 err="1"/>
                        <a:t>Revision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Issue Date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Nature of </a:t>
                      </a:r>
                      <a:r>
                        <a:rPr lang="fr-FR" sz="1000" dirty="0" err="1"/>
                        <a:t>Amendment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70396"/>
                  </a:ext>
                </a:extLst>
              </a:tr>
              <a:tr h="212756">
                <a:tc>
                  <a:txBody>
                    <a:bodyPr/>
                    <a:lstStyle/>
                    <a:p>
                      <a:r>
                        <a:rPr lang="en-US" sz="1000" dirty="0"/>
                        <a:t>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11-oct-22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Bruno Mussard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44764"/>
                  </a:ext>
                </a:extLst>
              </a:tr>
              <a:tr h="255299">
                <a:tc>
                  <a:txBody>
                    <a:bodyPr/>
                    <a:lstStyle/>
                    <a:p>
                      <a:r>
                        <a:rPr lang="en-US" sz="1000" dirty="0"/>
                        <a:t>V1.1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13-oct-22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Bruno Mussard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02153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75028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876674"/>
                  </a:ext>
                </a:extLst>
              </a:tr>
              <a:tr h="1703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1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7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32676"/>
                  </a:ext>
                </a:extLst>
              </a:tr>
              <a:tr h="28567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4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60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BF0139B-0BEB-449C-B1F7-80D4F54F3FC1}"/>
              </a:ext>
            </a:extLst>
          </p:cNvPr>
          <p:cNvGrpSpPr/>
          <p:nvPr/>
        </p:nvGrpSpPr>
        <p:grpSpPr>
          <a:xfrm>
            <a:off x="4688541" y="0"/>
            <a:ext cx="7503459" cy="6858000"/>
            <a:chOff x="4688541" y="0"/>
            <a:chExt cx="7503459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975067-3004-4E25-8B69-CACB0B19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8541" y="0"/>
              <a:ext cx="750345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8AF24E-0C24-4EB7-8B46-271260356B65}"/>
                </a:ext>
              </a:extLst>
            </p:cNvPr>
            <p:cNvSpPr/>
            <p:nvPr/>
          </p:nvSpPr>
          <p:spPr>
            <a:xfrm>
              <a:off x="11640457" y="0"/>
              <a:ext cx="551543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759B23-2AC6-4702-845A-24B397B67FAF}"/>
              </a:ext>
            </a:extLst>
          </p:cNvPr>
          <p:cNvSpPr txBox="1"/>
          <p:nvPr/>
        </p:nvSpPr>
        <p:spPr>
          <a:xfrm>
            <a:off x="188686" y="2513364"/>
            <a:ext cx="432525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/>
              <a:t>For further support in creating a PowerPoint presentation, including graphic assets, formatting tools and additional information on the ST brand</a:t>
            </a:r>
          </a:p>
          <a:p>
            <a:pPr algn="ctr">
              <a:spcBef>
                <a:spcPts val="600"/>
              </a:spcBef>
            </a:pPr>
            <a:r>
              <a:rPr lang="en-US" b="1" dirty="0"/>
              <a:t>you can visit the ST Brand Portal</a:t>
            </a:r>
            <a:br>
              <a:rPr lang="en-US" dirty="0"/>
            </a:br>
            <a:r>
              <a:rPr lang="en-US" dirty="0">
                <a:hlinkClick r:id="rId4"/>
              </a:rPr>
              <a:t>https://brandportal.st.com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7F8C3-7076-49CE-AED6-F8EE2EE4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9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0F60-3CDE-4DFE-8B81-196E5AB4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20" y="0"/>
            <a:ext cx="11609159" cy="1304887"/>
          </a:xfrm>
        </p:spPr>
        <p:txBody>
          <a:bodyPr anchor="ctr"/>
          <a:lstStyle/>
          <a:p>
            <a:pPr>
              <a:spcAft>
                <a:spcPct val="0"/>
              </a:spcAft>
              <a:buClr>
                <a:srgbClr val="03234B"/>
              </a:buClr>
            </a:pPr>
            <a:r>
              <a:rPr lang="en-US" dirty="0">
                <a:solidFill>
                  <a:srgbClr val="03234B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36D5CA-8370-40E6-9320-DC4AA9735403}"/>
              </a:ext>
            </a:extLst>
          </p:cNvPr>
          <p:cNvSpPr txBox="1">
            <a:spLocks/>
          </p:cNvSpPr>
          <p:nvPr/>
        </p:nvSpPr>
        <p:spPr>
          <a:xfrm>
            <a:off x="1367123" y="1540679"/>
            <a:ext cx="719980" cy="719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234B"/>
              </a:buClr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DE921C9-74DA-4BBF-87C2-76A93C5F41B6}"/>
              </a:ext>
            </a:extLst>
          </p:cNvPr>
          <p:cNvSpPr txBox="1">
            <a:spLocks/>
          </p:cNvSpPr>
          <p:nvPr/>
        </p:nvSpPr>
        <p:spPr>
          <a:xfrm>
            <a:off x="2175137" y="2655593"/>
            <a:ext cx="6054462" cy="71998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 marL="536575" indent="-2667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/>
            </a:lvl2pPr>
            <a:lvl3pPr marL="812800" indent="-2730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3pPr>
            <a:lvl4pPr marL="987425" indent="-2682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4pPr>
            <a:lvl5pPr marL="1160463" indent="-26193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03234B"/>
              </a:buClr>
            </a:pPr>
            <a:r>
              <a:rPr lang="en-US" sz="2799" dirty="0"/>
              <a:t>IoT Security &amp; STM32Trust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F411BF-22DB-4BA8-8755-92618DB39162}"/>
              </a:ext>
            </a:extLst>
          </p:cNvPr>
          <p:cNvSpPr txBox="1">
            <a:spLocks/>
          </p:cNvSpPr>
          <p:nvPr/>
        </p:nvSpPr>
        <p:spPr>
          <a:xfrm>
            <a:off x="1367123" y="2655593"/>
            <a:ext cx="719980" cy="719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234B"/>
              </a:buClr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8F038D1-E42A-459B-95E3-3EE53CE9A226}"/>
              </a:ext>
            </a:extLst>
          </p:cNvPr>
          <p:cNvSpPr txBox="1">
            <a:spLocks/>
          </p:cNvSpPr>
          <p:nvPr/>
        </p:nvSpPr>
        <p:spPr>
          <a:xfrm>
            <a:off x="2175137" y="1583696"/>
            <a:ext cx="6184190" cy="71998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 marL="536575" indent="-2667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/>
            </a:lvl2pPr>
            <a:lvl3pPr marL="812800" indent="-2730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3pPr>
            <a:lvl4pPr marL="987425" indent="-2682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4pPr>
            <a:lvl5pPr marL="1160463" indent="-26193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03234B"/>
              </a:buClr>
            </a:pPr>
            <a:r>
              <a:rPr lang="en-US" sz="2799" dirty="0"/>
              <a:t>Introduction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3DD4EE5-C661-4DE9-9554-B2023F3A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08040F-E060-44C9-B418-EC4C3E357A3D}"/>
              </a:ext>
            </a:extLst>
          </p:cNvPr>
          <p:cNvSpPr txBox="1">
            <a:spLocks/>
          </p:cNvSpPr>
          <p:nvPr/>
        </p:nvSpPr>
        <p:spPr>
          <a:xfrm>
            <a:off x="1367123" y="3770507"/>
            <a:ext cx="719980" cy="719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234B"/>
              </a:buClr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7331511-6D94-414B-BF31-7434B2F3287A}"/>
              </a:ext>
            </a:extLst>
          </p:cNvPr>
          <p:cNvSpPr txBox="1">
            <a:spLocks/>
          </p:cNvSpPr>
          <p:nvPr/>
        </p:nvSpPr>
        <p:spPr>
          <a:xfrm>
            <a:off x="2175137" y="3770507"/>
            <a:ext cx="8162043" cy="71998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 marL="536575" indent="-2667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/>
            </a:lvl2pPr>
            <a:lvl3pPr marL="812800" indent="-2730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3pPr>
            <a:lvl4pPr marL="987425" indent="-2682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4pPr>
            <a:lvl5pPr marL="1160463" indent="-26193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03234B"/>
              </a:buClr>
            </a:pPr>
            <a:r>
              <a:rPr lang="en-US" sz="2800" dirty="0"/>
              <a:t>The STM32 Journey: From Basic Security to L3</a:t>
            </a:r>
            <a:endParaRPr lang="en-US" sz="2799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8D73FF8-6757-4E3A-830E-EDB2F9BD1E38}"/>
              </a:ext>
            </a:extLst>
          </p:cNvPr>
          <p:cNvSpPr txBox="1">
            <a:spLocks/>
          </p:cNvSpPr>
          <p:nvPr/>
        </p:nvSpPr>
        <p:spPr>
          <a:xfrm>
            <a:off x="1367123" y="4858737"/>
            <a:ext cx="719980" cy="719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234B"/>
              </a:buClr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539FFE9-0817-4142-8F6D-B5D3A883F0AF}"/>
              </a:ext>
            </a:extLst>
          </p:cNvPr>
          <p:cNvSpPr txBox="1">
            <a:spLocks/>
          </p:cNvSpPr>
          <p:nvPr/>
        </p:nvSpPr>
        <p:spPr>
          <a:xfrm>
            <a:off x="2175137" y="4858737"/>
            <a:ext cx="7487609" cy="71998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 marL="536575" indent="-2667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/>
            </a:lvl2pPr>
            <a:lvl3pPr marL="812800" indent="-2730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3pPr>
            <a:lvl4pPr marL="987425" indent="-2682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4pPr>
            <a:lvl5pPr marL="1160463" indent="-26193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03234B"/>
              </a:buClr>
            </a:pPr>
            <a:r>
              <a:rPr lang="en-US" sz="2800" dirty="0"/>
              <a:t>Q &amp; A</a:t>
            </a: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18286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A9820-855D-4CD2-A16E-3900B18A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Introduction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FF9FC4-1697-4C03-AE36-6949D9BE1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201C1-8F10-454E-AB2A-FBE33921FB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330950"/>
            <a:ext cx="409575" cy="292100"/>
          </a:xfrm>
        </p:spPr>
        <p:txBody>
          <a:bodyPr/>
          <a:lstStyle/>
          <a:p>
            <a:fld id="{62A42E78-4FE3-4E16-9FB9-64A349BFE3F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5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acket, person, man, ball&#10;&#10;Description automatically generated">
            <a:extLst>
              <a:ext uri="{FF2B5EF4-FFF2-40B4-BE49-F238E27FC236}">
                <a16:creationId xmlns:a16="http://schemas.microsoft.com/office/drawing/2014/main" id="{2737F591-1C4E-41BF-938B-98670FA4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" t="7691"/>
          <a:stretch/>
        </p:blipFill>
        <p:spPr>
          <a:xfrm flipH="1">
            <a:off x="0" y="1304924"/>
            <a:ext cx="8979406" cy="5552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 are creators and makers of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0FA6-909D-4C1E-937F-8CF3C0A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C0CC7-ECB3-4E00-9EC0-870831F82E4F}"/>
              </a:ext>
            </a:extLst>
          </p:cNvPr>
          <p:cNvSpPr/>
          <p:nvPr/>
        </p:nvSpPr>
        <p:spPr>
          <a:xfrm>
            <a:off x="8505588" y="3888816"/>
            <a:ext cx="3383280" cy="100584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13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manufacturing sites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7E1434-4531-4E0D-A84C-BF631ECA89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558" y="6094623"/>
            <a:ext cx="990025" cy="763185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3A48310B-74A6-4163-AE45-79261780A032}"/>
              </a:ext>
            </a:extLst>
          </p:cNvPr>
          <p:cNvSpPr txBox="1"/>
          <p:nvPr/>
        </p:nvSpPr>
        <p:spPr>
          <a:xfrm>
            <a:off x="9910950" y="6359655"/>
            <a:ext cx="1699312" cy="263775"/>
          </a:xfrm>
          <a:prstGeom prst="rect">
            <a:avLst/>
          </a:prstGeom>
          <a:noFill/>
        </p:spPr>
        <p:txBody>
          <a:bodyPr wrap="none" lIns="108829" tIns="54415" rIns="108829" bIns="54415">
            <a:noAutofit/>
          </a:bodyPr>
          <a:lstStyle/>
          <a:p>
            <a:pPr algn="r">
              <a:buClr>
                <a:srgbClr val="03234B"/>
              </a:buClr>
              <a:defRPr/>
            </a:pPr>
            <a:r>
              <a:rPr lang="en-US" sz="1000">
                <a:ea typeface="ＭＳ Ｐゴシック" charset="0"/>
                <a:cs typeface="Arial" pitchFamily="34" charset="0"/>
              </a:rPr>
              <a:t> As of December 31,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EBF4B-79CD-4D15-8FC4-D87EEA66AE04}"/>
              </a:ext>
            </a:extLst>
          </p:cNvPr>
          <p:cNvSpPr/>
          <p:nvPr/>
        </p:nvSpPr>
        <p:spPr>
          <a:xfrm>
            <a:off x="4114802" y="1488884"/>
            <a:ext cx="7774066" cy="10058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>
                <a:solidFill>
                  <a:schemeClr val="bg1"/>
                </a:solidFill>
                <a:ea typeface="ＭＳ Ｐゴシック" pitchFamily="-96" charset="-128"/>
                <a:cs typeface="Arial" pitchFamily="34" charset="0"/>
              </a:rPr>
              <a:t>One of the world’s largest semiconductor companies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C3600-F7F4-4617-9569-EE7D7B2C7904}"/>
              </a:ext>
            </a:extLst>
          </p:cNvPr>
          <p:cNvSpPr/>
          <p:nvPr/>
        </p:nvSpPr>
        <p:spPr>
          <a:xfrm>
            <a:off x="8505588" y="2688850"/>
            <a:ext cx="3383280" cy="100584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$12.8</a:t>
            </a:r>
            <a:r>
              <a:rPr lang="en-US" b="1">
                <a:solidFill>
                  <a:srgbClr val="FF0000"/>
                </a:solidFill>
                <a:ea typeface="ＭＳ Ｐゴシック" pitchFamily="-96" charset="-128"/>
                <a:cs typeface="Arial" pitchFamily="34" charset="0"/>
              </a:rPr>
              <a:t> </a:t>
            </a: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B 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revenues </a:t>
            </a:r>
            <a:b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in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AEE72-FBCC-48F2-A83C-5085A34D7F19}"/>
              </a:ext>
            </a:extLst>
          </p:cNvPr>
          <p:cNvSpPr/>
          <p:nvPr/>
        </p:nvSpPr>
        <p:spPr>
          <a:xfrm>
            <a:off x="4114802" y="2688850"/>
            <a:ext cx="4114800" cy="100584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48,000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employees of which </a:t>
            </a:r>
            <a:b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8,400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in R&amp;D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38504-2273-407D-B47C-DD3795C5C73C}"/>
              </a:ext>
            </a:extLst>
          </p:cNvPr>
          <p:cNvSpPr/>
          <p:nvPr/>
        </p:nvSpPr>
        <p:spPr>
          <a:xfrm>
            <a:off x="4114802" y="3888816"/>
            <a:ext cx="4114800" cy="100584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Over </a:t>
            </a: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80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sales &amp; marketing offices serving over </a:t>
            </a: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200,000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customers across the globe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25E4D-C0A6-4235-ABCC-574BDAA4A010}"/>
              </a:ext>
            </a:extLst>
          </p:cNvPr>
          <p:cNvSpPr/>
          <p:nvPr/>
        </p:nvSpPr>
        <p:spPr>
          <a:xfrm>
            <a:off x="4114802" y="5088783"/>
            <a:ext cx="7774066" cy="10058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Signatory of the United Nations Global Compact (UNGC)</a:t>
            </a:r>
            <a:b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Member of the Responsible Business Alliance (RBA)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8379CA-1C38-421A-84A9-769422B3A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8197" y="2912804"/>
            <a:ext cx="516196" cy="5161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8056DC1-5DDC-4903-9C1D-A8D52EBC7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6201" y="2897841"/>
            <a:ext cx="583661" cy="5836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7590243-2215-49F6-8681-8B693A094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9565" y="1590228"/>
            <a:ext cx="771687" cy="77168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EDDA9A7-ECE8-4D6C-BBB9-6C1FD2BF32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85143" y="4091856"/>
            <a:ext cx="602304" cy="60230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A04608F-1EAC-4B71-BD78-F8B0CFD53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33781" y="5112679"/>
            <a:ext cx="962652" cy="9626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27C4FCD-7459-4EE2-8BD5-19A5DB8231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45932" y="3942742"/>
            <a:ext cx="871093" cy="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372D-E21A-4446-958C-F65247C2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20" y="-51552"/>
            <a:ext cx="11609159" cy="1304925"/>
          </a:xfrm>
        </p:spPr>
        <p:txBody>
          <a:bodyPr/>
          <a:lstStyle/>
          <a:p>
            <a:r>
              <a:rPr lang="en-US" dirty="0"/>
              <a:t>The STM32 Offer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437BA-0C97-4F89-87CB-D526B755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87F2FFD-E99C-4849-BE58-F852D5B8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9" y="1059366"/>
            <a:ext cx="11022469" cy="51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EEC29FBB-D261-4910-8A4E-D1AA9A03E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50134"/>
              </p:ext>
            </p:extLst>
          </p:nvPr>
        </p:nvGraphicFramePr>
        <p:xfrm>
          <a:off x="5866840" y="2505133"/>
          <a:ext cx="823909" cy="694294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3909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175610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F4</a:t>
                      </a:r>
                    </a:p>
                  </a:txBody>
                  <a:tcPr marL="0" marR="0" marT="17999" marB="179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475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D52FD0F3-DFD6-4974-9F6E-16A1D389A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47624"/>
              </p:ext>
            </p:extLst>
          </p:nvPr>
        </p:nvGraphicFramePr>
        <p:xfrm>
          <a:off x="6337694" y="4111767"/>
          <a:ext cx="817241" cy="24935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L5</a:t>
                      </a:r>
                    </a:p>
                  </a:txBody>
                  <a:tcPr marL="0" marR="0" marT="17999" marB="179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212" name="Rectangle 211">
            <a:extLst>
              <a:ext uri="{FF2B5EF4-FFF2-40B4-BE49-F238E27FC236}">
                <a16:creationId xmlns:a16="http://schemas.microsoft.com/office/drawing/2014/main" id="{29F74FD6-C52F-4B83-8AB0-3BB4EF276443}"/>
              </a:ext>
            </a:extLst>
          </p:cNvPr>
          <p:cNvSpPr/>
          <p:nvPr/>
        </p:nvSpPr>
        <p:spPr>
          <a:xfrm>
            <a:off x="2269643" y="4948033"/>
            <a:ext cx="9462765" cy="717270"/>
          </a:xfrm>
          <a:prstGeom prst="rect">
            <a:avLst/>
          </a:prstGeom>
          <a:solidFill>
            <a:schemeClr val="accent3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27E43E-E974-458B-8E7B-D4640C056050}"/>
              </a:ext>
            </a:extLst>
          </p:cNvPr>
          <p:cNvSpPr/>
          <p:nvPr/>
        </p:nvSpPr>
        <p:spPr>
          <a:xfrm>
            <a:off x="6328996" y="4103382"/>
            <a:ext cx="832290" cy="7524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E5F0E83-A3C8-4451-B3C1-1A7BF0B6C70F}"/>
              </a:ext>
            </a:extLst>
          </p:cNvPr>
          <p:cNvSpPr/>
          <p:nvPr/>
        </p:nvSpPr>
        <p:spPr>
          <a:xfrm>
            <a:off x="2246296" y="3322849"/>
            <a:ext cx="9462765" cy="717270"/>
          </a:xfrm>
          <a:prstGeom prst="rect">
            <a:avLst/>
          </a:prstGeom>
          <a:solidFill>
            <a:schemeClr val="accent3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1E94B64-1589-4D32-948D-B57AF7F54510}"/>
              </a:ext>
            </a:extLst>
          </p:cNvPr>
          <p:cNvSpPr/>
          <p:nvPr/>
        </p:nvSpPr>
        <p:spPr>
          <a:xfrm>
            <a:off x="2262790" y="1726368"/>
            <a:ext cx="9452424" cy="708362"/>
          </a:xfrm>
          <a:prstGeom prst="rect">
            <a:avLst/>
          </a:prstGeom>
          <a:solidFill>
            <a:srgbClr val="D0EAF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Aft>
                <a:spcPct val="0"/>
              </a:spcAft>
              <a:buClr>
                <a:srgbClr val="03234B"/>
              </a:buClr>
            </a:pPr>
            <a:r>
              <a:rPr lang="en-US" dirty="0">
                <a:solidFill>
                  <a:srgbClr val="03234B"/>
                </a:solidFill>
                <a:latin typeface="Arial" panose="020B0604020202020204" pitchFamily="34" charset="0"/>
              </a:rPr>
              <a:t>A Broad Product Portfolio</a:t>
            </a:r>
            <a:br>
              <a:rPr lang="en-US" dirty="0">
                <a:solidFill>
                  <a:srgbClr val="03234B"/>
                </a:solidFill>
                <a:latin typeface="Arial" panose="020B0604020202020204" pitchFamily="34" charset="0"/>
              </a:rPr>
            </a:br>
            <a:endParaRPr lang="en-US" sz="2400" dirty="0">
              <a:solidFill>
                <a:srgbClr val="03234B"/>
              </a:solidFill>
              <a:latin typeface="Arial" panose="020B0604020202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55569C8-232E-4EF3-8C44-DE305990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8B70F-D226-4DBF-8B6F-63900B9A69BA}"/>
              </a:ext>
            </a:extLst>
          </p:cNvPr>
          <p:cNvSpPr/>
          <p:nvPr/>
        </p:nvSpPr>
        <p:spPr>
          <a:xfrm>
            <a:off x="315950" y="2511998"/>
            <a:ext cx="1938472" cy="690636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High Perf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MCUs</a:t>
            </a:r>
          </a:p>
        </p:txBody>
      </p:sp>
      <p:pic>
        <p:nvPicPr>
          <p:cNvPr id="60" name="Graphic 59" descr="Star">
            <a:extLst>
              <a:ext uri="{FF2B5EF4-FFF2-40B4-BE49-F238E27FC236}">
                <a16:creationId xmlns:a16="http://schemas.microsoft.com/office/drawing/2014/main" id="{5DF6CD23-2DF4-41DB-BCAC-F6687D0F31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354" y="2569409"/>
            <a:ext cx="486970" cy="5176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9315B2-55FF-4F88-965C-26E5E3087DBF}"/>
              </a:ext>
            </a:extLst>
          </p:cNvPr>
          <p:cNvSpPr/>
          <p:nvPr/>
        </p:nvSpPr>
        <p:spPr>
          <a:xfrm>
            <a:off x="315950" y="4132877"/>
            <a:ext cx="1938472" cy="7229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Ultra-low Power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MCUs</a:t>
            </a: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6DD48A11-847D-410C-AF05-251D59BA76B8}"/>
              </a:ext>
            </a:extLst>
          </p:cNvPr>
          <p:cNvSpPr>
            <a:spLocks noEditPoints="1"/>
          </p:cNvSpPr>
          <p:nvPr/>
        </p:nvSpPr>
        <p:spPr bwMode="auto">
          <a:xfrm>
            <a:off x="688450" y="4269410"/>
            <a:ext cx="186779" cy="476392"/>
          </a:xfrm>
          <a:custGeom>
            <a:avLst/>
            <a:gdLst>
              <a:gd name="T0" fmla="*/ 120 w 522"/>
              <a:gd name="T1" fmla="*/ 350 h 1302"/>
              <a:gd name="T2" fmla="*/ 73 w 522"/>
              <a:gd name="T3" fmla="*/ 431 h 1302"/>
              <a:gd name="T4" fmla="*/ 402 w 522"/>
              <a:gd name="T5" fmla="*/ 479 h 1302"/>
              <a:gd name="T6" fmla="*/ 450 w 522"/>
              <a:gd name="T7" fmla="*/ 397 h 1302"/>
              <a:gd name="T8" fmla="*/ 402 w 522"/>
              <a:gd name="T9" fmla="*/ 531 h 1302"/>
              <a:gd name="T10" fmla="*/ 73 w 522"/>
              <a:gd name="T11" fmla="*/ 578 h 1302"/>
              <a:gd name="T12" fmla="*/ 120 w 522"/>
              <a:gd name="T13" fmla="*/ 660 h 1302"/>
              <a:gd name="T14" fmla="*/ 450 w 522"/>
              <a:gd name="T15" fmla="*/ 613 h 1302"/>
              <a:gd name="T16" fmla="*/ 402 w 522"/>
              <a:gd name="T17" fmla="*/ 531 h 1302"/>
              <a:gd name="T18" fmla="*/ 120 w 522"/>
              <a:gd name="T19" fmla="*/ 712 h 1302"/>
              <a:gd name="T20" fmla="*/ 73 w 522"/>
              <a:gd name="T21" fmla="*/ 794 h 1302"/>
              <a:gd name="T22" fmla="*/ 402 w 522"/>
              <a:gd name="T23" fmla="*/ 841 h 1302"/>
              <a:gd name="T24" fmla="*/ 450 w 522"/>
              <a:gd name="T25" fmla="*/ 759 h 1302"/>
              <a:gd name="T26" fmla="*/ 402 w 522"/>
              <a:gd name="T27" fmla="*/ 893 h 1302"/>
              <a:gd name="T28" fmla="*/ 73 w 522"/>
              <a:gd name="T29" fmla="*/ 940 h 1302"/>
              <a:gd name="T30" fmla="*/ 120 w 522"/>
              <a:gd name="T31" fmla="*/ 1022 h 1302"/>
              <a:gd name="T32" fmla="*/ 450 w 522"/>
              <a:gd name="T33" fmla="*/ 975 h 1302"/>
              <a:gd name="T34" fmla="*/ 402 w 522"/>
              <a:gd name="T35" fmla="*/ 893 h 1302"/>
              <a:gd name="T36" fmla="*/ 120 w 522"/>
              <a:gd name="T37" fmla="*/ 1074 h 1302"/>
              <a:gd name="T38" fmla="*/ 73 w 522"/>
              <a:gd name="T39" fmla="*/ 1156 h 1302"/>
              <a:gd name="T40" fmla="*/ 402 w 522"/>
              <a:gd name="T41" fmla="*/ 1204 h 1302"/>
              <a:gd name="T42" fmla="*/ 450 w 522"/>
              <a:gd name="T43" fmla="*/ 1122 h 1302"/>
              <a:gd name="T44" fmla="*/ 476 w 522"/>
              <a:gd name="T45" fmla="*/ 1227 h 1302"/>
              <a:gd name="T46" fmla="*/ 68 w 522"/>
              <a:gd name="T47" fmla="*/ 1256 h 1302"/>
              <a:gd name="T48" fmla="*/ 46 w 522"/>
              <a:gd name="T49" fmla="*/ 172 h 1302"/>
              <a:gd name="T50" fmla="*/ 455 w 522"/>
              <a:gd name="T51" fmla="*/ 143 h 1302"/>
              <a:gd name="T52" fmla="*/ 476 w 522"/>
              <a:gd name="T53" fmla="*/ 1227 h 1302"/>
              <a:gd name="T54" fmla="*/ 206 w 522"/>
              <a:gd name="T55" fmla="*/ 55 h 1302"/>
              <a:gd name="T56" fmla="*/ 341 w 522"/>
              <a:gd name="T57" fmla="*/ 79 h 1302"/>
              <a:gd name="T58" fmla="*/ 182 w 522"/>
              <a:gd name="T59" fmla="*/ 97 h 1302"/>
              <a:gd name="T60" fmla="*/ 455 w 522"/>
              <a:gd name="T61" fmla="*/ 97 h 1302"/>
              <a:gd name="T62" fmla="*/ 396 w 522"/>
              <a:gd name="T63" fmla="*/ 79 h 1302"/>
              <a:gd name="T64" fmla="*/ 206 w 522"/>
              <a:gd name="T65" fmla="*/ 0 h 1302"/>
              <a:gd name="T66" fmla="*/ 127 w 522"/>
              <a:gd name="T67" fmla="*/ 97 h 1302"/>
              <a:gd name="T68" fmla="*/ 0 w 522"/>
              <a:gd name="T69" fmla="*/ 172 h 1302"/>
              <a:gd name="T70" fmla="*/ 68 w 522"/>
              <a:gd name="T71" fmla="*/ 1302 h 1302"/>
              <a:gd name="T72" fmla="*/ 522 w 522"/>
              <a:gd name="T73" fmla="*/ 1227 h 1302"/>
              <a:gd name="T74" fmla="*/ 455 w 522"/>
              <a:gd name="T75" fmla="*/ 97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22" h="1302">
                <a:moveTo>
                  <a:pt x="402" y="350"/>
                </a:moveTo>
                <a:lnTo>
                  <a:pt x="120" y="350"/>
                </a:lnTo>
                <a:cubicBezTo>
                  <a:pt x="94" y="350"/>
                  <a:pt x="73" y="371"/>
                  <a:pt x="73" y="397"/>
                </a:cubicBezTo>
                <a:lnTo>
                  <a:pt x="73" y="431"/>
                </a:lnTo>
                <a:cubicBezTo>
                  <a:pt x="73" y="458"/>
                  <a:pt x="94" y="479"/>
                  <a:pt x="120" y="479"/>
                </a:cubicBezTo>
                <a:lnTo>
                  <a:pt x="402" y="479"/>
                </a:lnTo>
                <a:cubicBezTo>
                  <a:pt x="428" y="479"/>
                  <a:pt x="450" y="458"/>
                  <a:pt x="450" y="431"/>
                </a:cubicBezTo>
                <a:lnTo>
                  <a:pt x="450" y="397"/>
                </a:lnTo>
                <a:cubicBezTo>
                  <a:pt x="450" y="371"/>
                  <a:pt x="428" y="350"/>
                  <a:pt x="402" y="350"/>
                </a:cubicBezTo>
                <a:moveTo>
                  <a:pt x="402" y="531"/>
                </a:moveTo>
                <a:lnTo>
                  <a:pt x="120" y="531"/>
                </a:lnTo>
                <a:cubicBezTo>
                  <a:pt x="94" y="531"/>
                  <a:pt x="73" y="552"/>
                  <a:pt x="73" y="578"/>
                </a:cubicBezTo>
                <a:lnTo>
                  <a:pt x="73" y="613"/>
                </a:lnTo>
                <a:cubicBezTo>
                  <a:pt x="73" y="639"/>
                  <a:pt x="94" y="660"/>
                  <a:pt x="120" y="660"/>
                </a:cubicBezTo>
                <a:lnTo>
                  <a:pt x="402" y="660"/>
                </a:lnTo>
                <a:cubicBezTo>
                  <a:pt x="428" y="660"/>
                  <a:pt x="450" y="639"/>
                  <a:pt x="450" y="613"/>
                </a:cubicBezTo>
                <a:lnTo>
                  <a:pt x="450" y="578"/>
                </a:lnTo>
                <a:cubicBezTo>
                  <a:pt x="450" y="552"/>
                  <a:pt x="428" y="531"/>
                  <a:pt x="402" y="531"/>
                </a:cubicBezTo>
                <a:moveTo>
                  <a:pt x="402" y="712"/>
                </a:moveTo>
                <a:lnTo>
                  <a:pt x="120" y="712"/>
                </a:lnTo>
                <a:cubicBezTo>
                  <a:pt x="94" y="712"/>
                  <a:pt x="73" y="733"/>
                  <a:pt x="73" y="759"/>
                </a:cubicBezTo>
                <a:lnTo>
                  <a:pt x="73" y="794"/>
                </a:lnTo>
                <a:cubicBezTo>
                  <a:pt x="73" y="820"/>
                  <a:pt x="94" y="841"/>
                  <a:pt x="120" y="841"/>
                </a:cubicBezTo>
                <a:lnTo>
                  <a:pt x="402" y="841"/>
                </a:lnTo>
                <a:cubicBezTo>
                  <a:pt x="428" y="841"/>
                  <a:pt x="450" y="820"/>
                  <a:pt x="450" y="794"/>
                </a:cubicBezTo>
                <a:lnTo>
                  <a:pt x="450" y="759"/>
                </a:lnTo>
                <a:cubicBezTo>
                  <a:pt x="450" y="733"/>
                  <a:pt x="428" y="712"/>
                  <a:pt x="402" y="712"/>
                </a:cubicBezTo>
                <a:moveTo>
                  <a:pt x="402" y="893"/>
                </a:moveTo>
                <a:lnTo>
                  <a:pt x="120" y="893"/>
                </a:lnTo>
                <a:cubicBezTo>
                  <a:pt x="94" y="893"/>
                  <a:pt x="73" y="914"/>
                  <a:pt x="73" y="940"/>
                </a:cubicBezTo>
                <a:lnTo>
                  <a:pt x="73" y="975"/>
                </a:lnTo>
                <a:cubicBezTo>
                  <a:pt x="73" y="1001"/>
                  <a:pt x="94" y="1022"/>
                  <a:pt x="120" y="1022"/>
                </a:cubicBezTo>
                <a:lnTo>
                  <a:pt x="402" y="1022"/>
                </a:lnTo>
                <a:cubicBezTo>
                  <a:pt x="428" y="1022"/>
                  <a:pt x="450" y="1001"/>
                  <a:pt x="450" y="975"/>
                </a:cubicBezTo>
                <a:lnTo>
                  <a:pt x="450" y="940"/>
                </a:lnTo>
                <a:cubicBezTo>
                  <a:pt x="450" y="914"/>
                  <a:pt x="428" y="893"/>
                  <a:pt x="402" y="893"/>
                </a:cubicBezTo>
                <a:moveTo>
                  <a:pt x="402" y="1074"/>
                </a:moveTo>
                <a:lnTo>
                  <a:pt x="120" y="1074"/>
                </a:lnTo>
                <a:cubicBezTo>
                  <a:pt x="94" y="1074"/>
                  <a:pt x="73" y="1096"/>
                  <a:pt x="73" y="1122"/>
                </a:cubicBezTo>
                <a:lnTo>
                  <a:pt x="73" y="1156"/>
                </a:lnTo>
                <a:cubicBezTo>
                  <a:pt x="73" y="1182"/>
                  <a:pt x="94" y="1204"/>
                  <a:pt x="120" y="1204"/>
                </a:cubicBezTo>
                <a:lnTo>
                  <a:pt x="402" y="1204"/>
                </a:lnTo>
                <a:cubicBezTo>
                  <a:pt x="428" y="1204"/>
                  <a:pt x="450" y="1182"/>
                  <a:pt x="450" y="1156"/>
                </a:cubicBezTo>
                <a:lnTo>
                  <a:pt x="450" y="1122"/>
                </a:lnTo>
                <a:cubicBezTo>
                  <a:pt x="450" y="1096"/>
                  <a:pt x="428" y="1074"/>
                  <a:pt x="402" y="1074"/>
                </a:cubicBezTo>
                <a:moveTo>
                  <a:pt x="476" y="1227"/>
                </a:moveTo>
                <a:cubicBezTo>
                  <a:pt x="476" y="1243"/>
                  <a:pt x="466" y="1256"/>
                  <a:pt x="455" y="1256"/>
                </a:cubicBezTo>
                <a:lnTo>
                  <a:pt x="68" y="1256"/>
                </a:lnTo>
                <a:cubicBezTo>
                  <a:pt x="56" y="1256"/>
                  <a:pt x="46" y="1243"/>
                  <a:pt x="46" y="1227"/>
                </a:cubicBezTo>
                <a:lnTo>
                  <a:pt x="46" y="172"/>
                </a:lnTo>
                <a:cubicBezTo>
                  <a:pt x="46" y="156"/>
                  <a:pt x="56" y="143"/>
                  <a:pt x="68" y="143"/>
                </a:cubicBezTo>
                <a:lnTo>
                  <a:pt x="455" y="143"/>
                </a:lnTo>
                <a:cubicBezTo>
                  <a:pt x="466" y="143"/>
                  <a:pt x="476" y="156"/>
                  <a:pt x="476" y="172"/>
                </a:cubicBezTo>
                <a:lnTo>
                  <a:pt x="476" y="1227"/>
                </a:lnTo>
                <a:close/>
                <a:moveTo>
                  <a:pt x="182" y="79"/>
                </a:moveTo>
                <a:cubicBezTo>
                  <a:pt x="182" y="66"/>
                  <a:pt x="193" y="55"/>
                  <a:pt x="206" y="55"/>
                </a:cubicBezTo>
                <a:lnTo>
                  <a:pt x="316" y="55"/>
                </a:lnTo>
                <a:cubicBezTo>
                  <a:pt x="330" y="55"/>
                  <a:pt x="341" y="66"/>
                  <a:pt x="341" y="79"/>
                </a:cubicBezTo>
                <a:lnTo>
                  <a:pt x="341" y="97"/>
                </a:lnTo>
                <a:lnTo>
                  <a:pt x="182" y="97"/>
                </a:lnTo>
                <a:lnTo>
                  <a:pt x="182" y="79"/>
                </a:lnTo>
                <a:close/>
                <a:moveTo>
                  <a:pt x="455" y="97"/>
                </a:moveTo>
                <a:lnTo>
                  <a:pt x="396" y="97"/>
                </a:lnTo>
                <a:lnTo>
                  <a:pt x="396" y="79"/>
                </a:lnTo>
                <a:cubicBezTo>
                  <a:pt x="396" y="35"/>
                  <a:pt x="360" y="0"/>
                  <a:pt x="316" y="0"/>
                </a:cubicBezTo>
                <a:lnTo>
                  <a:pt x="206" y="0"/>
                </a:lnTo>
                <a:cubicBezTo>
                  <a:pt x="163" y="0"/>
                  <a:pt x="127" y="35"/>
                  <a:pt x="127" y="79"/>
                </a:cubicBezTo>
                <a:lnTo>
                  <a:pt x="127" y="97"/>
                </a:lnTo>
                <a:lnTo>
                  <a:pt x="68" y="97"/>
                </a:lnTo>
                <a:cubicBezTo>
                  <a:pt x="31" y="97"/>
                  <a:pt x="0" y="131"/>
                  <a:pt x="0" y="172"/>
                </a:cubicBezTo>
                <a:lnTo>
                  <a:pt x="0" y="1227"/>
                </a:lnTo>
                <a:cubicBezTo>
                  <a:pt x="0" y="1268"/>
                  <a:pt x="31" y="1302"/>
                  <a:pt x="68" y="1302"/>
                </a:cubicBezTo>
                <a:lnTo>
                  <a:pt x="455" y="1302"/>
                </a:lnTo>
                <a:cubicBezTo>
                  <a:pt x="492" y="1302"/>
                  <a:pt x="522" y="1268"/>
                  <a:pt x="522" y="1227"/>
                </a:cubicBezTo>
                <a:lnTo>
                  <a:pt x="522" y="172"/>
                </a:lnTo>
                <a:cubicBezTo>
                  <a:pt x="522" y="131"/>
                  <a:pt x="492" y="97"/>
                  <a:pt x="455" y="97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3234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38AB22-9DC4-4FE1-A682-C6E5E96610EE}"/>
              </a:ext>
            </a:extLst>
          </p:cNvPr>
          <p:cNvSpPr/>
          <p:nvPr/>
        </p:nvSpPr>
        <p:spPr>
          <a:xfrm>
            <a:off x="342281" y="4942415"/>
            <a:ext cx="1938472" cy="7228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Wireless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MCUs</a:t>
            </a:r>
          </a:p>
        </p:txBody>
      </p:sp>
      <p:grpSp>
        <p:nvGrpSpPr>
          <p:cNvPr id="68" name="Group 8">
            <a:extLst>
              <a:ext uri="{FF2B5EF4-FFF2-40B4-BE49-F238E27FC236}">
                <a16:creationId xmlns:a16="http://schemas.microsoft.com/office/drawing/2014/main" id="{8573E804-AC4F-402E-823B-99E428AFE9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457" y="5067764"/>
            <a:ext cx="358765" cy="470571"/>
            <a:chOff x="3731" y="2039"/>
            <a:chExt cx="226" cy="232"/>
          </a:xfrm>
          <a:solidFill>
            <a:schemeClr val="bg1"/>
          </a:solidFill>
        </p:grpSpPr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D3672245-BC38-4850-959B-C41DD8598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039"/>
              <a:ext cx="216" cy="231"/>
            </a:xfrm>
            <a:custGeom>
              <a:avLst/>
              <a:gdLst>
                <a:gd name="T0" fmla="*/ 0 w 1269"/>
                <a:gd name="T1" fmla="*/ 282 h 1328"/>
                <a:gd name="T2" fmla="*/ 495 w 1269"/>
                <a:gd name="T3" fmla="*/ 422 h 1328"/>
                <a:gd name="T4" fmla="*/ 854 w 1269"/>
                <a:gd name="T5" fmla="*/ 788 h 1328"/>
                <a:gd name="T6" fmla="*/ 990 w 1269"/>
                <a:gd name="T7" fmla="*/ 1292 h 1328"/>
                <a:gd name="T8" fmla="*/ 990 w 1269"/>
                <a:gd name="T9" fmla="*/ 1322 h 1328"/>
                <a:gd name="T10" fmla="*/ 1269 w 1269"/>
                <a:gd name="T11" fmla="*/ 1328 h 1328"/>
                <a:gd name="T12" fmla="*/ 1269 w 1269"/>
                <a:gd name="T13" fmla="*/ 1289 h 1328"/>
                <a:gd name="T14" fmla="*/ 1166 w 1269"/>
                <a:gd name="T15" fmla="*/ 794 h 1328"/>
                <a:gd name="T16" fmla="*/ 896 w 1269"/>
                <a:gd name="T17" fmla="*/ 387 h 1328"/>
                <a:gd name="T18" fmla="*/ 494 w 1269"/>
                <a:gd name="T19" fmla="*/ 111 h 1328"/>
                <a:gd name="T20" fmla="*/ 6 w 1269"/>
                <a:gd name="T21" fmla="*/ 0 h 1328"/>
                <a:gd name="T22" fmla="*/ 0 w 1269"/>
                <a:gd name="T23" fmla="*/ 28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1328">
                  <a:moveTo>
                    <a:pt x="0" y="282"/>
                  </a:moveTo>
                  <a:cubicBezTo>
                    <a:pt x="179" y="285"/>
                    <a:pt x="344" y="331"/>
                    <a:pt x="495" y="422"/>
                  </a:cubicBezTo>
                  <a:cubicBezTo>
                    <a:pt x="646" y="512"/>
                    <a:pt x="766" y="634"/>
                    <a:pt x="854" y="788"/>
                  </a:cubicBezTo>
                  <a:cubicBezTo>
                    <a:pt x="943" y="942"/>
                    <a:pt x="988" y="1110"/>
                    <a:pt x="990" y="1292"/>
                  </a:cubicBezTo>
                  <a:cubicBezTo>
                    <a:pt x="990" y="1302"/>
                    <a:pt x="990" y="1312"/>
                    <a:pt x="990" y="1322"/>
                  </a:cubicBezTo>
                  <a:lnTo>
                    <a:pt x="1269" y="1328"/>
                  </a:lnTo>
                  <a:cubicBezTo>
                    <a:pt x="1269" y="1314"/>
                    <a:pt x="1269" y="1301"/>
                    <a:pt x="1269" y="1289"/>
                  </a:cubicBezTo>
                  <a:cubicBezTo>
                    <a:pt x="1268" y="1116"/>
                    <a:pt x="1233" y="951"/>
                    <a:pt x="1166" y="794"/>
                  </a:cubicBezTo>
                  <a:cubicBezTo>
                    <a:pt x="1099" y="637"/>
                    <a:pt x="1009" y="501"/>
                    <a:pt x="896" y="387"/>
                  </a:cubicBezTo>
                  <a:cubicBezTo>
                    <a:pt x="783" y="272"/>
                    <a:pt x="649" y="180"/>
                    <a:pt x="494" y="111"/>
                  </a:cubicBezTo>
                  <a:cubicBezTo>
                    <a:pt x="339" y="41"/>
                    <a:pt x="176" y="4"/>
                    <a:pt x="6" y="0"/>
                  </a:cubicBezTo>
                  <a:lnTo>
                    <a:pt x="0" y="2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A3F4BEC1-2CB4-433C-942C-F5411F619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125"/>
              <a:ext cx="133" cy="146"/>
            </a:xfrm>
            <a:custGeom>
              <a:avLst/>
              <a:gdLst>
                <a:gd name="T0" fmla="*/ 0 w 780"/>
                <a:gd name="T1" fmla="*/ 282 h 842"/>
                <a:gd name="T2" fmla="*/ 352 w 780"/>
                <a:gd name="T3" fmla="*/ 441 h 842"/>
                <a:gd name="T4" fmla="*/ 498 w 780"/>
                <a:gd name="T5" fmla="*/ 804 h 842"/>
                <a:gd name="T6" fmla="*/ 499 w 780"/>
                <a:gd name="T7" fmla="*/ 830 h 842"/>
                <a:gd name="T8" fmla="*/ 778 w 780"/>
                <a:gd name="T9" fmla="*/ 842 h 842"/>
                <a:gd name="T10" fmla="*/ 780 w 780"/>
                <a:gd name="T11" fmla="*/ 801 h 842"/>
                <a:gd name="T12" fmla="*/ 675 w 780"/>
                <a:gd name="T13" fmla="*/ 408 h 842"/>
                <a:gd name="T14" fmla="*/ 396 w 780"/>
                <a:gd name="T15" fmla="*/ 118 h 842"/>
                <a:gd name="T16" fmla="*/ 11 w 780"/>
                <a:gd name="T17" fmla="*/ 0 h 842"/>
                <a:gd name="T18" fmla="*/ 0 w 780"/>
                <a:gd name="T19" fmla="*/ 28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842">
                  <a:moveTo>
                    <a:pt x="0" y="282"/>
                  </a:moveTo>
                  <a:cubicBezTo>
                    <a:pt x="139" y="288"/>
                    <a:pt x="256" y="341"/>
                    <a:pt x="352" y="441"/>
                  </a:cubicBezTo>
                  <a:cubicBezTo>
                    <a:pt x="449" y="541"/>
                    <a:pt x="497" y="662"/>
                    <a:pt x="498" y="804"/>
                  </a:cubicBezTo>
                  <a:lnTo>
                    <a:pt x="499" y="830"/>
                  </a:lnTo>
                  <a:lnTo>
                    <a:pt x="778" y="842"/>
                  </a:lnTo>
                  <a:cubicBezTo>
                    <a:pt x="780" y="829"/>
                    <a:pt x="780" y="816"/>
                    <a:pt x="780" y="801"/>
                  </a:cubicBezTo>
                  <a:cubicBezTo>
                    <a:pt x="779" y="660"/>
                    <a:pt x="744" y="529"/>
                    <a:pt x="675" y="408"/>
                  </a:cubicBezTo>
                  <a:cubicBezTo>
                    <a:pt x="606" y="287"/>
                    <a:pt x="513" y="191"/>
                    <a:pt x="396" y="118"/>
                  </a:cubicBezTo>
                  <a:cubicBezTo>
                    <a:pt x="279" y="45"/>
                    <a:pt x="151" y="6"/>
                    <a:pt x="11" y="0"/>
                  </a:cubicBezTo>
                  <a:lnTo>
                    <a:pt x="0" y="2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4927D2FC-28C5-457E-ADA5-912BEB9EA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211"/>
              <a:ext cx="60" cy="60"/>
            </a:xfrm>
            <a:custGeom>
              <a:avLst/>
              <a:gdLst>
                <a:gd name="T0" fmla="*/ 1 w 348"/>
                <a:gd name="T1" fmla="*/ 175 h 347"/>
                <a:gd name="T2" fmla="*/ 52 w 348"/>
                <a:gd name="T3" fmla="*/ 297 h 347"/>
                <a:gd name="T4" fmla="*/ 175 w 348"/>
                <a:gd name="T5" fmla="*/ 347 h 347"/>
                <a:gd name="T6" fmla="*/ 297 w 348"/>
                <a:gd name="T7" fmla="*/ 295 h 347"/>
                <a:gd name="T8" fmla="*/ 347 w 348"/>
                <a:gd name="T9" fmla="*/ 172 h 347"/>
                <a:gd name="T10" fmla="*/ 295 w 348"/>
                <a:gd name="T11" fmla="*/ 50 h 347"/>
                <a:gd name="T12" fmla="*/ 172 w 348"/>
                <a:gd name="T13" fmla="*/ 0 h 347"/>
                <a:gd name="T14" fmla="*/ 50 w 348"/>
                <a:gd name="T15" fmla="*/ 52 h 347"/>
                <a:gd name="T16" fmla="*/ 1 w 348"/>
                <a:gd name="T17" fmla="*/ 17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347">
                  <a:moveTo>
                    <a:pt x="1" y="175"/>
                  </a:moveTo>
                  <a:cubicBezTo>
                    <a:pt x="1" y="222"/>
                    <a:pt x="18" y="263"/>
                    <a:pt x="52" y="297"/>
                  </a:cubicBezTo>
                  <a:cubicBezTo>
                    <a:pt x="87" y="330"/>
                    <a:pt x="128" y="347"/>
                    <a:pt x="175" y="347"/>
                  </a:cubicBezTo>
                  <a:cubicBezTo>
                    <a:pt x="223" y="346"/>
                    <a:pt x="264" y="329"/>
                    <a:pt x="297" y="295"/>
                  </a:cubicBezTo>
                  <a:cubicBezTo>
                    <a:pt x="331" y="260"/>
                    <a:pt x="348" y="220"/>
                    <a:pt x="347" y="172"/>
                  </a:cubicBezTo>
                  <a:cubicBezTo>
                    <a:pt x="347" y="124"/>
                    <a:pt x="329" y="84"/>
                    <a:pt x="295" y="50"/>
                  </a:cubicBezTo>
                  <a:cubicBezTo>
                    <a:pt x="261" y="16"/>
                    <a:pt x="220" y="0"/>
                    <a:pt x="172" y="0"/>
                  </a:cubicBezTo>
                  <a:cubicBezTo>
                    <a:pt x="125" y="0"/>
                    <a:pt x="84" y="18"/>
                    <a:pt x="50" y="52"/>
                  </a:cubicBezTo>
                  <a:cubicBezTo>
                    <a:pt x="17" y="86"/>
                    <a:pt x="0" y="127"/>
                    <a:pt x="1" y="17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B83BA9-5A39-4EBA-AD48-47D9156F6257}"/>
              </a:ext>
            </a:extLst>
          </p:cNvPr>
          <p:cNvSpPr/>
          <p:nvPr/>
        </p:nvSpPr>
        <p:spPr>
          <a:xfrm>
            <a:off x="315950" y="3317108"/>
            <a:ext cx="1938472" cy="725116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Mainstream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MCUs</a:t>
            </a:r>
          </a:p>
        </p:txBody>
      </p:sp>
      <p:grpSp>
        <p:nvGrpSpPr>
          <p:cNvPr id="75" name="Group 14">
            <a:extLst>
              <a:ext uri="{FF2B5EF4-FFF2-40B4-BE49-F238E27FC236}">
                <a16:creationId xmlns:a16="http://schemas.microsoft.com/office/drawing/2014/main" id="{6C7A415D-11F8-411F-808C-F209397C3E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3249" y="3533215"/>
            <a:ext cx="317181" cy="286860"/>
            <a:chOff x="3226" y="1556"/>
            <a:chExt cx="1220" cy="1202"/>
          </a:xfrm>
          <a:solidFill>
            <a:schemeClr val="bg1"/>
          </a:solidFill>
        </p:grpSpPr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82235916-65BF-4089-A525-9E082398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556"/>
              <a:ext cx="687" cy="1202"/>
            </a:xfrm>
            <a:custGeom>
              <a:avLst/>
              <a:gdLst>
                <a:gd name="T0" fmla="*/ 3958 w 4013"/>
                <a:gd name="T1" fmla="*/ 3369 h 7053"/>
                <a:gd name="T2" fmla="*/ 1404 w 4013"/>
                <a:gd name="T3" fmla="*/ 76 h 7053"/>
                <a:gd name="T4" fmla="*/ 1247 w 4013"/>
                <a:gd name="T5" fmla="*/ 0 h 7053"/>
                <a:gd name="T6" fmla="*/ 262 w 4013"/>
                <a:gd name="T7" fmla="*/ 0 h 7053"/>
                <a:gd name="T8" fmla="*/ 107 w 4013"/>
                <a:gd name="T9" fmla="*/ 320 h 7053"/>
                <a:gd name="T10" fmla="*/ 2507 w 4013"/>
                <a:gd name="T11" fmla="*/ 3368 h 7053"/>
                <a:gd name="T12" fmla="*/ 2509 w 4013"/>
                <a:gd name="T13" fmla="*/ 3611 h 7053"/>
                <a:gd name="T14" fmla="*/ 100 w 4013"/>
                <a:gd name="T15" fmla="*/ 6734 h 7053"/>
                <a:gd name="T16" fmla="*/ 257 w 4013"/>
                <a:gd name="T17" fmla="*/ 7053 h 7053"/>
                <a:gd name="T18" fmla="*/ 1246 w 4013"/>
                <a:gd name="T19" fmla="*/ 7053 h 7053"/>
                <a:gd name="T20" fmla="*/ 1404 w 4013"/>
                <a:gd name="T21" fmla="*/ 6975 h 7053"/>
                <a:gd name="T22" fmla="*/ 3959 w 4013"/>
                <a:gd name="T23" fmla="*/ 3610 h 7053"/>
                <a:gd name="T24" fmla="*/ 3958 w 4013"/>
                <a:gd name="T25" fmla="*/ 3369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3" h="7053">
                  <a:moveTo>
                    <a:pt x="3958" y="3369"/>
                  </a:moveTo>
                  <a:lnTo>
                    <a:pt x="1404" y="76"/>
                  </a:lnTo>
                  <a:cubicBezTo>
                    <a:pt x="1366" y="28"/>
                    <a:pt x="1309" y="0"/>
                    <a:pt x="1247" y="0"/>
                  </a:cubicBezTo>
                  <a:lnTo>
                    <a:pt x="262" y="0"/>
                  </a:lnTo>
                  <a:cubicBezTo>
                    <a:pt x="97" y="0"/>
                    <a:pt x="4" y="190"/>
                    <a:pt x="107" y="320"/>
                  </a:cubicBezTo>
                  <a:lnTo>
                    <a:pt x="2507" y="3368"/>
                  </a:lnTo>
                  <a:cubicBezTo>
                    <a:pt x="2564" y="3439"/>
                    <a:pt x="2564" y="3539"/>
                    <a:pt x="2509" y="3611"/>
                  </a:cubicBezTo>
                  <a:lnTo>
                    <a:pt x="100" y="6734"/>
                  </a:lnTo>
                  <a:cubicBezTo>
                    <a:pt x="0" y="6864"/>
                    <a:pt x="92" y="7053"/>
                    <a:pt x="257" y="7053"/>
                  </a:cubicBezTo>
                  <a:lnTo>
                    <a:pt x="1246" y="7053"/>
                  </a:lnTo>
                  <a:cubicBezTo>
                    <a:pt x="1308" y="7053"/>
                    <a:pt x="1366" y="7024"/>
                    <a:pt x="1404" y="6975"/>
                  </a:cubicBezTo>
                  <a:lnTo>
                    <a:pt x="3959" y="3610"/>
                  </a:lnTo>
                  <a:cubicBezTo>
                    <a:pt x="4013" y="3539"/>
                    <a:pt x="4013" y="3440"/>
                    <a:pt x="3958" y="3369"/>
                  </a:cubicBezTo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3F3A9DDC-217D-4929-AF73-8B55BD6D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556"/>
              <a:ext cx="687" cy="1202"/>
            </a:xfrm>
            <a:custGeom>
              <a:avLst/>
              <a:gdLst>
                <a:gd name="T0" fmla="*/ 3958 w 4014"/>
                <a:gd name="T1" fmla="*/ 3369 h 7053"/>
                <a:gd name="T2" fmla="*/ 1404 w 4014"/>
                <a:gd name="T3" fmla="*/ 76 h 7053"/>
                <a:gd name="T4" fmla="*/ 1248 w 4014"/>
                <a:gd name="T5" fmla="*/ 0 h 7053"/>
                <a:gd name="T6" fmla="*/ 263 w 4014"/>
                <a:gd name="T7" fmla="*/ 0 h 7053"/>
                <a:gd name="T8" fmla="*/ 107 w 4014"/>
                <a:gd name="T9" fmla="*/ 320 h 7053"/>
                <a:gd name="T10" fmla="*/ 2508 w 4014"/>
                <a:gd name="T11" fmla="*/ 3368 h 7053"/>
                <a:gd name="T12" fmla="*/ 2509 w 4014"/>
                <a:gd name="T13" fmla="*/ 3611 h 7053"/>
                <a:gd name="T14" fmla="*/ 101 w 4014"/>
                <a:gd name="T15" fmla="*/ 6734 h 7053"/>
                <a:gd name="T16" fmla="*/ 257 w 4014"/>
                <a:gd name="T17" fmla="*/ 7053 h 7053"/>
                <a:gd name="T18" fmla="*/ 1247 w 4014"/>
                <a:gd name="T19" fmla="*/ 7053 h 7053"/>
                <a:gd name="T20" fmla="*/ 1404 w 4014"/>
                <a:gd name="T21" fmla="*/ 6975 h 7053"/>
                <a:gd name="T22" fmla="*/ 3960 w 4014"/>
                <a:gd name="T23" fmla="*/ 3610 h 7053"/>
                <a:gd name="T24" fmla="*/ 3958 w 4014"/>
                <a:gd name="T25" fmla="*/ 3369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4" h="7053">
                  <a:moveTo>
                    <a:pt x="3958" y="3369"/>
                  </a:moveTo>
                  <a:lnTo>
                    <a:pt x="1404" y="76"/>
                  </a:lnTo>
                  <a:cubicBezTo>
                    <a:pt x="1367" y="28"/>
                    <a:pt x="1309" y="0"/>
                    <a:pt x="1248" y="0"/>
                  </a:cubicBezTo>
                  <a:lnTo>
                    <a:pt x="263" y="0"/>
                  </a:lnTo>
                  <a:cubicBezTo>
                    <a:pt x="97" y="0"/>
                    <a:pt x="5" y="190"/>
                    <a:pt x="107" y="320"/>
                  </a:cubicBezTo>
                  <a:lnTo>
                    <a:pt x="2508" y="3368"/>
                  </a:lnTo>
                  <a:cubicBezTo>
                    <a:pt x="2564" y="3439"/>
                    <a:pt x="2565" y="3539"/>
                    <a:pt x="2509" y="3611"/>
                  </a:cubicBezTo>
                  <a:lnTo>
                    <a:pt x="101" y="6734"/>
                  </a:lnTo>
                  <a:cubicBezTo>
                    <a:pt x="0" y="6864"/>
                    <a:pt x="93" y="7053"/>
                    <a:pt x="257" y="7053"/>
                  </a:cubicBezTo>
                  <a:lnTo>
                    <a:pt x="1247" y="7053"/>
                  </a:lnTo>
                  <a:cubicBezTo>
                    <a:pt x="1309" y="7053"/>
                    <a:pt x="1367" y="7024"/>
                    <a:pt x="1404" y="6975"/>
                  </a:cubicBezTo>
                  <a:lnTo>
                    <a:pt x="3960" y="3610"/>
                  </a:lnTo>
                  <a:cubicBezTo>
                    <a:pt x="4014" y="3539"/>
                    <a:pt x="4013" y="3440"/>
                    <a:pt x="3958" y="3369"/>
                  </a:cubicBezTo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8B409324-BB54-493D-8729-62D15604C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54521"/>
              </p:ext>
            </p:extLst>
          </p:nvPr>
        </p:nvGraphicFramePr>
        <p:xfrm>
          <a:off x="2373797" y="3296752"/>
          <a:ext cx="827256" cy="849079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7256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05215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F0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630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B13D6038-22D2-4752-9AEE-47E37827C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54061"/>
              </p:ext>
            </p:extLst>
          </p:nvPr>
        </p:nvGraphicFramePr>
        <p:xfrm>
          <a:off x="3238532" y="3312809"/>
          <a:ext cx="827256" cy="758176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7256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197176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G0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539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7063DD93-5CB9-4B5F-AC82-6632DD61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51065"/>
              </p:ext>
            </p:extLst>
          </p:nvPr>
        </p:nvGraphicFramePr>
        <p:xfrm>
          <a:off x="4118664" y="3290401"/>
          <a:ext cx="822277" cy="386513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2277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F1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16" name="Table 115">
            <a:extLst>
              <a:ext uri="{FF2B5EF4-FFF2-40B4-BE49-F238E27FC236}">
                <a16:creationId xmlns:a16="http://schemas.microsoft.com/office/drawing/2014/main" id="{59CA9943-A0C1-4835-AB8A-C9C59A5F8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84162"/>
              </p:ext>
            </p:extLst>
          </p:nvPr>
        </p:nvGraphicFramePr>
        <p:xfrm>
          <a:off x="4983910" y="3303463"/>
          <a:ext cx="843158" cy="386513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43158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F3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21D6D815-DD81-4CDB-991E-F0A290FC3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76398"/>
              </p:ext>
            </p:extLst>
          </p:nvPr>
        </p:nvGraphicFramePr>
        <p:xfrm>
          <a:off x="4978349" y="2495477"/>
          <a:ext cx="823909" cy="694294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3909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175610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F2</a:t>
                      </a:r>
                    </a:p>
                  </a:txBody>
                  <a:tcPr marL="0" marR="0" marT="17999" marB="179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475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FAE29C99-8555-439D-ADFD-0824A8204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60702"/>
              </p:ext>
            </p:extLst>
          </p:nvPr>
        </p:nvGraphicFramePr>
        <p:xfrm>
          <a:off x="2382159" y="4123231"/>
          <a:ext cx="827255" cy="554153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7255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L0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00626"/>
                  </a:ext>
                </a:extLst>
              </a:tr>
            </a:tbl>
          </a:graphicData>
        </a:graphic>
      </p:graphicFrame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11022631-3D6B-44F9-A9DE-B6D89A89C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66949"/>
              </p:ext>
            </p:extLst>
          </p:nvPr>
        </p:nvGraphicFramePr>
        <p:xfrm>
          <a:off x="3249820" y="4123231"/>
          <a:ext cx="851001" cy="554153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5100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L1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00626"/>
                  </a:ext>
                </a:extLst>
              </a:tr>
            </a:tbl>
          </a:graphicData>
        </a:graphic>
      </p:graphicFrame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0F8FB277-5662-422D-9279-ED370267D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00702"/>
              </p:ext>
            </p:extLst>
          </p:nvPr>
        </p:nvGraphicFramePr>
        <p:xfrm>
          <a:off x="4582311" y="4103638"/>
          <a:ext cx="827257" cy="554152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7257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80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L4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6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  <a:tr h="167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00626"/>
                  </a:ext>
                </a:extLst>
              </a:tr>
            </a:tbl>
          </a:graphicData>
        </a:graphic>
      </p:graphicFrame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32365622-75D1-4A34-813E-EA7F1DF7D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9365"/>
              </p:ext>
            </p:extLst>
          </p:nvPr>
        </p:nvGraphicFramePr>
        <p:xfrm>
          <a:off x="5858169" y="4922468"/>
          <a:ext cx="832470" cy="37127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32470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1932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WL</a:t>
                      </a:r>
                    </a:p>
                  </a:txBody>
                  <a:tcPr marL="0" marR="0" marT="17999" marB="179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34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287624CB-72F5-44F1-94CA-93289ED8E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42951"/>
              </p:ext>
            </p:extLst>
          </p:nvPr>
        </p:nvGraphicFramePr>
        <p:xfrm>
          <a:off x="5457176" y="4110169"/>
          <a:ext cx="830308" cy="569393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30308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L4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29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00626"/>
                  </a:ext>
                </a:extLst>
              </a:tr>
            </a:tbl>
          </a:graphicData>
        </a:graphic>
      </p:graphicFrame>
      <p:graphicFrame>
        <p:nvGraphicFramePr>
          <p:cNvPr id="130" name="Table 129">
            <a:extLst>
              <a:ext uri="{FF2B5EF4-FFF2-40B4-BE49-F238E27FC236}">
                <a16:creationId xmlns:a16="http://schemas.microsoft.com/office/drawing/2014/main" id="{79F04AFC-58DA-4A81-859B-778203D8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19331"/>
              </p:ext>
            </p:extLst>
          </p:nvPr>
        </p:nvGraphicFramePr>
        <p:xfrm>
          <a:off x="5874732" y="3301326"/>
          <a:ext cx="822277" cy="406480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2277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3924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0" marR="0" marT="17999" marB="179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57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4BE656B7-A47C-4AF2-9344-F10B81D75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02660"/>
              </p:ext>
            </p:extLst>
          </p:nvPr>
        </p:nvGraphicFramePr>
        <p:xfrm>
          <a:off x="9529774" y="1686540"/>
          <a:ext cx="835020" cy="565869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35020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1845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MP1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7999" marB="17999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346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9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4E16A88-FB77-4128-BF82-E6D4452920D6}"/>
              </a:ext>
            </a:extLst>
          </p:cNvPr>
          <p:cNvSpPr/>
          <p:nvPr/>
        </p:nvSpPr>
        <p:spPr>
          <a:xfrm>
            <a:off x="375320" y="5843793"/>
            <a:ext cx="1799948" cy="396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37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Arm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®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 Cortex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®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 core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0C08D23-F204-40BA-A1EF-212DE00162AE}"/>
              </a:ext>
            </a:extLst>
          </p:cNvPr>
          <p:cNvCxnSpPr>
            <a:cxnSpLocks/>
          </p:cNvCxnSpPr>
          <p:nvPr/>
        </p:nvCxnSpPr>
        <p:spPr>
          <a:xfrm>
            <a:off x="362677" y="5845029"/>
            <a:ext cx="1137361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4EA37EF-3582-48FC-A7A5-7EAE957C96B9}"/>
              </a:ext>
            </a:extLst>
          </p:cNvPr>
          <p:cNvSpPr/>
          <p:nvPr/>
        </p:nvSpPr>
        <p:spPr>
          <a:xfrm rot="7200000">
            <a:off x="4022171" y="5849457"/>
            <a:ext cx="249458" cy="6431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521E196-E710-4017-A8BF-63E650D4D8CB}"/>
              </a:ext>
            </a:extLst>
          </p:cNvPr>
          <p:cNvSpPr/>
          <p:nvPr/>
        </p:nvSpPr>
        <p:spPr>
          <a:xfrm rot="7200000">
            <a:off x="6482065" y="5818779"/>
            <a:ext cx="249458" cy="6431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91B3709-5F0D-414C-9EF7-CE36E0369927}"/>
              </a:ext>
            </a:extLst>
          </p:cNvPr>
          <p:cNvSpPr/>
          <p:nvPr/>
        </p:nvSpPr>
        <p:spPr>
          <a:xfrm rot="7200000">
            <a:off x="2273871" y="5818779"/>
            <a:ext cx="249458" cy="6431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6EE8271-7BC7-4D44-A925-D55DEBAC6517}"/>
              </a:ext>
            </a:extLst>
          </p:cNvPr>
          <p:cNvSpPr/>
          <p:nvPr/>
        </p:nvSpPr>
        <p:spPr>
          <a:xfrm rot="7200000">
            <a:off x="10353653" y="5860320"/>
            <a:ext cx="249458" cy="6431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1D796CD-895A-4D4D-9074-EB739BDFD310}"/>
              </a:ext>
            </a:extLst>
          </p:cNvPr>
          <p:cNvSpPr/>
          <p:nvPr/>
        </p:nvSpPr>
        <p:spPr>
          <a:xfrm>
            <a:off x="2854544" y="5832404"/>
            <a:ext cx="939254" cy="39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M0</a:t>
            </a:r>
            <a:r>
              <a:rPr lang="en-US" sz="1400" dirty="0">
                <a:solidFill>
                  <a:srgbClr val="03234B"/>
                </a:solidFill>
              </a:rPr>
              <a:t> / M0+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3234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214A84B-97BF-4F21-AF8B-10B6E610933E}"/>
              </a:ext>
            </a:extLst>
          </p:cNvPr>
          <p:cNvSpPr/>
          <p:nvPr/>
        </p:nvSpPr>
        <p:spPr>
          <a:xfrm>
            <a:off x="5051940" y="5810530"/>
            <a:ext cx="890446" cy="39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M3 / M4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D1893DB-4D17-45BF-B06A-C3E0D2F514A9}"/>
              </a:ext>
            </a:extLst>
          </p:cNvPr>
          <p:cNvSpPr/>
          <p:nvPr/>
        </p:nvSpPr>
        <p:spPr>
          <a:xfrm>
            <a:off x="6989002" y="5812100"/>
            <a:ext cx="933122" cy="39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M33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BE3EBD4-FB9E-4C6A-AD28-91E604ABCF94}"/>
              </a:ext>
            </a:extLst>
          </p:cNvPr>
          <p:cNvSpPr/>
          <p:nvPr/>
        </p:nvSpPr>
        <p:spPr>
          <a:xfrm>
            <a:off x="9116424" y="5912935"/>
            <a:ext cx="815059" cy="39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M7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3234B"/>
                </a:solidFill>
              </a:rPr>
              <a:t>M55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3234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1115C38-A901-45A1-9019-6F4668CDBE56}"/>
              </a:ext>
            </a:extLst>
          </p:cNvPr>
          <p:cNvSpPr/>
          <p:nvPr/>
        </p:nvSpPr>
        <p:spPr>
          <a:xfrm>
            <a:off x="10683182" y="5647701"/>
            <a:ext cx="1264840" cy="894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A7+ M4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Axx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rPr>
              <a:t> + M33</a:t>
            </a:r>
          </a:p>
        </p:txBody>
      </p:sp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0C5B1664-8AE8-47B9-9E9C-5AA634CF0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6605"/>
              </p:ext>
            </p:extLst>
          </p:nvPr>
        </p:nvGraphicFramePr>
        <p:xfrm>
          <a:off x="8096726" y="2475551"/>
          <a:ext cx="793853" cy="694294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793853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41078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F7</a:t>
                      </a:r>
                    </a:p>
                  </a:txBody>
                  <a:tcPr marL="0" marR="0" marT="17999" marB="17999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453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9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graphicFrame>
        <p:nvGraphicFramePr>
          <p:cNvPr id="160" name="Table 159">
            <a:extLst>
              <a:ext uri="{FF2B5EF4-FFF2-40B4-BE49-F238E27FC236}">
                <a16:creationId xmlns:a16="http://schemas.microsoft.com/office/drawing/2014/main" id="{E192CC07-1988-4581-86BC-4962CACD3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87325"/>
              </p:ext>
            </p:extLst>
          </p:nvPr>
        </p:nvGraphicFramePr>
        <p:xfrm>
          <a:off x="4980955" y="4919664"/>
          <a:ext cx="837486" cy="386513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37486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WB</a:t>
                      </a:r>
                    </a:p>
                  </a:txBody>
                  <a:tcPr marL="0" marR="0" marT="17999" marB="17999"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sp>
        <p:nvSpPr>
          <p:cNvPr id="189" name="Rectangle 188">
            <a:extLst>
              <a:ext uri="{FF2B5EF4-FFF2-40B4-BE49-F238E27FC236}">
                <a16:creationId xmlns:a16="http://schemas.microsoft.com/office/drawing/2014/main" id="{ECBB109C-3A2E-470C-B114-C8F6EECECB1F}"/>
              </a:ext>
            </a:extLst>
          </p:cNvPr>
          <p:cNvSpPr/>
          <p:nvPr/>
        </p:nvSpPr>
        <p:spPr>
          <a:xfrm>
            <a:off x="322999" y="1690865"/>
            <a:ext cx="1938471" cy="736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MPUs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08B6CB5-2ACF-44DE-A94D-D0DCFF428860}"/>
              </a:ext>
            </a:extLst>
          </p:cNvPr>
          <p:cNvSpPr/>
          <p:nvPr/>
        </p:nvSpPr>
        <p:spPr>
          <a:xfrm>
            <a:off x="2626274" y="1172402"/>
            <a:ext cx="7597610" cy="372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3598" tIns="0" rIns="126967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34B"/>
              </a:buClr>
              <a:buSzTx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Leader in Arm® Cortex®-M 32-bit General Purpose MCU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2E9FB79-A7F4-4C87-94F1-6C106355BEBD}"/>
              </a:ext>
            </a:extLst>
          </p:cNvPr>
          <p:cNvSpPr/>
          <p:nvPr/>
        </p:nvSpPr>
        <p:spPr>
          <a:xfrm rot="7200000">
            <a:off x="8318839" y="5871053"/>
            <a:ext cx="249458" cy="6431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4CA524D1-9BD9-4361-A2AC-925E2EF6A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64823"/>
              </p:ext>
            </p:extLst>
          </p:nvPr>
        </p:nvGraphicFramePr>
        <p:xfrm>
          <a:off x="8936062" y="2489777"/>
          <a:ext cx="827256" cy="694294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27256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27645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H7</a:t>
                      </a:r>
                    </a:p>
                  </a:txBody>
                  <a:tcPr marL="0" marR="0" marT="17999" marB="17999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  <a:tr h="466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323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9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137638"/>
                  </a:ext>
                </a:extLst>
              </a:tr>
            </a:tbl>
          </a:graphicData>
        </a:graphic>
      </p:graphicFrame>
      <p:pic>
        <p:nvPicPr>
          <p:cNvPr id="23" name="Graphic 22">
            <a:extLst>
              <a:ext uri="{FF2B5EF4-FFF2-40B4-BE49-F238E27FC236}">
                <a16:creationId xmlns:a16="http://schemas.microsoft.com/office/drawing/2014/main" id="{C713F7A0-4041-46AA-B02F-B779A0C8B4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6109" y="3615031"/>
            <a:ext cx="347947" cy="34794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BCB4945-1C4C-4829-8102-CF5354ABF0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1890" y="3546350"/>
            <a:ext cx="437897" cy="43789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5F17175-0B92-48B3-912C-79ED67169D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9791" y="3649019"/>
            <a:ext cx="293318" cy="29331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C28EB1C-B9B3-47D5-AD4E-474A1E259A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344" y="3489096"/>
            <a:ext cx="437897" cy="43789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2854B0C-AAF0-4773-8AEA-07D4120DB6D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2105" y="3739814"/>
            <a:ext cx="259549" cy="25954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B76FDA9-581D-4E72-8373-9819D3915BA0}"/>
              </a:ext>
            </a:extLst>
          </p:cNvPr>
          <p:cNvSpPr/>
          <p:nvPr/>
        </p:nvSpPr>
        <p:spPr>
          <a:xfrm>
            <a:off x="6478767" y="3782911"/>
            <a:ext cx="162342" cy="22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63F1DE3-E88C-4A89-8A2D-B03114274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1614" y="4447761"/>
            <a:ext cx="347947" cy="34794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92F56C0-C5A3-486B-A7BB-12199254233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24171" y="4391768"/>
            <a:ext cx="582242" cy="37444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A977426-D86A-4DD0-BAAC-B568BC1318B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65748" y="4384358"/>
            <a:ext cx="370274" cy="37027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E194AFC5-3ADD-4F16-9F6C-3E6D821E6A9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41410" y="4383121"/>
            <a:ext cx="400976" cy="40097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290FEE8-564B-4967-AD7A-F1239302B57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50632" y="2861752"/>
            <a:ext cx="323668" cy="413787"/>
          </a:xfrm>
          <a:prstGeom prst="rect">
            <a:avLst/>
          </a:prstGeom>
        </p:spPr>
      </p:pic>
      <p:pic>
        <p:nvPicPr>
          <p:cNvPr id="41" name="Picture 40">
            <a:hlinkClick r:id="" action="ppaction://noaction"/>
            <a:extLst>
              <a:ext uri="{FF2B5EF4-FFF2-40B4-BE49-F238E27FC236}">
                <a16:creationId xmlns:a16="http://schemas.microsoft.com/office/drawing/2014/main" id="{09D090B9-EF19-433D-9BD9-B539894CD69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317" y="5108872"/>
            <a:ext cx="495621" cy="330414"/>
          </a:xfrm>
          <a:prstGeom prst="rect">
            <a:avLst/>
          </a:prstGeom>
        </p:spPr>
      </p:pic>
      <p:pic>
        <p:nvPicPr>
          <p:cNvPr id="42" name="Picture 41">
            <a:hlinkClick r:id="" action="ppaction://noaction"/>
            <a:extLst>
              <a:ext uri="{FF2B5EF4-FFF2-40B4-BE49-F238E27FC236}">
                <a16:creationId xmlns:a16="http://schemas.microsoft.com/office/drawing/2014/main" id="{9473C102-0C92-4AFB-AF78-D0A952EB0D2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764" y="5406869"/>
            <a:ext cx="585749" cy="190488"/>
          </a:xfrm>
          <a:prstGeom prst="rect">
            <a:avLst/>
          </a:prstGeom>
        </p:spPr>
      </p:pic>
      <p:pic>
        <p:nvPicPr>
          <p:cNvPr id="137" name="Picture 32" descr="Résultat de recherche d'images pour &quot;thread protocol&quot;">
            <a:hlinkClick r:id="" action="ppaction://noaction"/>
            <a:extLst>
              <a:ext uri="{FF2B5EF4-FFF2-40B4-BE49-F238E27FC236}">
                <a16:creationId xmlns:a16="http://schemas.microsoft.com/office/drawing/2014/main" id="{3D4C6597-D0BE-4281-BE46-E37B8A6D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054" y="5371109"/>
            <a:ext cx="31046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E39F2C68-A523-40D1-89A5-639A879AF92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434" y="5171459"/>
            <a:ext cx="191695" cy="20746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DCD9DC0-B8C9-4FC5-AE3B-DAE543995DC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180" y="5178478"/>
            <a:ext cx="230999" cy="21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F53812F-EA1F-46D7-BB5F-DB89A165EF4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b="12571"/>
          <a:stretch/>
        </p:blipFill>
        <p:spPr>
          <a:xfrm flipH="1">
            <a:off x="4193302" y="3440711"/>
            <a:ext cx="649008" cy="567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EAB9E4F5-E959-4323-B01B-B9392FB614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37269" y="2795748"/>
            <a:ext cx="470744" cy="34570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679CBC03-0FC5-4537-B97F-86B395EF837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84096" y="2773352"/>
            <a:ext cx="361335" cy="36133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090A4FD6-1304-4C1F-82E1-370E850D5B6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42686" y="2759163"/>
            <a:ext cx="516368" cy="379208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9B5BC5B-9053-4A7F-9A9E-3F801253B81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282157" y="2914893"/>
            <a:ext cx="305542" cy="30554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60DD1A2-17C1-443B-957E-22E4179F700E}"/>
              </a:ext>
            </a:extLst>
          </p:cNvPr>
          <p:cNvSpPr/>
          <p:nvPr/>
        </p:nvSpPr>
        <p:spPr>
          <a:xfrm>
            <a:off x="6385555" y="2707350"/>
            <a:ext cx="348767" cy="36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B67A7C79-604A-485F-810A-5B62D99FF0F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94889" y="1917532"/>
            <a:ext cx="493049" cy="342627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0EA09D7F-FBEF-4A76-9DEF-5A95067A2AA7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030124" y="2690027"/>
            <a:ext cx="503108" cy="503108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9199D91D-FB58-41F4-878E-9A90570302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0766" y="2724227"/>
            <a:ext cx="437897" cy="437897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B00C88B1-7768-44DB-A83D-2D17F55399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01805" y="2123034"/>
            <a:ext cx="405677" cy="29791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E43DD173-F240-4018-B2EC-C643EFF4B29F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43611" y="2731212"/>
            <a:ext cx="307021" cy="307021"/>
          </a:xfrm>
          <a:prstGeom prst="rect">
            <a:avLst/>
          </a:prstGeom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19BC792E-9233-4010-B8FD-45E83D749DD7}"/>
              </a:ext>
            </a:extLst>
          </p:cNvPr>
          <p:cNvSpPr>
            <a:spLocks noEditPoints="1"/>
          </p:cNvSpPr>
          <p:nvPr/>
        </p:nvSpPr>
        <p:spPr bwMode="auto">
          <a:xfrm>
            <a:off x="2447688" y="4413188"/>
            <a:ext cx="162772" cy="360709"/>
          </a:xfrm>
          <a:custGeom>
            <a:avLst/>
            <a:gdLst>
              <a:gd name="T0" fmla="*/ 120 w 522"/>
              <a:gd name="T1" fmla="*/ 350 h 1302"/>
              <a:gd name="T2" fmla="*/ 73 w 522"/>
              <a:gd name="T3" fmla="*/ 431 h 1302"/>
              <a:gd name="T4" fmla="*/ 402 w 522"/>
              <a:gd name="T5" fmla="*/ 479 h 1302"/>
              <a:gd name="T6" fmla="*/ 450 w 522"/>
              <a:gd name="T7" fmla="*/ 397 h 1302"/>
              <a:gd name="T8" fmla="*/ 402 w 522"/>
              <a:gd name="T9" fmla="*/ 531 h 1302"/>
              <a:gd name="T10" fmla="*/ 73 w 522"/>
              <a:gd name="T11" fmla="*/ 578 h 1302"/>
              <a:gd name="T12" fmla="*/ 120 w 522"/>
              <a:gd name="T13" fmla="*/ 660 h 1302"/>
              <a:gd name="T14" fmla="*/ 450 w 522"/>
              <a:gd name="T15" fmla="*/ 613 h 1302"/>
              <a:gd name="T16" fmla="*/ 402 w 522"/>
              <a:gd name="T17" fmla="*/ 531 h 1302"/>
              <a:gd name="T18" fmla="*/ 120 w 522"/>
              <a:gd name="T19" fmla="*/ 712 h 1302"/>
              <a:gd name="T20" fmla="*/ 73 w 522"/>
              <a:gd name="T21" fmla="*/ 794 h 1302"/>
              <a:gd name="T22" fmla="*/ 402 w 522"/>
              <a:gd name="T23" fmla="*/ 841 h 1302"/>
              <a:gd name="T24" fmla="*/ 450 w 522"/>
              <a:gd name="T25" fmla="*/ 759 h 1302"/>
              <a:gd name="T26" fmla="*/ 402 w 522"/>
              <a:gd name="T27" fmla="*/ 893 h 1302"/>
              <a:gd name="T28" fmla="*/ 73 w 522"/>
              <a:gd name="T29" fmla="*/ 940 h 1302"/>
              <a:gd name="T30" fmla="*/ 120 w 522"/>
              <a:gd name="T31" fmla="*/ 1022 h 1302"/>
              <a:gd name="T32" fmla="*/ 450 w 522"/>
              <a:gd name="T33" fmla="*/ 975 h 1302"/>
              <a:gd name="T34" fmla="*/ 402 w 522"/>
              <a:gd name="T35" fmla="*/ 893 h 1302"/>
              <a:gd name="T36" fmla="*/ 120 w 522"/>
              <a:gd name="T37" fmla="*/ 1074 h 1302"/>
              <a:gd name="T38" fmla="*/ 73 w 522"/>
              <a:gd name="T39" fmla="*/ 1156 h 1302"/>
              <a:gd name="T40" fmla="*/ 402 w 522"/>
              <a:gd name="T41" fmla="*/ 1204 h 1302"/>
              <a:gd name="T42" fmla="*/ 450 w 522"/>
              <a:gd name="T43" fmla="*/ 1122 h 1302"/>
              <a:gd name="T44" fmla="*/ 476 w 522"/>
              <a:gd name="T45" fmla="*/ 1227 h 1302"/>
              <a:gd name="T46" fmla="*/ 68 w 522"/>
              <a:gd name="T47" fmla="*/ 1256 h 1302"/>
              <a:gd name="T48" fmla="*/ 46 w 522"/>
              <a:gd name="T49" fmla="*/ 172 h 1302"/>
              <a:gd name="T50" fmla="*/ 455 w 522"/>
              <a:gd name="T51" fmla="*/ 143 h 1302"/>
              <a:gd name="T52" fmla="*/ 476 w 522"/>
              <a:gd name="T53" fmla="*/ 1227 h 1302"/>
              <a:gd name="T54" fmla="*/ 206 w 522"/>
              <a:gd name="T55" fmla="*/ 55 h 1302"/>
              <a:gd name="T56" fmla="*/ 341 w 522"/>
              <a:gd name="T57" fmla="*/ 79 h 1302"/>
              <a:gd name="T58" fmla="*/ 182 w 522"/>
              <a:gd name="T59" fmla="*/ 97 h 1302"/>
              <a:gd name="T60" fmla="*/ 455 w 522"/>
              <a:gd name="T61" fmla="*/ 97 h 1302"/>
              <a:gd name="T62" fmla="*/ 396 w 522"/>
              <a:gd name="T63" fmla="*/ 79 h 1302"/>
              <a:gd name="T64" fmla="*/ 206 w 522"/>
              <a:gd name="T65" fmla="*/ 0 h 1302"/>
              <a:gd name="T66" fmla="*/ 127 w 522"/>
              <a:gd name="T67" fmla="*/ 97 h 1302"/>
              <a:gd name="T68" fmla="*/ 0 w 522"/>
              <a:gd name="T69" fmla="*/ 172 h 1302"/>
              <a:gd name="T70" fmla="*/ 68 w 522"/>
              <a:gd name="T71" fmla="*/ 1302 h 1302"/>
              <a:gd name="T72" fmla="*/ 522 w 522"/>
              <a:gd name="T73" fmla="*/ 1227 h 1302"/>
              <a:gd name="T74" fmla="*/ 455 w 522"/>
              <a:gd name="T75" fmla="*/ 97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22" h="1302">
                <a:moveTo>
                  <a:pt x="402" y="350"/>
                </a:moveTo>
                <a:lnTo>
                  <a:pt x="120" y="350"/>
                </a:lnTo>
                <a:cubicBezTo>
                  <a:pt x="94" y="350"/>
                  <a:pt x="73" y="371"/>
                  <a:pt x="73" y="397"/>
                </a:cubicBezTo>
                <a:lnTo>
                  <a:pt x="73" y="431"/>
                </a:lnTo>
                <a:cubicBezTo>
                  <a:pt x="73" y="458"/>
                  <a:pt x="94" y="479"/>
                  <a:pt x="120" y="479"/>
                </a:cubicBezTo>
                <a:lnTo>
                  <a:pt x="402" y="479"/>
                </a:lnTo>
                <a:cubicBezTo>
                  <a:pt x="428" y="479"/>
                  <a:pt x="450" y="458"/>
                  <a:pt x="450" y="431"/>
                </a:cubicBezTo>
                <a:lnTo>
                  <a:pt x="450" y="397"/>
                </a:lnTo>
                <a:cubicBezTo>
                  <a:pt x="450" y="371"/>
                  <a:pt x="428" y="350"/>
                  <a:pt x="402" y="350"/>
                </a:cubicBezTo>
                <a:moveTo>
                  <a:pt x="402" y="531"/>
                </a:moveTo>
                <a:lnTo>
                  <a:pt x="120" y="531"/>
                </a:lnTo>
                <a:cubicBezTo>
                  <a:pt x="94" y="531"/>
                  <a:pt x="73" y="552"/>
                  <a:pt x="73" y="578"/>
                </a:cubicBezTo>
                <a:lnTo>
                  <a:pt x="73" y="613"/>
                </a:lnTo>
                <a:cubicBezTo>
                  <a:pt x="73" y="639"/>
                  <a:pt x="94" y="660"/>
                  <a:pt x="120" y="660"/>
                </a:cubicBezTo>
                <a:lnTo>
                  <a:pt x="402" y="660"/>
                </a:lnTo>
                <a:cubicBezTo>
                  <a:pt x="428" y="660"/>
                  <a:pt x="450" y="639"/>
                  <a:pt x="450" y="613"/>
                </a:cubicBezTo>
                <a:lnTo>
                  <a:pt x="450" y="578"/>
                </a:lnTo>
                <a:cubicBezTo>
                  <a:pt x="450" y="552"/>
                  <a:pt x="428" y="531"/>
                  <a:pt x="402" y="531"/>
                </a:cubicBezTo>
                <a:moveTo>
                  <a:pt x="402" y="712"/>
                </a:moveTo>
                <a:lnTo>
                  <a:pt x="120" y="712"/>
                </a:lnTo>
                <a:cubicBezTo>
                  <a:pt x="94" y="712"/>
                  <a:pt x="73" y="733"/>
                  <a:pt x="73" y="759"/>
                </a:cubicBezTo>
                <a:lnTo>
                  <a:pt x="73" y="794"/>
                </a:lnTo>
                <a:cubicBezTo>
                  <a:pt x="73" y="820"/>
                  <a:pt x="94" y="841"/>
                  <a:pt x="120" y="841"/>
                </a:cubicBezTo>
                <a:lnTo>
                  <a:pt x="402" y="841"/>
                </a:lnTo>
                <a:cubicBezTo>
                  <a:pt x="428" y="841"/>
                  <a:pt x="450" y="820"/>
                  <a:pt x="450" y="794"/>
                </a:cubicBezTo>
                <a:lnTo>
                  <a:pt x="450" y="759"/>
                </a:lnTo>
                <a:cubicBezTo>
                  <a:pt x="450" y="733"/>
                  <a:pt x="428" y="712"/>
                  <a:pt x="402" y="712"/>
                </a:cubicBezTo>
                <a:moveTo>
                  <a:pt x="402" y="893"/>
                </a:moveTo>
                <a:lnTo>
                  <a:pt x="120" y="893"/>
                </a:lnTo>
                <a:cubicBezTo>
                  <a:pt x="94" y="893"/>
                  <a:pt x="73" y="914"/>
                  <a:pt x="73" y="940"/>
                </a:cubicBezTo>
                <a:lnTo>
                  <a:pt x="73" y="975"/>
                </a:lnTo>
                <a:cubicBezTo>
                  <a:pt x="73" y="1001"/>
                  <a:pt x="94" y="1022"/>
                  <a:pt x="120" y="1022"/>
                </a:cubicBezTo>
                <a:lnTo>
                  <a:pt x="402" y="1022"/>
                </a:lnTo>
                <a:cubicBezTo>
                  <a:pt x="428" y="1022"/>
                  <a:pt x="450" y="1001"/>
                  <a:pt x="450" y="975"/>
                </a:cubicBezTo>
                <a:lnTo>
                  <a:pt x="450" y="940"/>
                </a:lnTo>
                <a:cubicBezTo>
                  <a:pt x="450" y="914"/>
                  <a:pt x="428" y="893"/>
                  <a:pt x="402" y="893"/>
                </a:cubicBezTo>
                <a:moveTo>
                  <a:pt x="402" y="1074"/>
                </a:moveTo>
                <a:lnTo>
                  <a:pt x="120" y="1074"/>
                </a:lnTo>
                <a:cubicBezTo>
                  <a:pt x="94" y="1074"/>
                  <a:pt x="73" y="1096"/>
                  <a:pt x="73" y="1122"/>
                </a:cubicBezTo>
                <a:lnTo>
                  <a:pt x="73" y="1156"/>
                </a:lnTo>
                <a:cubicBezTo>
                  <a:pt x="73" y="1182"/>
                  <a:pt x="94" y="1204"/>
                  <a:pt x="120" y="1204"/>
                </a:cubicBezTo>
                <a:lnTo>
                  <a:pt x="402" y="1204"/>
                </a:lnTo>
                <a:cubicBezTo>
                  <a:pt x="428" y="1204"/>
                  <a:pt x="450" y="1182"/>
                  <a:pt x="450" y="1156"/>
                </a:cubicBezTo>
                <a:lnTo>
                  <a:pt x="450" y="1122"/>
                </a:lnTo>
                <a:cubicBezTo>
                  <a:pt x="450" y="1096"/>
                  <a:pt x="428" y="1074"/>
                  <a:pt x="402" y="1074"/>
                </a:cubicBezTo>
                <a:moveTo>
                  <a:pt x="476" y="1227"/>
                </a:moveTo>
                <a:cubicBezTo>
                  <a:pt x="476" y="1243"/>
                  <a:pt x="466" y="1256"/>
                  <a:pt x="455" y="1256"/>
                </a:cubicBezTo>
                <a:lnTo>
                  <a:pt x="68" y="1256"/>
                </a:lnTo>
                <a:cubicBezTo>
                  <a:pt x="56" y="1256"/>
                  <a:pt x="46" y="1243"/>
                  <a:pt x="46" y="1227"/>
                </a:cubicBezTo>
                <a:lnTo>
                  <a:pt x="46" y="172"/>
                </a:lnTo>
                <a:cubicBezTo>
                  <a:pt x="46" y="156"/>
                  <a:pt x="56" y="143"/>
                  <a:pt x="68" y="143"/>
                </a:cubicBezTo>
                <a:lnTo>
                  <a:pt x="455" y="143"/>
                </a:lnTo>
                <a:cubicBezTo>
                  <a:pt x="466" y="143"/>
                  <a:pt x="476" y="156"/>
                  <a:pt x="476" y="172"/>
                </a:cubicBezTo>
                <a:lnTo>
                  <a:pt x="476" y="1227"/>
                </a:lnTo>
                <a:close/>
                <a:moveTo>
                  <a:pt x="182" y="79"/>
                </a:moveTo>
                <a:cubicBezTo>
                  <a:pt x="182" y="66"/>
                  <a:pt x="193" y="55"/>
                  <a:pt x="206" y="55"/>
                </a:cubicBezTo>
                <a:lnTo>
                  <a:pt x="316" y="55"/>
                </a:lnTo>
                <a:cubicBezTo>
                  <a:pt x="330" y="55"/>
                  <a:pt x="341" y="66"/>
                  <a:pt x="341" y="79"/>
                </a:cubicBezTo>
                <a:lnTo>
                  <a:pt x="341" y="97"/>
                </a:lnTo>
                <a:lnTo>
                  <a:pt x="182" y="97"/>
                </a:lnTo>
                <a:lnTo>
                  <a:pt x="182" y="79"/>
                </a:lnTo>
                <a:close/>
                <a:moveTo>
                  <a:pt x="455" y="97"/>
                </a:moveTo>
                <a:lnTo>
                  <a:pt x="396" y="97"/>
                </a:lnTo>
                <a:lnTo>
                  <a:pt x="396" y="79"/>
                </a:lnTo>
                <a:cubicBezTo>
                  <a:pt x="396" y="35"/>
                  <a:pt x="360" y="0"/>
                  <a:pt x="316" y="0"/>
                </a:cubicBezTo>
                <a:lnTo>
                  <a:pt x="206" y="0"/>
                </a:lnTo>
                <a:cubicBezTo>
                  <a:pt x="163" y="0"/>
                  <a:pt x="127" y="35"/>
                  <a:pt x="127" y="79"/>
                </a:cubicBezTo>
                <a:lnTo>
                  <a:pt x="127" y="97"/>
                </a:lnTo>
                <a:lnTo>
                  <a:pt x="68" y="97"/>
                </a:lnTo>
                <a:cubicBezTo>
                  <a:pt x="31" y="97"/>
                  <a:pt x="0" y="131"/>
                  <a:pt x="0" y="172"/>
                </a:cubicBezTo>
                <a:lnTo>
                  <a:pt x="0" y="1227"/>
                </a:lnTo>
                <a:cubicBezTo>
                  <a:pt x="0" y="1268"/>
                  <a:pt x="31" y="1302"/>
                  <a:pt x="68" y="1302"/>
                </a:cubicBezTo>
                <a:lnTo>
                  <a:pt x="455" y="1302"/>
                </a:lnTo>
                <a:cubicBezTo>
                  <a:pt x="492" y="1302"/>
                  <a:pt x="522" y="1268"/>
                  <a:pt x="522" y="1227"/>
                </a:cubicBezTo>
                <a:lnTo>
                  <a:pt x="522" y="172"/>
                </a:lnTo>
                <a:cubicBezTo>
                  <a:pt x="522" y="131"/>
                  <a:pt x="492" y="97"/>
                  <a:pt x="455" y="97"/>
                </a:cubicBezTo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3234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91B4CF1F-910E-477E-94A2-A11A3B2792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6952" y="3570238"/>
            <a:ext cx="437897" cy="437897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29E7C53-FD78-4D5C-A67C-1511B1C8AB8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22999" y="180787"/>
            <a:ext cx="1186525" cy="1186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348FF1-B483-413A-BABF-3EE22434CE8D}"/>
              </a:ext>
            </a:extLst>
          </p:cNvPr>
          <p:cNvSpPr/>
          <p:nvPr/>
        </p:nvSpPr>
        <p:spPr>
          <a:xfrm>
            <a:off x="2381923" y="3311697"/>
            <a:ext cx="81913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4DD78-FBA8-485A-A4AE-0DE0F3080D3A}"/>
              </a:ext>
            </a:extLst>
          </p:cNvPr>
          <p:cNvSpPr/>
          <p:nvPr/>
        </p:nvSpPr>
        <p:spPr>
          <a:xfrm>
            <a:off x="3239175" y="3307873"/>
            <a:ext cx="832290" cy="7291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5DEFE-21D3-4E87-9A93-7676728748A4}"/>
              </a:ext>
            </a:extLst>
          </p:cNvPr>
          <p:cNvSpPr/>
          <p:nvPr/>
        </p:nvSpPr>
        <p:spPr>
          <a:xfrm>
            <a:off x="4108652" y="3304873"/>
            <a:ext cx="832290" cy="7388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710886-08D7-4154-B5C3-891A5FCF4103}"/>
              </a:ext>
            </a:extLst>
          </p:cNvPr>
          <p:cNvSpPr/>
          <p:nvPr/>
        </p:nvSpPr>
        <p:spPr>
          <a:xfrm>
            <a:off x="4983308" y="3303025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700C1F-E1C1-45F7-B31B-24B67EF4526C}"/>
              </a:ext>
            </a:extLst>
          </p:cNvPr>
          <p:cNvSpPr/>
          <p:nvPr/>
        </p:nvSpPr>
        <p:spPr>
          <a:xfrm>
            <a:off x="5865602" y="3303463"/>
            <a:ext cx="832290" cy="7280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8CECFA-260B-4D91-B6C3-D363CCA1881E}"/>
              </a:ext>
            </a:extLst>
          </p:cNvPr>
          <p:cNvSpPr/>
          <p:nvPr/>
        </p:nvSpPr>
        <p:spPr>
          <a:xfrm>
            <a:off x="2379914" y="4122516"/>
            <a:ext cx="832290" cy="7229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B4E65E-4DB3-40C2-9E07-7C8B7262B19A}"/>
              </a:ext>
            </a:extLst>
          </p:cNvPr>
          <p:cNvSpPr/>
          <p:nvPr/>
        </p:nvSpPr>
        <p:spPr>
          <a:xfrm>
            <a:off x="3255366" y="4122516"/>
            <a:ext cx="832290" cy="7229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E7872F-AF20-4F61-86C8-1E4D4053A790}"/>
              </a:ext>
            </a:extLst>
          </p:cNvPr>
          <p:cNvSpPr/>
          <p:nvPr/>
        </p:nvSpPr>
        <p:spPr>
          <a:xfrm>
            <a:off x="4582035" y="4120581"/>
            <a:ext cx="832290" cy="7229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6BD143-6C89-4960-96FC-39A11C8B8565}"/>
              </a:ext>
            </a:extLst>
          </p:cNvPr>
          <p:cNvSpPr/>
          <p:nvPr/>
        </p:nvSpPr>
        <p:spPr>
          <a:xfrm>
            <a:off x="5455194" y="4115694"/>
            <a:ext cx="832290" cy="730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43" name="Graphic 3">
            <a:extLst>
              <a:ext uri="{FF2B5EF4-FFF2-40B4-BE49-F238E27FC236}">
                <a16:creationId xmlns:a16="http://schemas.microsoft.com/office/drawing/2014/main" id="{508CD2DE-4375-4E44-AF08-09C97174DEE2}"/>
              </a:ext>
            </a:extLst>
          </p:cNvPr>
          <p:cNvSpPr/>
          <p:nvPr/>
        </p:nvSpPr>
        <p:spPr>
          <a:xfrm>
            <a:off x="2478889" y="3623854"/>
            <a:ext cx="153628" cy="310827"/>
          </a:xfrm>
          <a:custGeom>
            <a:avLst/>
            <a:gdLst>
              <a:gd name="connsiteX0" fmla="*/ 94118 w 153628"/>
              <a:gd name="connsiteY0" fmla="*/ 135192 h 310827"/>
              <a:gd name="connsiteX1" fmla="*/ 93946 w 153628"/>
              <a:gd name="connsiteY1" fmla="*/ 135143 h 310827"/>
              <a:gd name="connsiteX2" fmla="*/ 45790 w 153628"/>
              <a:gd name="connsiteY2" fmla="*/ 95681 h 310827"/>
              <a:gd name="connsiteX3" fmla="*/ 78141 w 153628"/>
              <a:gd name="connsiteY3" fmla="*/ 62311 h 310827"/>
              <a:gd name="connsiteX4" fmla="*/ 111208 w 153628"/>
              <a:gd name="connsiteY4" fmla="*/ 94920 h 310827"/>
              <a:gd name="connsiteX5" fmla="*/ 111752 w 153628"/>
              <a:gd name="connsiteY5" fmla="*/ 100295 h 310827"/>
              <a:gd name="connsiteX6" fmla="*/ 148037 w 153628"/>
              <a:gd name="connsiteY6" fmla="*/ 100295 h 310827"/>
              <a:gd name="connsiteX7" fmla="*/ 147796 w 153628"/>
              <a:gd name="connsiteY7" fmla="*/ 94085 h 310827"/>
              <a:gd name="connsiteX8" fmla="*/ 95088 w 153628"/>
              <a:gd name="connsiteY8" fmla="*/ 30763 h 310827"/>
              <a:gd name="connsiteX9" fmla="*/ 95088 w 153628"/>
              <a:gd name="connsiteY9" fmla="*/ 0 h 310827"/>
              <a:gd name="connsiteX10" fmla="*/ 60842 w 153628"/>
              <a:gd name="connsiteY10" fmla="*/ 0 h 310827"/>
              <a:gd name="connsiteX11" fmla="*/ 60842 w 153628"/>
              <a:gd name="connsiteY11" fmla="*/ 30873 h 310827"/>
              <a:gd name="connsiteX12" fmla="*/ 7438 w 153628"/>
              <a:gd name="connsiteY12" fmla="*/ 97732 h 310827"/>
              <a:gd name="connsiteX13" fmla="*/ 61693 w 153628"/>
              <a:gd name="connsiteY13" fmla="*/ 162332 h 310827"/>
              <a:gd name="connsiteX14" fmla="*/ 115277 w 153628"/>
              <a:gd name="connsiteY14" fmla="*/ 207618 h 310827"/>
              <a:gd name="connsiteX15" fmla="*/ 78137 w 153628"/>
              <a:gd name="connsiteY15" fmla="*/ 244754 h 310827"/>
              <a:gd name="connsiteX16" fmla="*/ 38573 w 153628"/>
              <a:gd name="connsiteY16" fmla="*/ 205498 h 310827"/>
              <a:gd name="connsiteX17" fmla="*/ 38205 w 153628"/>
              <a:gd name="connsiteY17" fmla="*/ 199910 h 310827"/>
              <a:gd name="connsiteX18" fmla="*/ 0 w 153628"/>
              <a:gd name="connsiteY18" fmla="*/ 199910 h 310827"/>
              <a:gd name="connsiteX19" fmla="*/ 262 w 153628"/>
              <a:gd name="connsiteY19" fmla="*/ 206152 h 310827"/>
              <a:gd name="connsiteX20" fmla="*/ 60842 w 153628"/>
              <a:gd name="connsiteY20" fmla="*/ 276831 h 310827"/>
              <a:gd name="connsiteX21" fmla="*/ 60842 w 153628"/>
              <a:gd name="connsiteY21" fmla="*/ 310827 h 310827"/>
              <a:gd name="connsiteX22" fmla="*/ 95088 w 153628"/>
              <a:gd name="connsiteY22" fmla="*/ 310827 h 310827"/>
              <a:gd name="connsiteX23" fmla="*/ 95088 w 153628"/>
              <a:gd name="connsiteY23" fmla="*/ 276577 h 310827"/>
              <a:gd name="connsiteX24" fmla="*/ 153629 w 153628"/>
              <a:gd name="connsiteY24" fmla="*/ 205563 h 310827"/>
              <a:gd name="connsiteX25" fmla="*/ 94118 w 153628"/>
              <a:gd name="connsiteY25" fmla="*/ 135192 h 3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3628" h="310827">
                <a:moveTo>
                  <a:pt x="94118" y="135192"/>
                </a:moveTo>
                <a:lnTo>
                  <a:pt x="93946" y="135143"/>
                </a:lnTo>
                <a:cubicBezTo>
                  <a:pt x="62295" y="125208"/>
                  <a:pt x="45790" y="118941"/>
                  <a:pt x="45790" y="95681"/>
                </a:cubicBezTo>
                <a:cubicBezTo>
                  <a:pt x="45790" y="74788"/>
                  <a:pt x="62242" y="62311"/>
                  <a:pt x="78141" y="62311"/>
                </a:cubicBezTo>
                <a:cubicBezTo>
                  <a:pt x="90086" y="62311"/>
                  <a:pt x="108752" y="70993"/>
                  <a:pt x="111208" y="94920"/>
                </a:cubicBezTo>
                <a:lnTo>
                  <a:pt x="111752" y="100295"/>
                </a:lnTo>
                <a:lnTo>
                  <a:pt x="148037" y="100295"/>
                </a:lnTo>
                <a:lnTo>
                  <a:pt x="147796" y="94085"/>
                </a:lnTo>
                <a:cubicBezTo>
                  <a:pt x="146588" y="61787"/>
                  <a:pt x="126096" y="37419"/>
                  <a:pt x="95088" y="30763"/>
                </a:cubicBezTo>
                <a:lnTo>
                  <a:pt x="95088" y="0"/>
                </a:lnTo>
                <a:lnTo>
                  <a:pt x="60842" y="0"/>
                </a:lnTo>
                <a:lnTo>
                  <a:pt x="60842" y="30873"/>
                </a:lnTo>
                <a:cubicBezTo>
                  <a:pt x="28237" y="38598"/>
                  <a:pt x="7438" y="64342"/>
                  <a:pt x="7438" y="97732"/>
                </a:cubicBezTo>
                <a:cubicBezTo>
                  <a:pt x="7438" y="146170"/>
                  <a:pt x="48287" y="158353"/>
                  <a:pt x="61693" y="162332"/>
                </a:cubicBezTo>
                <a:cubicBezTo>
                  <a:pt x="89238" y="170650"/>
                  <a:pt x="115277" y="178485"/>
                  <a:pt x="115277" y="207618"/>
                </a:cubicBezTo>
                <a:cubicBezTo>
                  <a:pt x="115277" y="228102"/>
                  <a:pt x="98625" y="244754"/>
                  <a:pt x="78137" y="244754"/>
                </a:cubicBezTo>
                <a:cubicBezTo>
                  <a:pt x="60367" y="244754"/>
                  <a:pt x="40403" y="232474"/>
                  <a:pt x="38573" y="205498"/>
                </a:cubicBezTo>
                <a:lnTo>
                  <a:pt x="38205" y="199910"/>
                </a:lnTo>
                <a:lnTo>
                  <a:pt x="0" y="199910"/>
                </a:lnTo>
                <a:lnTo>
                  <a:pt x="262" y="206152"/>
                </a:lnTo>
                <a:cubicBezTo>
                  <a:pt x="1756" y="242474"/>
                  <a:pt x="26370" y="270834"/>
                  <a:pt x="60842" y="276831"/>
                </a:cubicBezTo>
                <a:lnTo>
                  <a:pt x="60842" y="310827"/>
                </a:lnTo>
                <a:lnTo>
                  <a:pt x="95088" y="310827"/>
                </a:lnTo>
                <a:lnTo>
                  <a:pt x="95088" y="276577"/>
                </a:lnTo>
                <a:cubicBezTo>
                  <a:pt x="133542" y="268013"/>
                  <a:pt x="153629" y="234987"/>
                  <a:pt x="153629" y="205563"/>
                </a:cubicBezTo>
                <a:cubicBezTo>
                  <a:pt x="153633" y="172844"/>
                  <a:pt x="133047" y="148516"/>
                  <a:pt x="94118" y="135192"/>
                </a:cubicBezTo>
                <a:close/>
              </a:path>
            </a:pathLst>
          </a:custGeom>
          <a:solidFill>
            <a:srgbClr val="1B2746"/>
          </a:solidFill>
          <a:ln w="4034" cap="flat">
            <a:solidFill>
              <a:srgbClr val="00206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FCF303-CC62-43D3-9E10-743901DE907B}"/>
              </a:ext>
            </a:extLst>
          </p:cNvPr>
          <p:cNvGrpSpPr/>
          <p:nvPr/>
        </p:nvGrpSpPr>
        <p:grpSpPr>
          <a:xfrm>
            <a:off x="2727333" y="3656005"/>
            <a:ext cx="322133" cy="272211"/>
            <a:chOff x="2828800" y="3585082"/>
            <a:chExt cx="322133" cy="27221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F7D2AB-A458-40F6-8C8D-3C0087705EDC}"/>
                </a:ext>
              </a:extLst>
            </p:cNvPr>
            <p:cNvSpPr/>
            <p:nvPr/>
          </p:nvSpPr>
          <p:spPr>
            <a:xfrm>
              <a:off x="2868999" y="3634570"/>
              <a:ext cx="236750" cy="222723"/>
            </a:xfrm>
            <a:custGeom>
              <a:avLst/>
              <a:gdLst>
                <a:gd name="connsiteX0" fmla="*/ 118377 w 236750"/>
                <a:gd name="connsiteY0" fmla="*/ 0 h 222723"/>
                <a:gd name="connsiteX1" fmla="*/ 59190 w 236750"/>
                <a:gd name="connsiteY1" fmla="*/ 46858 h 222723"/>
                <a:gd name="connsiteX2" fmla="*/ 0 w 236750"/>
                <a:gd name="connsiteY2" fmla="*/ 93709 h 222723"/>
                <a:gd name="connsiteX3" fmla="*/ 0 w 236750"/>
                <a:gd name="connsiteY3" fmla="*/ 222723 h 222723"/>
                <a:gd name="connsiteX4" fmla="*/ 85019 w 236750"/>
                <a:gd name="connsiteY4" fmla="*/ 222723 h 222723"/>
                <a:gd name="connsiteX5" fmla="*/ 85019 w 236750"/>
                <a:gd name="connsiteY5" fmla="*/ 113416 h 222723"/>
                <a:gd name="connsiteX6" fmla="*/ 151732 w 236750"/>
                <a:gd name="connsiteY6" fmla="*/ 113416 h 222723"/>
                <a:gd name="connsiteX7" fmla="*/ 151732 w 236750"/>
                <a:gd name="connsiteY7" fmla="*/ 222723 h 222723"/>
                <a:gd name="connsiteX8" fmla="*/ 236750 w 236750"/>
                <a:gd name="connsiteY8" fmla="*/ 222723 h 222723"/>
                <a:gd name="connsiteX9" fmla="*/ 236750 w 236750"/>
                <a:gd name="connsiteY9" fmla="*/ 93709 h 222723"/>
                <a:gd name="connsiteX10" fmla="*/ 177560 w 236750"/>
                <a:gd name="connsiteY10" fmla="*/ 46858 h 22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750" h="222723">
                  <a:moveTo>
                    <a:pt x="118377" y="0"/>
                  </a:moveTo>
                  <a:lnTo>
                    <a:pt x="59190" y="46858"/>
                  </a:lnTo>
                  <a:lnTo>
                    <a:pt x="0" y="93709"/>
                  </a:lnTo>
                  <a:lnTo>
                    <a:pt x="0" y="222723"/>
                  </a:lnTo>
                  <a:lnTo>
                    <a:pt x="85019" y="222723"/>
                  </a:lnTo>
                  <a:lnTo>
                    <a:pt x="85019" y="113416"/>
                  </a:lnTo>
                  <a:lnTo>
                    <a:pt x="151732" y="113416"/>
                  </a:lnTo>
                  <a:lnTo>
                    <a:pt x="151732" y="222723"/>
                  </a:lnTo>
                  <a:lnTo>
                    <a:pt x="236750" y="222723"/>
                  </a:lnTo>
                  <a:lnTo>
                    <a:pt x="236750" y="93709"/>
                  </a:lnTo>
                  <a:lnTo>
                    <a:pt x="177560" y="46858"/>
                  </a:lnTo>
                  <a:close/>
                </a:path>
              </a:pathLst>
            </a:custGeom>
            <a:solidFill>
              <a:srgbClr val="03234B"/>
            </a:solidFill>
            <a:ln w="3524" cap="flat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D1674D-6CB7-4B67-8638-EC54F0C261DB}"/>
                </a:ext>
              </a:extLst>
            </p:cNvPr>
            <p:cNvSpPr/>
            <p:nvPr/>
          </p:nvSpPr>
          <p:spPr>
            <a:xfrm>
              <a:off x="2828800" y="3585082"/>
              <a:ext cx="322133" cy="145599"/>
            </a:xfrm>
            <a:custGeom>
              <a:avLst/>
              <a:gdLst>
                <a:gd name="connsiteX0" fmla="*/ 256595 w 322133"/>
                <a:gd name="connsiteY0" fmla="*/ 74851 h 145599"/>
                <a:gd name="connsiteX1" fmla="*/ 256595 w 322133"/>
                <a:gd name="connsiteY1" fmla="*/ 13565 h 145599"/>
                <a:gd name="connsiteX2" fmla="*/ 212461 w 322133"/>
                <a:gd name="connsiteY2" fmla="*/ 13565 h 145599"/>
                <a:gd name="connsiteX3" fmla="*/ 212461 w 322133"/>
                <a:gd name="connsiteY3" fmla="*/ 40267 h 145599"/>
                <a:gd name="connsiteX4" fmla="*/ 181032 w 322133"/>
                <a:gd name="connsiteY4" fmla="*/ 15646 h 145599"/>
                <a:gd name="connsiteX5" fmla="*/ 161069 w 322133"/>
                <a:gd name="connsiteY5" fmla="*/ 0 h 145599"/>
                <a:gd name="connsiteX6" fmla="*/ 141101 w 322133"/>
                <a:gd name="connsiteY6" fmla="*/ 15646 h 145599"/>
                <a:gd name="connsiteX7" fmla="*/ 0 w 322133"/>
                <a:gd name="connsiteY7" fmla="*/ 126203 h 145599"/>
                <a:gd name="connsiteX8" fmla="*/ 15194 w 322133"/>
                <a:gd name="connsiteY8" fmla="*/ 145600 h 145599"/>
                <a:gd name="connsiteX9" fmla="*/ 161069 w 322133"/>
                <a:gd name="connsiteY9" fmla="*/ 31295 h 145599"/>
                <a:gd name="connsiteX10" fmla="*/ 306943 w 322133"/>
                <a:gd name="connsiteY10" fmla="*/ 145600 h 145599"/>
                <a:gd name="connsiteX11" fmla="*/ 322134 w 322133"/>
                <a:gd name="connsiteY11" fmla="*/ 126203 h 14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133" h="145599">
                  <a:moveTo>
                    <a:pt x="256595" y="74851"/>
                  </a:moveTo>
                  <a:lnTo>
                    <a:pt x="256595" y="13565"/>
                  </a:lnTo>
                  <a:lnTo>
                    <a:pt x="212461" y="13565"/>
                  </a:lnTo>
                  <a:lnTo>
                    <a:pt x="212461" y="40267"/>
                  </a:lnTo>
                  <a:lnTo>
                    <a:pt x="181032" y="15646"/>
                  </a:lnTo>
                  <a:lnTo>
                    <a:pt x="161069" y="0"/>
                  </a:lnTo>
                  <a:lnTo>
                    <a:pt x="141101" y="15646"/>
                  </a:lnTo>
                  <a:lnTo>
                    <a:pt x="0" y="126203"/>
                  </a:lnTo>
                  <a:lnTo>
                    <a:pt x="15194" y="145600"/>
                  </a:lnTo>
                  <a:lnTo>
                    <a:pt x="161069" y="31295"/>
                  </a:lnTo>
                  <a:lnTo>
                    <a:pt x="306943" y="145600"/>
                  </a:lnTo>
                  <a:lnTo>
                    <a:pt x="322134" y="126203"/>
                  </a:lnTo>
                  <a:close/>
                </a:path>
              </a:pathLst>
            </a:custGeom>
            <a:solidFill>
              <a:srgbClr val="03234B"/>
            </a:solidFill>
            <a:ln w="3524" cap="flat">
              <a:solidFill>
                <a:srgbClr val="002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38DF88E-05F0-4054-8E01-540C3CA436A1}"/>
              </a:ext>
            </a:extLst>
          </p:cNvPr>
          <p:cNvSpPr/>
          <p:nvPr/>
        </p:nvSpPr>
        <p:spPr>
          <a:xfrm>
            <a:off x="4978769" y="2502755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6D19C80-F11D-48D7-8255-929B9AD6E556}"/>
              </a:ext>
            </a:extLst>
          </p:cNvPr>
          <p:cNvSpPr/>
          <p:nvPr/>
        </p:nvSpPr>
        <p:spPr>
          <a:xfrm>
            <a:off x="5866158" y="2504430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E13316-8E45-4D50-A35B-64DF2F1ECB9C}"/>
              </a:ext>
            </a:extLst>
          </p:cNvPr>
          <p:cNvSpPr/>
          <p:nvPr/>
        </p:nvSpPr>
        <p:spPr>
          <a:xfrm>
            <a:off x="4985254" y="4922468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D64EE9-A065-47F4-9889-226AA759BB7F}"/>
              </a:ext>
            </a:extLst>
          </p:cNvPr>
          <p:cNvSpPr/>
          <p:nvPr/>
        </p:nvSpPr>
        <p:spPr>
          <a:xfrm>
            <a:off x="8091897" y="2486925"/>
            <a:ext cx="798684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749C3DD-2CE8-41F4-8AD3-C2E1E33B3754}"/>
              </a:ext>
            </a:extLst>
          </p:cNvPr>
          <p:cNvSpPr/>
          <p:nvPr/>
        </p:nvSpPr>
        <p:spPr>
          <a:xfrm>
            <a:off x="8935678" y="2485381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F374C-5210-4FC5-971F-D11E2B475EC6}"/>
              </a:ext>
            </a:extLst>
          </p:cNvPr>
          <p:cNvSpPr/>
          <p:nvPr/>
        </p:nvSpPr>
        <p:spPr>
          <a:xfrm>
            <a:off x="9532504" y="1693087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0E8FD84-E088-4EA4-AE88-254D13D8D66A}"/>
              </a:ext>
            </a:extLst>
          </p:cNvPr>
          <p:cNvGrpSpPr/>
          <p:nvPr/>
        </p:nvGrpSpPr>
        <p:grpSpPr>
          <a:xfrm>
            <a:off x="489588" y="1824766"/>
            <a:ext cx="544466" cy="464449"/>
            <a:chOff x="1914525" y="190500"/>
            <a:chExt cx="7486650" cy="5772591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7B98C3-186A-4A22-8DF8-C016D4247720}"/>
                </a:ext>
              </a:extLst>
            </p:cNvPr>
            <p:cNvSpPr/>
            <p:nvPr/>
          </p:nvSpPr>
          <p:spPr>
            <a:xfrm>
              <a:off x="1952625" y="190500"/>
              <a:ext cx="7429500" cy="5200650"/>
            </a:xfrm>
            <a:custGeom>
              <a:avLst/>
              <a:gdLst>
                <a:gd name="connsiteX0" fmla="*/ 3705225 w 7429500"/>
                <a:gd name="connsiteY0" fmla="*/ 0 h 5200650"/>
                <a:gd name="connsiteX1" fmla="*/ 0 w 7429500"/>
                <a:gd name="connsiteY1" fmla="*/ 2590800 h 5200650"/>
                <a:gd name="connsiteX2" fmla="*/ 3676650 w 7429500"/>
                <a:gd name="connsiteY2" fmla="*/ 5200650 h 5200650"/>
                <a:gd name="connsiteX3" fmla="*/ 7429500 w 7429500"/>
                <a:gd name="connsiteY3" fmla="*/ 2628900 h 5200650"/>
                <a:gd name="connsiteX4" fmla="*/ 3705225 w 7429500"/>
                <a:gd name="connsiteY4" fmla="*/ 0 h 5200650"/>
                <a:gd name="connsiteX0" fmla="*/ 3705225 w 7429500"/>
                <a:gd name="connsiteY0" fmla="*/ 0 h 5200650"/>
                <a:gd name="connsiteX1" fmla="*/ 0 w 7429500"/>
                <a:gd name="connsiteY1" fmla="*/ 2600325 h 5200650"/>
                <a:gd name="connsiteX2" fmla="*/ 3676650 w 7429500"/>
                <a:gd name="connsiteY2" fmla="*/ 5200650 h 5200650"/>
                <a:gd name="connsiteX3" fmla="*/ 7429500 w 7429500"/>
                <a:gd name="connsiteY3" fmla="*/ 2628900 h 5200650"/>
                <a:gd name="connsiteX4" fmla="*/ 3705225 w 7429500"/>
                <a:gd name="connsiteY4" fmla="*/ 0 h 5200650"/>
                <a:gd name="connsiteX0" fmla="*/ 3705225 w 7429500"/>
                <a:gd name="connsiteY0" fmla="*/ 0 h 5200650"/>
                <a:gd name="connsiteX1" fmla="*/ 0 w 7429500"/>
                <a:gd name="connsiteY1" fmla="*/ 2600325 h 5200650"/>
                <a:gd name="connsiteX2" fmla="*/ 3714750 w 7429500"/>
                <a:gd name="connsiteY2" fmla="*/ 5200650 h 5200650"/>
                <a:gd name="connsiteX3" fmla="*/ 7429500 w 7429500"/>
                <a:gd name="connsiteY3" fmla="*/ 2628900 h 5200650"/>
                <a:gd name="connsiteX4" fmla="*/ 3705225 w 7429500"/>
                <a:gd name="connsiteY4" fmla="*/ 0 h 5200650"/>
                <a:gd name="connsiteX0" fmla="*/ 3705225 w 7429500"/>
                <a:gd name="connsiteY0" fmla="*/ 0 h 5200650"/>
                <a:gd name="connsiteX1" fmla="*/ 0 w 7429500"/>
                <a:gd name="connsiteY1" fmla="*/ 2600325 h 5200650"/>
                <a:gd name="connsiteX2" fmla="*/ 3695700 w 7429500"/>
                <a:gd name="connsiteY2" fmla="*/ 5200650 h 5200650"/>
                <a:gd name="connsiteX3" fmla="*/ 7429500 w 7429500"/>
                <a:gd name="connsiteY3" fmla="*/ 2628900 h 5200650"/>
                <a:gd name="connsiteX4" fmla="*/ 3705225 w 7429500"/>
                <a:gd name="connsiteY4" fmla="*/ 0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5200650">
                  <a:moveTo>
                    <a:pt x="3705225" y="0"/>
                  </a:moveTo>
                  <a:lnTo>
                    <a:pt x="0" y="2600325"/>
                  </a:lnTo>
                  <a:lnTo>
                    <a:pt x="3695700" y="5200650"/>
                  </a:lnTo>
                  <a:lnTo>
                    <a:pt x="7429500" y="2628900"/>
                  </a:lnTo>
                  <a:lnTo>
                    <a:pt x="37052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C3AF43E-8A27-40D5-B450-8D6604D5AD3F}"/>
                </a:ext>
              </a:extLst>
            </p:cNvPr>
            <p:cNvSpPr/>
            <p:nvPr/>
          </p:nvSpPr>
          <p:spPr>
            <a:xfrm>
              <a:off x="1914525" y="2819400"/>
              <a:ext cx="3733800" cy="2952750"/>
            </a:xfrm>
            <a:custGeom>
              <a:avLst/>
              <a:gdLst>
                <a:gd name="connsiteX0" fmla="*/ 0 w 3733800"/>
                <a:gd name="connsiteY0" fmla="*/ 0 h 2952750"/>
                <a:gd name="connsiteX1" fmla="*/ 0 w 3733800"/>
                <a:gd name="connsiteY1" fmla="*/ 85725 h 2952750"/>
                <a:gd name="connsiteX2" fmla="*/ 0 w 3733800"/>
                <a:gd name="connsiteY2" fmla="*/ 409575 h 2952750"/>
                <a:gd name="connsiteX3" fmla="*/ 3733800 w 3733800"/>
                <a:gd name="connsiteY3" fmla="*/ 2952750 h 2952750"/>
                <a:gd name="connsiteX4" fmla="*/ 3733800 w 3733800"/>
                <a:gd name="connsiteY4" fmla="*/ 2619375 h 2952750"/>
                <a:gd name="connsiteX5" fmla="*/ 0 w 3733800"/>
                <a:gd name="connsiteY5" fmla="*/ 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3800" h="2952750">
                  <a:moveTo>
                    <a:pt x="0" y="0"/>
                  </a:moveTo>
                  <a:lnTo>
                    <a:pt x="0" y="85725"/>
                  </a:lnTo>
                  <a:lnTo>
                    <a:pt x="0" y="409575"/>
                  </a:lnTo>
                  <a:lnTo>
                    <a:pt x="3733800" y="2952750"/>
                  </a:lnTo>
                  <a:lnTo>
                    <a:pt x="3733800" y="261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032E8EA-2620-4FEC-8D94-DC0304F75C5E}"/>
                </a:ext>
              </a:extLst>
            </p:cNvPr>
            <p:cNvSpPr/>
            <p:nvPr/>
          </p:nvSpPr>
          <p:spPr>
            <a:xfrm>
              <a:off x="5681663" y="2867025"/>
              <a:ext cx="3719512" cy="2895600"/>
            </a:xfrm>
            <a:custGeom>
              <a:avLst/>
              <a:gdLst>
                <a:gd name="connsiteX0" fmla="*/ 3705225 w 3705225"/>
                <a:gd name="connsiteY0" fmla="*/ 0 h 2895600"/>
                <a:gd name="connsiteX1" fmla="*/ 3705225 w 3705225"/>
                <a:gd name="connsiteY1" fmla="*/ 342900 h 2895600"/>
                <a:gd name="connsiteX2" fmla="*/ 0 w 3705225"/>
                <a:gd name="connsiteY2" fmla="*/ 2895600 h 2895600"/>
                <a:gd name="connsiteX3" fmla="*/ 0 w 3705225"/>
                <a:gd name="connsiteY3" fmla="*/ 2562225 h 2895600"/>
                <a:gd name="connsiteX4" fmla="*/ 3705225 w 3705225"/>
                <a:gd name="connsiteY4" fmla="*/ 0 h 2895600"/>
                <a:gd name="connsiteX0" fmla="*/ 3719512 w 3719512"/>
                <a:gd name="connsiteY0" fmla="*/ 0 h 2895600"/>
                <a:gd name="connsiteX1" fmla="*/ 3719512 w 3719512"/>
                <a:gd name="connsiteY1" fmla="*/ 342900 h 2895600"/>
                <a:gd name="connsiteX2" fmla="*/ 14287 w 3719512"/>
                <a:gd name="connsiteY2" fmla="*/ 2895600 h 2895600"/>
                <a:gd name="connsiteX3" fmla="*/ 0 w 3719512"/>
                <a:gd name="connsiteY3" fmla="*/ 2557462 h 2895600"/>
                <a:gd name="connsiteX4" fmla="*/ 3719512 w 3719512"/>
                <a:gd name="connsiteY4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9512" h="2895600">
                  <a:moveTo>
                    <a:pt x="3719512" y="0"/>
                  </a:moveTo>
                  <a:lnTo>
                    <a:pt x="3719512" y="342900"/>
                  </a:lnTo>
                  <a:lnTo>
                    <a:pt x="14287" y="2895600"/>
                  </a:lnTo>
                  <a:lnTo>
                    <a:pt x="0" y="2557462"/>
                  </a:lnTo>
                  <a:lnTo>
                    <a:pt x="37195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390A97-6D37-427A-A0D0-EFE165F8EABA}"/>
                </a:ext>
              </a:extLst>
            </p:cNvPr>
            <p:cNvSpPr/>
            <p:nvPr/>
          </p:nvSpPr>
          <p:spPr>
            <a:xfrm>
              <a:off x="2029583" y="3386246"/>
              <a:ext cx="3738560" cy="2576845"/>
            </a:xfrm>
            <a:custGeom>
              <a:avLst/>
              <a:gdLst>
                <a:gd name="connsiteX0" fmla="*/ 3619499 w 3738560"/>
                <a:gd name="connsiteY0" fmla="*/ 2330157 h 2576845"/>
                <a:gd name="connsiteX1" fmla="*/ 3654352 w 3738560"/>
                <a:gd name="connsiteY1" fmla="*/ 2337193 h 2576845"/>
                <a:gd name="connsiteX2" fmla="*/ 3659192 w 3738560"/>
                <a:gd name="connsiteY2" fmla="*/ 2451750 h 2576845"/>
                <a:gd name="connsiteX3" fmla="*/ 3728347 w 3738560"/>
                <a:gd name="connsiteY3" fmla="*/ 2404106 h 2576845"/>
                <a:gd name="connsiteX4" fmla="*/ 3728829 w 3738560"/>
                <a:gd name="connsiteY4" fmla="*/ 2404822 h 2576845"/>
                <a:gd name="connsiteX5" fmla="*/ 3738560 w 3738560"/>
                <a:gd name="connsiteY5" fmla="*/ 2453020 h 2576845"/>
                <a:gd name="connsiteX6" fmla="*/ 3614735 w 3738560"/>
                <a:gd name="connsiteY6" fmla="*/ 2576845 h 2576845"/>
                <a:gd name="connsiteX7" fmla="*/ 3490910 w 3738560"/>
                <a:gd name="connsiteY7" fmla="*/ 2453020 h 2576845"/>
                <a:gd name="connsiteX8" fmla="*/ 3500641 w 3738560"/>
                <a:gd name="connsiteY8" fmla="*/ 2404822 h 2576845"/>
                <a:gd name="connsiteX9" fmla="*/ 3520178 w 3738560"/>
                <a:gd name="connsiteY9" fmla="*/ 2375845 h 2576845"/>
                <a:gd name="connsiteX10" fmla="*/ 3619499 w 3738560"/>
                <a:gd name="connsiteY10" fmla="*/ 2443495 h 2576845"/>
                <a:gd name="connsiteX11" fmla="*/ 3229499 w 3738560"/>
                <a:gd name="connsiteY11" fmla="*/ 2177858 h 2576845"/>
                <a:gd name="connsiteX12" fmla="*/ 3430415 w 3738560"/>
                <a:gd name="connsiteY12" fmla="*/ 2314706 h 2576845"/>
                <a:gd name="connsiteX13" fmla="*/ 3411381 w 3738560"/>
                <a:gd name="connsiteY13" fmla="*/ 2342937 h 2576845"/>
                <a:gd name="connsiteX14" fmla="*/ 3323823 w 3738560"/>
                <a:gd name="connsiteY14" fmla="*/ 2379204 h 2576845"/>
                <a:gd name="connsiteX15" fmla="*/ 3199998 w 3738560"/>
                <a:gd name="connsiteY15" fmla="*/ 2255379 h 2576845"/>
                <a:gd name="connsiteX16" fmla="*/ 3209729 w 3738560"/>
                <a:gd name="connsiteY16" fmla="*/ 2207181 h 2576845"/>
                <a:gd name="connsiteX17" fmla="*/ 2938822 w 3738560"/>
                <a:gd name="connsiteY17" fmla="*/ 1979870 h 2576845"/>
                <a:gd name="connsiteX18" fmla="*/ 3139737 w 3738560"/>
                <a:gd name="connsiteY18" fmla="*/ 2116719 h 2576845"/>
                <a:gd name="connsiteX19" fmla="*/ 3120472 w 3738560"/>
                <a:gd name="connsiteY19" fmla="*/ 2145293 h 2576845"/>
                <a:gd name="connsiteX20" fmla="*/ 3032914 w 3738560"/>
                <a:gd name="connsiteY20" fmla="*/ 2181560 h 2576845"/>
                <a:gd name="connsiteX21" fmla="*/ 2909089 w 3738560"/>
                <a:gd name="connsiteY21" fmla="*/ 2057735 h 2576845"/>
                <a:gd name="connsiteX22" fmla="*/ 2918820 w 3738560"/>
                <a:gd name="connsiteY22" fmla="*/ 2009537 h 2576845"/>
                <a:gd name="connsiteX23" fmla="*/ 2648144 w 3738560"/>
                <a:gd name="connsiteY23" fmla="*/ 1781883 h 2576845"/>
                <a:gd name="connsiteX24" fmla="*/ 2849059 w 3738560"/>
                <a:gd name="connsiteY24" fmla="*/ 1918731 h 2576845"/>
                <a:gd name="connsiteX25" fmla="*/ 2829563 w 3738560"/>
                <a:gd name="connsiteY25" fmla="*/ 1947649 h 2576845"/>
                <a:gd name="connsiteX26" fmla="*/ 2742005 w 3738560"/>
                <a:gd name="connsiteY26" fmla="*/ 1983916 h 2576845"/>
                <a:gd name="connsiteX27" fmla="*/ 2618180 w 3738560"/>
                <a:gd name="connsiteY27" fmla="*/ 1860091 h 2576845"/>
                <a:gd name="connsiteX28" fmla="*/ 2627911 w 3738560"/>
                <a:gd name="connsiteY28" fmla="*/ 1811893 h 2576845"/>
                <a:gd name="connsiteX29" fmla="*/ 2357466 w 3738560"/>
                <a:gd name="connsiteY29" fmla="*/ 1583896 h 2576845"/>
                <a:gd name="connsiteX30" fmla="*/ 2558382 w 3738560"/>
                <a:gd name="connsiteY30" fmla="*/ 1720744 h 2576845"/>
                <a:gd name="connsiteX31" fmla="*/ 2538654 w 3738560"/>
                <a:gd name="connsiteY31" fmla="*/ 1750005 h 2576845"/>
                <a:gd name="connsiteX32" fmla="*/ 2451096 w 3738560"/>
                <a:gd name="connsiteY32" fmla="*/ 1786272 h 2576845"/>
                <a:gd name="connsiteX33" fmla="*/ 2327271 w 3738560"/>
                <a:gd name="connsiteY33" fmla="*/ 1662447 h 2576845"/>
                <a:gd name="connsiteX34" fmla="*/ 2337002 w 3738560"/>
                <a:gd name="connsiteY34" fmla="*/ 1614249 h 2576845"/>
                <a:gd name="connsiteX35" fmla="*/ 2066788 w 3738560"/>
                <a:gd name="connsiteY35" fmla="*/ 1385909 h 2576845"/>
                <a:gd name="connsiteX36" fmla="*/ 2267704 w 3738560"/>
                <a:gd name="connsiteY36" fmla="*/ 1522757 h 2576845"/>
                <a:gd name="connsiteX37" fmla="*/ 2247745 w 3738560"/>
                <a:gd name="connsiteY37" fmla="*/ 1552361 h 2576845"/>
                <a:gd name="connsiteX38" fmla="*/ 2160187 w 3738560"/>
                <a:gd name="connsiteY38" fmla="*/ 1588628 h 2576845"/>
                <a:gd name="connsiteX39" fmla="*/ 2036362 w 3738560"/>
                <a:gd name="connsiteY39" fmla="*/ 1464803 h 2576845"/>
                <a:gd name="connsiteX40" fmla="*/ 2046093 w 3738560"/>
                <a:gd name="connsiteY40" fmla="*/ 1416605 h 2576845"/>
                <a:gd name="connsiteX41" fmla="*/ 1776111 w 3738560"/>
                <a:gd name="connsiteY41" fmla="*/ 1187922 h 2576845"/>
                <a:gd name="connsiteX42" fmla="*/ 1977026 w 3738560"/>
                <a:gd name="connsiteY42" fmla="*/ 1324770 h 2576845"/>
                <a:gd name="connsiteX43" fmla="*/ 1956836 w 3738560"/>
                <a:gd name="connsiteY43" fmla="*/ 1354717 h 2576845"/>
                <a:gd name="connsiteX44" fmla="*/ 1869278 w 3738560"/>
                <a:gd name="connsiteY44" fmla="*/ 1390984 h 2576845"/>
                <a:gd name="connsiteX45" fmla="*/ 1745453 w 3738560"/>
                <a:gd name="connsiteY45" fmla="*/ 1267159 h 2576845"/>
                <a:gd name="connsiteX46" fmla="*/ 1755184 w 3738560"/>
                <a:gd name="connsiteY46" fmla="*/ 1218961 h 2576845"/>
                <a:gd name="connsiteX47" fmla="*/ 1485433 w 3738560"/>
                <a:gd name="connsiteY47" fmla="*/ 989935 h 2576845"/>
                <a:gd name="connsiteX48" fmla="*/ 1686349 w 3738560"/>
                <a:gd name="connsiteY48" fmla="*/ 1126783 h 2576845"/>
                <a:gd name="connsiteX49" fmla="*/ 1665927 w 3738560"/>
                <a:gd name="connsiteY49" fmla="*/ 1157073 h 2576845"/>
                <a:gd name="connsiteX50" fmla="*/ 1578369 w 3738560"/>
                <a:gd name="connsiteY50" fmla="*/ 1193340 h 2576845"/>
                <a:gd name="connsiteX51" fmla="*/ 1454544 w 3738560"/>
                <a:gd name="connsiteY51" fmla="*/ 1069515 h 2576845"/>
                <a:gd name="connsiteX52" fmla="*/ 1464275 w 3738560"/>
                <a:gd name="connsiteY52" fmla="*/ 1021317 h 2576845"/>
                <a:gd name="connsiteX53" fmla="*/ 1194755 w 3738560"/>
                <a:gd name="connsiteY53" fmla="*/ 791948 h 2576845"/>
                <a:gd name="connsiteX54" fmla="*/ 1395671 w 3738560"/>
                <a:gd name="connsiteY54" fmla="*/ 928796 h 2576845"/>
                <a:gd name="connsiteX55" fmla="*/ 1375018 w 3738560"/>
                <a:gd name="connsiteY55" fmla="*/ 959429 h 2576845"/>
                <a:gd name="connsiteX56" fmla="*/ 1287460 w 3738560"/>
                <a:gd name="connsiteY56" fmla="*/ 995696 h 2576845"/>
                <a:gd name="connsiteX57" fmla="*/ 1163635 w 3738560"/>
                <a:gd name="connsiteY57" fmla="*/ 871871 h 2576845"/>
                <a:gd name="connsiteX58" fmla="*/ 1173366 w 3738560"/>
                <a:gd name="connsiteY58" fmla="*/ 823673 h 2576845"/>
                <a:gd name="connsiteX59" fmla="*/ 904078 w 3738560"/>
                <a:gd name="connsiteY59" fmla="*/ 593961 h 2576845"/>
                <a:gd name="connsiteX60" fmla="*/ 1104994 w 3738560"/>
                <a:gd name="connsiteY60" fmla="*/ 730809 h 2576845"/>
                <a:gd name="connsiteX61" fmla="*/ 1084110 w 3738560"/>
                <a:gd name="connsiteY61" fmla="*/ 761785 h 2576845"/>
                <a:gd name="connsiteX62" fmla="*/ 996551 w 3738560"/>
                <a:gd name="connsiteY62" fmla="*/ 798052 h 2576845"/>
                <a:gd name="connsiteX63" fmla="*/ 872727 w 3738560"/>
                <a:gd name="connsiteY63" fmla="*/ 674227 h 2576845"/>
                <a:gd name="connsiteX64" fmla="*/ 882458 w 3738560"/>
                <a:gd name="connsiteY64" fmla="*/ 626029 h 2576845"/>
                <a:gd name="connsiteX65" fmla="*/ 613401 w 3738560"/>
                <a:gd name="connsiteY65" fmla="*/ 395974 h 2576845"/>
                <a:gd name="connsiteX66" fmla="*/ 814316 w 3738560"/>
                <a:gd name="connsiteY66" fmla="*/ 532822 h 2576845"/>
                <a:gd name="connsiteX67" fmla="*/ 793200 w 3738560"/>
                <a:gd name="connsiteY67" fmla="*/ 564141 h 2576845"/>
                <a:gd name="connsiteX68" fmla="*/ 705643 w 3738560"/>
                <a:gd name="connsiteY68" fmla="*/ 600408 h 2576845"/>
                <a:gd name="connsiteX69" fmla="*/ 581818 w 3738560"/>
                <a:gd name="connsiteY69" fmla="*/ 476583 h 2576845"/>
                <a:gd name="connsiteX70" fmla="*/ 591549 w 3738560"/>
                <a:gd name="connsiteY70" fmla="*/ 428385 h 2576845"/>
                <a:gd name="connsiteX71" fmla="*/ 322723 w 3738560"/>
                <a:gd name="connsiteY71" fmla="*/ 197987 h 2576845"/>
                <a:gd name="connsiteX72" fmla="*/ 523639 w 3738560"/>
                <a:gd name="connsiteY72" fmla="*/ 334835 h 2576845"/>
                <a:gd name="connsiteX73" fmla="*/ 502292 w 3738560"/>
                <a:gd name="connsiteY73" fmla="*/ 366497 h 2576845"/>
                <a:gd name="connsiteX74" fmla="*/ 414734 w 3738560"/>
                <a:gd name="connsiteY74" fmla="*/ 402764 h 2576845"/>
                <a:gd name="connsiteX75" fmla="*/ 290909 w 3738560"/>
                <a:gd name="connsiteY75" fmla="*/ 278939 h 2576845"/>
                <a:gd name="connsiteX76" fmla="*/ 300640 w 3738560"/>
                <a:gd name="connsiteY76" fmla="*/ 230741 h 2576845"/>
                <a:gd name="connsiteX77" fmla="*/ 32045 w 3738560"/>
                <a:gd name="connsiteY77" fmla="*/ 0 h 2576845"/>
                <a:gd name="connsiteX78" fmla="*/ 232961 w 3738560"/>
                <a:gd name="connsiteY78" fmla="*/ 136848 h 2576845"/>
                <a:gd name="connsiteX79" fmla="*/ 211383 w 3738560"/>
                <a:gd name="connsiteY79" fmla="*/ 168853 h 2576845"/>
                <a:gd name="connsiteX80" fmla="*/ 123825 w 3738560"/>
                <a:gd name="connsiteY80" fmla="*/ 205120 h 2576845"/>
                <a:gd name="connsiteX81" fmla="*/ 0 w 3738560"/>
                <a:gd name="connsiteY81" fmla="*/ 81295 h 2576845"/>
                <a:gd name="connsiteX82" fmla="*/ 9731 w 3738560"/>
                <a:gd name="connsiteY82" fmla="*/ 33097 h 2576845"/>
                <a:gd name="connsiteX0" fmla="*/ 3619499 w 3738560"/>
                <a:gd name="connsiteY0" fmla="*/ 2443495 h 2576845"/>
                <a:gd name="connsiteX1" fmla="*/ 3654352 w 3738560"/>
                <a:gd name="connsiteY1" fmla="*/ 2337193 h 2576845"/>
                <a:gd name="connsiteX2" fmla="*/ 3659192 w 3738560"/>
                <a:gd name="connsiteY2" fmla="*/ 2451750 h 2576845"/>
                <a:gd name="connsiteX3" fmla="*/ 3728347 w 3738560"/>
                <a:gd name="connsiteY3" fmla="*/ 2404106 h 2576845"/>
                <a:gd name="connsiteX4" fmla="*/ 3728829 w 3738560"/>
                <a:gd name="connsiteY4" fmla="*/ 2404822 h 2576845"/>
                <a:gd name="connsiteX5" fmla="*/ 3738560 w 3738560"/>
                <a:gd name="connsiteY5" fmla="*/ 2453020 h 2576845"/>
                <a:gd name="connsiteX6" fmla="*/ 3614735 w 3738560"/>
                <a:gd name="connsiteY6" fmla="*/ 2576845 h 2576845"/>
                <a:gd name="connsiteX7" fmla="*/ 3490910 w 3738560"/>
                <a:gd name="connsiteY7" fmla="*/ 2453020 h 2576845"/>
                <a:gd name="connsiteX8" fmla="*/ 3500641 w 3738560"/>
                <a:gd name="connsiteY8" fmla="*/ 2404822 h 2576845"/>
                <a:gd name="connsiteX9" fmla="*/ 3520178 w 3738560"/>
                <a:gd name="connsiteY9" fmla="*/ 2375845 h 2576845"/>
                <a:gd name="connsiteX10" fmla="*/ 3619499 w 3738560"/>
                <a:gd name="connsiteY10" fmla="*/ 2443495 h 2576845"/>
                <a:gd name="connsiteX11" fmla="*/ 3229499 w 3738560"/>
                <a:gd name="connsiteY11" fmla="*/ 2177858 h 2576845"/>
                <a:gd name="connsiteX12" fmla="*/ 3430415 w 3738560"/>
                <a:gd name="connsiteY12" fmla="*/ 2314706 h 2576845"/>
                <a:gd name="connsiteX13" fmla="*/ 3411381 w 3738560"/>
                <a:gd name="connsiteY13" fmla="*/ 2342937 h 2576845"/>
                <a:gd name="connsiteX14" fmla="*/ 3323823 w 3738560"/>
                <a:gd name="connsiteY14" fmla="*/ 2379204 h 2576845"/>
                <a:gd name="connsiteX15" fmla="*/ 3199998 w 3738560"/>
                <a:gd name="connsiteY15" fmla="*/ 2255379 h 2576845"/>
                <a:gd name="connsiteX16" fmla="*/ 3209729 w 3738560"/>
                <a:gd name="connsiteY16" fmla="*/ 2207181 h 2576845"/>
                <a:gd name="connsiteX17" fmla="*/ 3229499 w 3738560"/>
                <a:gd name="connsiteY17" fmla="*/ 2177858 h 2576845"/>
                <a:gd name="connsiteX18" fmla="*/ 2938822 w 3738560"/>
                <a:gd name="connsiteY18" fmla="*/ 1979870 h 2576845"/>
                <a:gd name="connsiteX19" fmla="*/ 3139737 w 3738560"/>
                <a:gd name="connsiteY19" fmla="*/ 2116719 h 2576845"/>
                <a:gd name="connsiteX20" fmla="*/ 3120472 w 3738560"/>
                <a:gd name="connsiteY20" fmla="*/ 2145293 h 2576845"/>
                <a:gd name="connsiteX21" fmla="*/ 3032914 w 3738560"/>
                <a:gd name="connsiteY21" fmla="*/ 2181560 h 2576845"/>
                <a:gd name="connsiteX22" fmla="*/ 2909089 w 3738560"/>
                <a:gd name="connsiteY22" fmla="*/ 2057735 h 2576845"/>
                <a:gd name="connsiteX23" fmla="*/ 2918820 w 3738560"/>
                <a:gd name="connsiteY23" fmla="*/ 2009537 h 2576845"/>
                <a:gd name="connsiteX24" fmla="*/ 2938822 w 3738560"/>
                <a:gd name="connsiteY24" fmla="*/ 1979870 h 2576845"/>
                <a:gd name="connsiteX25" fmla="*/ 2648144 w 3738560"/>
                <a:gd name="connsiteY25" fmla="*/ 1781883 h 2576845"/>
                <a:gd name="connsiteX26" fmla="*/ 2849059 w 3738560"/>
                <a:gd name="connsiteY26" fmla="*/ 1918731 h 2576845"/>
                <a:gd name="connsiteX27" fmla="*/ 2829563 w 3738560"/>
                <a:gd name="connsiteY27" fmla="*/ 1947649 h 2576845"/>
                <a:gd name="connsiteX28" fmla="*/ 2742005 w 3738560"/>
                <a:gd name="connsiteY28" fmla="*/ 1983916 h 2576845"/>
                <a:gd name="connsiteX29" fmla="*/ 2618180 w 3738560"/>
                <a:gd name="connsiteY29" fmla="*/ 1860091 h 2576845"/>
                <a:gd name="connsiteX30" fmla="*/ 2627911 w 3738560"/>
                <a:gd name="connsiteY30" fmla="*/ 1811893 h 2576845"/>
                <a:gd name="connsiteX31" fmla="*/ 2648144 w 3738560"/>
                <a:gd name="connsiteY31" fmla="*/ 1781883 h 2576845"/>
                <a:gd name="connsiteX32" fmla="*/ 2357466 w 3738560"/>
                <a:gd name="connsiteY32" fmla="*/ 1583896 h 2576845"/>
                <a:gd name="connsiteX33" fmla="*/ 2558382 w 3738560"/>
                <a:gd name="connsiteY33" fmla="*/ 1720744 h 2576845"/>
                <a:gd name="connsiteX34" fmla="*/ 2538654 w 3738560"/>
                <a:gd name="connsiteY34" fmla="*/ 1750005 h 2576845"/>
                <a:gd name="connsiteX35" fmla="*/ 2451096 w 3738560"/>
                <a:gd name="connsiteY35" fmla="*/ 1786272 h 2576845"/>
                <a:gd name="connsiteX36" fmla="*/ 2327271 w 3738560"/>
                <a:gd name="connsiteY36" fmla="*/ 1662447 h 2576845"/>
                <a:gd name="connsiteX37" fmla="*/ 2337002 w 3738560"/>
                <a:gd name="connsiteY37" fmla="*/ 1614249 h 2576845"/>
                <a:gd name="connsiteX38" fmla="*/ 2357466 w 3738560"/>
                <a:gd name="connsiteY38" fmla="*/ 1583896 h 2576845"/>
                <a:gd name="connsiteX39" fmla="*/ 2066788 w 3738560"/>
                <a:gd name="connsiteY39" fmla="*/ 1385909 h 2576845"/>
                <a:gd name="connsiteX40" fmla="*/ 2267704 w 3738560"/>
                <a:gd name="connsiteY40" fmla="*/ 1522757 h 2576845"/>
                <a:gd name="connsiteX41" fmla="*/ 2247745 w 3738560"/>
                <a:gd name="connsiteY41" fmla="*/ 1552361 h 2576845"/>
                <a:gd name="connsiteX42" fmla="*/ 2160187 w 3738560"/>
                <a:gd name="connsiteY42" fmla="*/ 1588628 h 2576845"/>
                <a:gd name="connsiteX43" fmla="*/ 2036362 w 3738560"/>
                <a:gd name="connsiteY43" fmla="*/ 1464803 h 2576845"/>
                <a:gd name="connsiteX44" fmla="*/ 2046093 w 3738560"/>
                <a:gd name="connsiteY44" fmla="*/ 1416605 h 2576845"/>
                <a:gd name="connsiteX45" fmla="*/ 2066788 w 3738560"/>
                <a:gd name="connsiteY45" fmla="*/ 1385909 h 2576845"/>
                <a:gd name="connsiteX46" fmla="*/ 1776111 w 3738560"/>
                <a:gd name="connsiteY46" fmla="*/ 1187922 h 2576845"/>
                <a:gd name="connsiteX47" fmla="*/ 1977026 w 3738560"/>
                <a:gd name="connsiteY47" fmla="*/ 1324770 h 2576845"/>
                <a:gd name="connsiteX48" fmla="*/ 1956836 w 3738560"/>
                <a:gd name="connsiteY48" fmla="*/ 1354717 h 2576845"/>
                <a:gd name="connsiteX49" fmla="*/ 1869278 w 3738560"/>
                <a:gd name="connsiteY49" fmla="*/ 1390984 h 2576845"/>
                <a:gd name="connsiteX50" fmla="*/ 1745453 w 3738560"/>
                <a:gd name="connsiteY50" fmla="*/ 1267159 h 2576845"/>
                <a:gd name="connsiteX51" fmla="*/ 1755184 w 3738560"/>
                <a:gd name="connsiteY51" fmla="*/ 1218961 h 2576845"/>
                <a:gd name="connsiteX52" fmla="*/ 1776111 w 3738560"/>
                <a:gd name="connsiteY52" fmla="*/ 1187922 h 2576845"/>
                <a:gd name="connsiteX53" fmla="*/ 1485433 w 3738560"/>
                <a:gd name="connsiteY53" fmla="*/ 989935 h 2576845"/>
                <a:gd name="connsiteX54" fmla="*/ 1686349 w 3738560"/>
                <a:gd name="connsiteY54" fmla="*/ 1126783 h 2576845"/>
                <a:gd name="connsiteX55" fmla="*/ 1665927 w 3738560"/>
                <a:gd name="connsiteY55" fmla="*/ 1157073 h 2576845"/>
                <a:gd name="connsiteX56" fmla="*/ 1578369 w 3738560"/>
                <a:gd name="connsiteY56" fmla="*/ 1193340 h 2576845"/>
                <a:gd name="connsiteX57" fmla="*/ 1454544 w 3738560"/>
                <a:gd name="connsiteY57" fmla="*/ 1069515 h 2576845"/>
                <a:gd name="connsiteX58" fmla="*/ 1464275 w 3738560"/>
                <a:gd name="connsiteY58" fmla="*/ 1021317 h 2576845"/>
                <a:gd name="connsiteX59" fmla="*/ 1485433 w 3738560"/>
                <a:gd name="connsiteY59" fmla="*/ 989935 h 2576845"/>
                <a:gd name="connsiteX60" fmla="*/ 1194755 w 3738560"/>
                <a:gd name="connsiteY60" fmla="*/ 791948 h 2576845"/>
                <a:gd name="connsiteX61" fmla="*/ 1395671 w 3738560"/>
                <a:gd name="connsiteY61" fmla="*/ 928796 h 2576845"/>
                <a:gd name="connsiteX62" fmla="*/ 1375018 w 3738560"/>
                <a:gd name="connsiteY62" fmla="*/ 959429 h 2576845"/>
                <a:gd name="connsiteX63" fmla="*/ 1287460 w 3738560"/>
                <a:gd name="connsiteY63" fmla="*/ 995696 h 2576845"/>
                <a:gd name="connsiteX64" fmla="*/ 1163635 w 3738560"/>
                <a:gd name="connsiteY64" fmla="*/ 871871 h 2576845"/>
                <a:gd name="connsiteX65" fmla="*/ 1173366 w 3738560"/>
                <a:gd name="connsiteY65" fmla="*/ 823673 h 2576845"/>
                <a:gd name="connsiteX66" fmla="*/ 1194755 w 3738560"/>
                <a:gd name="connsiteY66" fmla="*/ 791948 h 2576845"/>
                <a:gd name="connsiteX67" fmla="*/ 904078 w 3738560"/>
                <a:gd name="connsiteY67" fmla="*/ 593961 h 2576845"/>
                <a:gd name="connsiteX68" fmla="*/ 1104994 w 3738560"/>
                <a:gd name="connsiteY68" fmla="*/ 730809 h 2576845"/>
                <a:gd name="connsiteX69" fmla="*/ 1084110 w 3738560"/>
                <a:gd name="connsiteY69" fmla="*/ 761785 h 2576845"/>
                <a:gd name="connsiteX70" fmla="*/ 996551 w 3738560"/>
                <a:gd name="connsiteY70" fmla="*/ 798052 h 2576845"/>
                <a:gd name="connsiteX71" fmla="*/ 872727 w 3738560"/>
                <a:gd name="connsiteY71" fmla="*/ 674227 h 2576845"/>
                <a:gd name="connsiteX72" fmla="*/ 882458 w 3738560"/>
                <a:gd name="connsiteY72" fmla="*/ 626029 h 2576845"/>
                <a:gd name="connsiteX73" fmla="*/ 904078 w 3738560"/>
                <a:gd name="connsiteY73" fmla="*/ 593961 h 2576845"/>
                <a:gd name="connsiteX74" fmla="*/ 613401 w 3738560"/>
                <a:gd name="connsiteY74" fmla="*/ 395974 h 2576845"/>
                <a:gd name="connsiteX75" fmla="*/ 814316 w 3738560"/>
                <a:gd name="connsiteY75" fmla="*/ 532822 h 2576845"/>
                <a:gd name="connsiteX76" fmla="*/ 793200 w 3738560"/>
                <a:gd name="connsiteY76" fmla="*/ 564141 h 2576845"/>
                <a:gd name="connsiteX77" fmla="*/ 705643 w 3738560"/>
                <a:gd name="connsiteY77" fmla="*/ 600408 h 2576845"/>
                <a:gd name="connsiteX78" fmla="*/ 581818 w 3738560"/>
                <a:gd name="connsiteY78" fmla="*/ 476583 h 2576845"/>
                <a:gd name="connsiteX79" fmla="*/ 591549 w 3738560"/>
                <a:gd name="connsiteY79" fmla="*/ 428385 h 2576845"/>
                <a:gd name="connsiteX80" fmla="*/ 613401 w 3738560"/>
                <a:gd name="connsiteY80" fmla="*/ 395974 h 2576845"/>
                <a:gd name="connsiteX81" fmla="*/ 322723 w 3738560"/>
                <a:gd name="connsiteY81" fmla="*/ 197987 h 2576845"/>
                <a:gd name="connsiteX82" fmla="*/ 523639 w 3738560"/>
                <a:gd name="connsiteY82" fmla="*/ 334835 h 2576845"/>
                <a:gd name="connsiteX83" fmla="*/ 502292 w 3738560"/>
                <a:gd name="connsiteY83" fmla="*/ 366497 h 2576845"/>
                <a:gd name="connsiteX84" fmla="*/ 414734 w 3738560"/>
                <a:gd name="connsiteY84" fmla="*/ 402764 h 2576845"/>
                <a:gd name="connsiteX85" fmla="*/ 290909 w 3738560"/>
                <a:gd name="connsiteY85" fmla="*/ 278939 h 2576845"/>
                <a:gd name="connsiteX86" fmla="*/ 300640 w 3738560"/>
                <a:gd name="connsiteY86" fmla="*/ 230741 h 2576845"/>
                <a:gd name="connsiteX87" fmla="*/ 322723 w 3738560"/>
                <a:gd name="connsiteY87" fmla="*/ 197987 h 2576845"/>
                <a:gd name="connsiteX88" fmla="*/ 32045 w 3738560"/>
                <a:gd name="connsiteY88" fmla="*/ 0 h 2576845"/>
                <a:gd name="connsiteX89" fmla="*/ 232961 w 3738560"/>
                <a:gd name="connsiteY89" fmla="*/ 136848 h 2576845"/>
                <a:gd name="connsiteX90" fmla="*/ 211383 w 3738560"/>
                <a:gd name="connsiteY90" fmla="*/ 168853 h 2576845"/>
                <a:gd name="connsiteX91" fmla="*/ 123825 w 3738560"/>
                <a:gd name="connsiteY91" fmla="*/ 205120 h 2576845"/>
                <a:gd name="connsiteX92" fmla="*/ 0 w 3738560"/>
                <a:gd name="connsiteY92" fmla="*/ 81295 h 2576845"/>
                <a:gd name="connsiteX93" fmla="*/ 9731 w 3738560"/>
                <a:gd name="connsiteY93" fmla="*/ 33097 h 2576845"/>
                <a:gd name="connsiteX94" fmla="*/ 32045 w 3738560"/>
                <a:gd name="connsiteY94" fmla="*/ 0 h 2576845"/>
                <a:gd name="connsiteX0" fmla="*/ 3619499 w 3738560"/>
                <a:gd name="connsiteY0" fmla="*/ 2443495 h 2576845"/>
                <a:gd name="connsiteX1" fmla="*/ 3659192 w 3738560"/>
                <a:gd name="connsiteY1" fmla="*/ 2451750 h 2576845"/>
                <a:gd name="connsiteX2" fmla="*/ 3728347 w 3738560"/>
                <a:gd name="connsiteY2" fmla="*/ 2404106 h 2576845"/>
                <a:gd name="connsiteX3" fmla="*/ 3728829 w 3738560"/>
                <a:gd name="connsiteY3" fmla="*/ 2404822 h 2576845"/>
                <a:gd name="connsiteX4" fmla="*/ 3738560 w 3738560"/>
                <a:gd name="connsiteY4" fmla="*/ 2453020 h 2576845"/>
                <a:gd name="connsiteX5" fmla="*/ 3614735 w 3738560"/>
                <a:gd name="connsiteY5" fmla="*/ 2576845 h 2576845"/>
                <a:gd name="connsiteX6" fmla="*/ 3490910 w 3738560"/>
                <a:gd name="connsiteY6" fmla="*/ 2453020 h 2576845"/>
                <a:gd name="connsiteX7" fmla="*/ 3500641 w 3738560"/>
                <a:gd name="connsiteY7" fmla="*/ 2404822 h 2576845"/>
                <a:gd name="connsiteX8" fmla="*/ 3520178 w 3738560"/>
                <a:gd name="connsiteY8" fmla="*/ 2375845 h 2576845"/>
                <a:gd name="connsiteX9" fmla="*/ 3619499 w 3738560"/>
                <a:gd name="connsiteY9" fmla="*/ 2443495 h 2576845"/>
                <a:gd name="connsiteX10" fmla="*/ 3229499 w 3738560"/>
                <a:gd name="connsiteY10" fmla="*/ 2177858 h 2576845"/>
                <a:gd name="connsiteX11" fmla="*/ 3430415 w 3738560"/>
                <a:gd name="connsiteY11" fmla="*/ 2314706 h 2576845"/>
                <a:gd name="connsiteX12" fmla="*/ 3411381 w 3738560"/>
                <a:gd name="connsiteY12" fmla="*/ 2342937 h 2576845"/>
                <a:gd name="connsiteX13" fmla="*/ 3323823 w 3738560"/>
                <a:gd name="connsiteY13" fmla="*/ 2379204 h 2576845"/>
                <a:gd name="connsiteX14" fmla="*/ 3199998 w 3738560"/>
                <a:gd name="connsiteY14" fmla="*/ 2255379 h 2576845"/>
                <a:gd name="connsiteX15" fmla="*/ 3209729 w 3738560"/>
                <a:gd name="connsiteY15" fmla="*/ 2207181 h 2576845"/>
                <a:gd name="connsiteX16" fmla="*/ 3229499 w 3738560"/>
                <a:gd name="connsiteY16" fmla="*/ 2177858 h 2576845"/>
                <a:gd name="connsiteX17" fmla="*/ 2938822 w 3738560"/>
                <a:gd name="connsiteY17" fmla="*/ 1979870 h 2576845"/>
                <a:gd name="connsiteX18" fmla="*/ 3139737 w 3738560"/>
                <a:gd name="connsiteY18" fmla="*/ 2116719 h 2576845"/>
                <a:gd name="connsiteX19" fmla="*/ 3120472 w 3738560"/>
                <a:gd name="connsiteY19" fmla="*/ 2145293 h 2576845"/>
                <a:gd name="connsiteX20" fmla="*/ 3032914 w 3738560"/>
                <a:gd name="connsiteY20" fmla="*/ 2181560 h 2576845"/>
                <a:gd name="connsiteX21" fmla="*/ 2909089 w 3738560"/>
                <a:gd name="connsiteY21" fmla="*/ 2057735 h 2576845"/>
                <a:gd name="connsiteX22" fmla="*/ 2918820 w 3738560"/>
                <a:gd name="connsiteY22" fmla="*/ 2009537 h 2576845"/>
                <a:gd name="connsiteX23" fmla="*/ 2938822 w 3738560"/>
                <a:gd name="connsiteY23" fmla="*/ 1979870 h 2576845"/>
                <a:gd name="connsiteX24" fmla="*/ 2648144 w 3738560"/>
                <a:gd name="connsiteY24" fmla="*/ 1781883 h 2576845"/>
                <a:gd name="connsiteX25" fmla="*/ 2849059 w 3738560"/>
                <a:gd name="connsiteY25" fmla="*/ 1918731 h 2576845"/>
                <a:gd name="connsiteX26" fmla="*/ 2829563 w 3738560"/>
                <a:gd name="connsiteY26" fmla="*/ 1947649 h 2576845"/>
                <a:gd name="connsiteX27" fmla="*/ 2742005 w 3738560"/>
                <a:gd name="connsiteY27" fmla="*/ 1983916 h 2576845"/>
                <a:gd name="connsiteX28" fmla="*/ 2618180 w 3738560"/>
                <a:gd name="connsiteY28" fmla="*/ 1860091 h 2576845"/>
                <a:gd name="connsiteX29" fmla="*/ 2627911 w 3738560"/>
                <a:gd name="connsiteY29" fmla="*/ 1811893 h 2576845"/>
                <a:gd name="connsiteX30" fmla="*/ 2648144 w 3738560"/>
                <a:gd name="connsiteY30" fmla="*/ 1781883 h 2576845"/>
                <a:gd name="connsiteX31" fmla="*/ 2357466 w 3738560"/>
                <a:gd name="connsiteY31" fmla="*/ 1583896 h 2576845"/>
                <a:gd name="connsiteX32" fmla="*/ 2558382 w 3738560"/>
                <a:gd name="connsiteY32" fmla="*/ 1720744 h 2576845"/>
                <a:gd name="connsiteX33" fmla="*/ 2538654 w 3738560"/>
                <a:gd name="connsiteY33" fmla="*/ 1750005 h 2576845"/>
                <a:gd name="connsiteX34" fmla="*/ 2451096 w 3738560"/>
                <a:gd name="connsiteY34" fmla="*/ 1786272 h 2576845"/>
                <a:gd name="connsiteX35" fmla="*/ 2327271 w 3738560"/>
                <a:gd name="connsiteY35" fmla="*/ 1662447 h 2576845"/>
                <a:gd name="connsiteX36" fmla="*/ 2337002 w 3738560"/>
                <a:gd name="connsiteY36" fmla="*/ 1614249 h 2576845"/>
                <a:gd name="connsiteX37" fmla="*/ 2357466 w 3738560"/>
                <a:gd name="connsiteY37" fmla="*/ 1583896 h 2576845"/>
                <a:gd name="connsiteX38" fmla="*/ 2066788 w 3738560"/>
                <a:gd name="connsiteY38" fmla="*/ 1385909 h 2576845"/>
                <a:gd name="connsiteX39" fmla="*/ 2267704 w 3738560"/>
                <a:gd name="connsiteY39" fmla="*/ 1522757 h 2576845"/>
                <a:gd name="connsiteX40" fmla="*/ 2247745 w 3738560"/>
                <a:gd name="connsiteY40" fmla="*/ 1552361 h 2576845"/>
                <a:gd name="connsiteX41" fmla="*/ 2160187 w 3738560"/>
                <a:gd name="connsiteY41" fmla="*/ 1588628 h 2576845"/>
                <a:gd name="connsiteX42" fmla="*/ 2036362 w 3738560"/>
                <a:gd name="connsiteY42" fmla="*/ 1464803 h 2576845"/>
                <a:gd name="connsiteX43" fmla="*/ 2046093 w 3738560"/>
                <a:gd name="connsiteY43" fmla="*/ 1416605 h 2576845"/>
                <a:gd name="connsiteX44" fmla="*/ 2066788 w 3738560"/>
                <a:gd name="connsiteY44" fmla="*/ 1385909 h 2576845"/>
                <a:gd name="connsiteX45" fmla="*/ 1776111 w 3738560"/>
                <a:gd name="connsiteY45" fmla="*/ 1187922 h 2576845"/>
                <a:gd name="connsiteX46" fmla="*/ 1977026 w 3738560"/>
                <a:gd name="connsiteY46" fmla="*/ 1324770 h 2576845"/>
                <a:gd name="connsiteX47" fmla="*/ 1956836 w 3738560"/>
                <a:gd name="connsiteY47" fmla="*/ 1354717 h 2576845"/>
                <a:gd name="connsiteX48" fmla="*/ 1869278 w 3738560"/>
                <a:gd name="connsiteY48" fmla="*/ 1390984 h 2576845"/>
                <a:gd name="connsiteX49" fmla="*/ 1745453 w 3738560"/>
                <a:gd name="connsiteY49" fmla="*/ 1267159 h 2576845"/>
                <a:gd name="connsiteX50" fmla="*/ 1755184 w 3738560"/>
                <a:gd name="connsiteY50" fmla="*/ 1218961 h 2576845"/>
                <a:gd name="connsiteX51" fmla="*/ 1776111 w 3738560"/>
                <a:gd name="connsiteY51" fmla="*/ 1187922 h 2576845"/>
                <a:gd name="connsiteX52" fmla="*/ 1485433 w 3738560"/>
                <a:gd name="connsiteY52" fmla="*/ 989935 h 2576845"/>
                <a:gd name="connsiteX53" fmla="*/ 1686349 w 3738560"/>
                <a:gd name="connsiteY53" fmla="*/ 1126783 h 2576845"/>
                <a:gd name="connsiteX54" fmla="*/ 1665927 w 3738560"/>
                <a:gd name="connsiteY54" fmla="*/ 1157073 h 2576845"/>
                <a:gd name="connsiteX55" fmla="*/ 1578369 w 3738560"/>
                <a:gd name="connsiteY55" fmla="*/ 1193340 h 2576845"/>
                <a:gd name="connsiteX56" fmla="*/ 1454544 w 3738560"/>
                <a:gd name="connsiteY56" fmla="*/ 1069515 h 2576845"/>
                <a:gd name="connsiteX57" fmla="*/ 1464275 w 3738560"/>
                <a:gd name="connsiteY57" fmla="*/ 1021317 h 2576845"/>
                <a:gd name="connsiteX58" fmla="*/ 1485433 w 3738560"/>
                <a:gd name="connsiteY58" fmla="*/ 989935 h 2576845"/>
                <a:gd name="connsiteX59" fmla="*/ 1194755 w 3738560"/>
                <a:gd name="connsiteY59" fmla="*/ 791948 h 2576845"/>
                <a:gd name="connsiteX60" fmla="*/ 1395671 w 3738560"/>
                <a:gd name="connsiteY60" fmla="*/ 928796 h 2576845"/>
                <a:gd name="connsiteX61" fmla="*/ 1375018 w 3738560"/>
                <a:gd name="connsiteY61" fmla="*/ 959429 h 2576845"/>
                <a:gd name="connsiteX62" fmla="*/ 1287460 w 3738560"/>
                <a:gd name="connsiteY62" fmla="*/ 995696 h 2576845"/>
                <a:gd name="connsiteX63" fmla="*/ 1163635 w 3738560"/>
                <a:gd name="connsiteY63" fmla="*/ 871871 h 2576845"/>
                <a:gd name="connsiteX64" fmla="*/ 1173366 w 3738560"/>
                <a:gd name="connsiteY64" fmla="*/ 823673 h 2576845"/>
                <a:gd name="connsiteX65" fmla="*/ 1194755 w 3738560"/>
                <a:gd name="connsiteY65" fmla="*/ 791948 h 2576845"/>
                <a:gd name="connsiteX66" fmla="*/ 904078 w 3738560"/>
                <a:gd name="connsiteY66" fmla="*/ 593961 h 2576845"/>
                <a:gd name="connsiteX67" fmla="*/ 1104994 w 3738560"/>
                <a:gd name="connsiteY67" fmla="*/ 730809 h 2576845"/>
                <a:gd name="connsiteX68" fmla="*/ 1084110 w 3738560"/>
                <a:gd name="connsiteY68" fmla="*/ 761785 h 2576845"/>
                <a:gd name="connsiteX69" fmla="*/ 996551 w 3738560"/>
                <a:gd name="connsiteY69" fmla="*/ 798052 h 2576845"/>
                <a:gd name="connsiteX70" fmla="*/ 872727 w 3738560"/>
                <a:gd name="connsiteY70" fmla="*/ 674227 h 2576845"/>
                <a:gd name="connsiteX71" fmla="*/ 882458 w 3738560"/>
                <a:gd name="connsiteY71" fmla="*/ 626029 h 2576845"/>
                <a:gd name="connsiteX72" fmla="*/ 904078 w 3738560"/>
                <a:gd name="connsiteY72" fmla="*/ 593961 h 2576845"/>
                <a:gd name="connsiteX73" fmla="*/ 613401 w 3738560"/>
                <a:gd name="connsiteY73" fmla="*/ 395974 h 2576845"/>
                <a:gd name="connsiteX74" fmla="*/ 814316 w 3738560"/>
                <a:gd name="connsiteY74" fmla="*/ 532822 h 2576845"/>
                <a:gd name="connsiteX75" fmla="*/ 793200 w 3738560"/>
                <a:gd name="connsiteY75" fmla="*/ 564141 h 2576845"/>
                <a:gd name="connsiteX76" fmla="*/ 705643 w 3738560"/>
                <a:gd name="connsiteY76" fmla="*/ 600408 h 2576845"/>
                <a:gd name="connsiteX77" fmla="*/ 581818 w 3738560"/>
                <a:gd name="connsiteY77" fmla="*/ 476583 h 2576845"/>
                <a:gd name="connsiteX78" fmla="*/ 591549 w 3738560"/>
                <a:gd name="connsiteY78" fmla="*/ 428385 h 2576845"/>
                <a:gd name="connsiteX79" fmla="*/ 613401 w 3738560"/>
                <a:gd name="connsiteY79" fmla="*/ 395974 h 2576845"/>
                <a:gd name="connsiteX80" fmla="*/ 322723 w 3738560"/>
                <a:gd name="connsiteY80" fmla="*/ 197987 h 2576845"/>
                <a:gd name="connsiteX81" fmla="*/ 523639 w 3738560"/>
                <a:gd name="connsiteY81" fmla="*/ 334835 h 2576845"/>
                <a:gd name="connsiteX82" fmla="*/ 502292 w 3738560"/>
                <a:gd name="connsiteY82" fmla="*/ 366497 h 2576845"/>
                <a:gd name="connsiteX83" fmla="*/ 414734 w 3738560"/>
                <a:gd name="connsiteY83" fmla="*/ 402764 h 2576845"/>
                <a:gd name="connsiteX84" fmla="*/ 290909 w 3738560"/>
                <a:gd name="connsiteY84" fmla="*/ 278939 h 2576845"/>
                <a:gd name="connsiteX85" fmla="*/ 300640 w 3738560"/>
                <a:gd name="connsiteY85" fmla="*/ 230741 h 2576845"/>
                <a:gd name="connsiteX86" fmla="*/ 322723 w 3738560"/>
                <a:gd name="connsiteY86" fmla="*/ 197987 h 2576845"/>
                <a:gd name="connsiteX87" fmla="*/ 32045 w 3738560"/>
                <a:gd name="connsiteY87" fmla="*/ 0 h 2576845"/>
                <a:gd name="connsiteX88" fmla="*/ 232961 w 3738560"/>
                <a:gd name="connsiteY88" fmla="*/ 136848 h 2576845"/>
                <a:gd name="connsiteX89" fmla="*/ 211383 w 3738560"/>
                <a:gd name="connsiteY89" fmla="*/ 168853 h 2576845"/>
                <a:gd name="connsiteX90" fmla="*/ 123825 w 3738560"/>
                <a:gd name="connsiteY90" fmla="*/ 205120 h 2576845"/>
                <a:gd name="connsiteX91" fmla="*/ 0 w 3738560"/>
                <a:gd name="connsiteY91" fmla="*/ 81295 h 2576845"/>
                <a:gd name="connsiteX92" fmla="*/ 9731 w 3738560"/>
                <a:gd name="connsiteY92" fmla="*/ 33097 h 2576845"/>
                <a:gd name="connsiteX93" fmla="*/ 32045 w 3738560"/>
                <a:gd name="connsiteY93" fmla="*/ 0 h 25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738560" h="2576845">
                  <a:moveTo>
                    <a:pt x="3619499" y="2443495"/>
                  </a:moveTo>
                  <a:lnTo>
                    <a:pt x="3659192" y="2451750"/>
                  </a:lnTo>
                  <a:lnTo>
                    <a:pt x="3728347" y="2404106"/>
                  </a:lnTo>
                  <a:lnTo>
                    <a:pt x="3728829" y="2404822"/>
                  </a:lnTo>
                  <a:cubicBezTo>
                    <a:pt x="3735095" y="2419636"/>
                    <a:pt x="3738560" y="2435924"/>
                    <a:pt x="3738560" y="2453020"/>
                  </a:cubicBezTo>
                  <a:cubicBezTo>
                    <a:pt x="3738560" y="2521407"/>
                    <a:pt x="3683122" y="2576845"/>
                    <a:pt x="3614735" y="2576845"/>
                  </a:cubicBezTo>
                  <a:cubicBezTo>
                    <a:pt x="3546348" y="2576845"/>
                    <a:pt x="3490910" y="2521407"/>
                    <a:pt x="3490910" y="2453020"/>
                  </a:cubicBezTo>
                  <a:cubicBezTo>
                    <a:pt x="3490910" y="2435924"/>
                    <a:pt x="3494375" y="2419636"/>
                    <a:pt x="3500641" y="2404822"/>
                  </a:cubicBezTo>
                  <a:lnTo>
                    <a:pt x="3520178" y="2375845"/>
                  </a:lnTo>
                  <a:lnTo>
                    <a:pt x="3619499" y="2443495"/>
                  </a:lnTo>
                  <a:close/>
                  <a:moveTo>
                    <a:pt x="3229499" y="2177858"/>
                  </a:moveTo>
                  <a:lnTo>
                    <a:pt x="3430415" y="2314706"/>
                  </a:lnTo>
                  <a:lnTo>
                    <a:pt x="3411381" y="2342937"/>
                  </a:lnTo>
                  <a:cubicBezTo>
                    <a:pt x="3388973" y="2365345"/>
                    <a:pt x="3358017" y="2379204"/>
                    <a:pt x="3323823" y="2379204"/>
                  </a:cubicBezTo>
                  <a:cubicBezTo>
                    <a:pt x="3255436" y="2379204"/>
                    <a:pt x="3199998" y="2323766"/>
                    <a:pt x="3199998" y="2255379"/>
                  </a:cubicBezTo>
                  <a:cubicBezTo>
                    <a:pt x="3199998" y="2238282"/>
                    <a:pt x="3203463" y="2221995"/>
                    <a:pt x="3209729" y="2207181"/>
                  </a:cubicBezTo>
                  <a:lnTo>
                    <a:pt x="3229499" y="2177858"/>
                  </a:lnTo>
                  <a:close/>
                  <a:moveTo>
                    <a:pt x="2938822" y="1979870"/>
                  </a:moveTo>
                  <a:lnTo>
                    <a:pt x="3139737" y="2116719"/>
                  </a:lnTo>
                  <a:lnTo>
                    <a:pt x="3120472" y="2145293"/>
                  </a:lnTo>
                  <a:cubicBezTo>
                    <a:pt x="3098064" y="2167701"/>
                    <a:pt x="3067108" y="2181560"/>
                    <a:pt x="3032914" y="2181560"/>
                  </a:cubicBezTo>
                  <a:cubicBezTo>
                    <a:pt x="2964527" y="2181560"/>
                    <a:pt x="2909089" y="2126122"/>
                    <a:pt x="2909089" y="2057735"/>
                  </a:cubicBezTo>
                  <a:cubicBezTo>
                    <a:pt x="2909089" y="2040639"/>
                    <a:pt x="2912554" y="2024351"/>
                    <a:pt x="2918820" y="2009537"/>
                  </a:cubicBezTo>
                  <a:lnTo>
                    <a:pt x="2938822" y="1979870"/>
                  </a:lnTo>
                  <a:close/>
                  <a:moveTo>
                    <a:pt x="2648144" y="1781883"/>
                  </a:moveTo>
                  <a:lnTo>
                    <a:pt x="2849059" y="1918731"/>
                  </a:lnTo>
                  <a:lnTo>
                    <a:pt x="2829563" y="1947649"/>
                  </a:lnTo>
                  <a:cubicBezTo>
                    <a:pt x="2807155" y="1970057"/>
                    <a:pt x="2776199" y="1983916"/>
                    <a:pt x="2742005" y="1983916"/>
                  </a:cubicBezTo>
                  <a:cubicBezTo>
                    <a:pt x="2673618" y="1983916"/>
                    <a:pt x="2618180" y="1928478"/>
                    <a:pt x="2618180" y="1860091"/>
                  </a:cubicBezTo>
                  <a:cubicBezTo>
                    <a:pt x="2618180" y="1842994"/>
                    <a:pt x="2621645" y="1826707"/>
                    <a:pt x="2627911" y="1811893"/>
                  </a:cubicBezTo>
                  <a:lnTo>
                    <a:pt x="2648144" y="1781883"/>
                  </a:lnTo>
                  <a:close/>
                  <a:moveTo>
                    <a:pt x="2357466" y="1583896"/>
                  </a:moveTo>
                  <a:lnTo>
                    <a:pt x="2558382" y="1720744"/>
                  </a:lnTo>
                  <a:lnTo>
                    <a:pt x="2538654" y="1750005"/>
                  </a:lnTo>
                  <a:cubicBezTo>
                    <a:pt x="2516246" y="1772413"/>
                    <a:pt x="2485290" y="1786272"/>
                    <a:pt x="2451096" y="1786272"/>
                  </a:cubicBezTo>
                  <a:cubicBezTo>
                    <a:pt x="2382709" y="1786272"/>
                    <a:pt x="2327271" y="1730834"/>
                    <a:pt x="2327271" y="1662447"/>
                  </a:cubicBezTo>
                  <a:cubicBezTo>
                    <a:pt x="2327271" y="1645351"/>
                    <a:pt x="2330736" y="1629063"/>
                    <a:pt x="2337002" y="1614249"/>
                  </a:cubicBezTo>
                  <a:lnTo>
                    <a:pt x="2357466" y="1583896"/>
                  </a:lnTo>
                  <a:close/>
                  <a:moveTo>
                    <a:pt x="2066788" y="1385909"/>
                  </a:moveTo>
                  <a:lnTo>
                    <a:pt x="2267704" y="1522757"/>
                  </a:lnTo>
                  <a:lnTo>
                    <a:pt x="2247745" y="1552361"/>
                  </a:lnTo>
                  <a:cubicBezTo>
                    <a:pt x="2225337" y="1574769"/>
                    <a:pt x="2194381" y="1588628"/>
                    <a:pt x="2160187" y="1588628"/>
                  </a:cubicBezTo>
                  <a:cubicBezTo>
                    <a:pt x="2091800" y="1588628"/>
                    <a:pt x="2036362" y="1533190"/>
                    <a:pt x="2036362" y="1464803"/>
                  </a:cubicBezTo>
                  <a:cubicBezTo>
                    <a:pt x="2036362" y="1447706"/>
                    <a:pt x="2039827" y="1431419"/>
                    <a:pt x="2046093" y="1416605"/>
                  </a:cubicBezTo>
                  <a:lnTo>
                    <a:pt x="2066788" y="1385909"/>
                  </a:lnTo>
                  <a:close/>
                  <a:moveTo>
                    <a:pt x="1776111" y="1187922"/>
                  </a:moveTo>
                  <a:lnTo>
                    <a:pt x="1977026" y="1324770"/>
                  </a:lnTo>
                  <a:lnTo>
                    <a:pt x="1956836" y="1354717"/>
                  </a:lnTo>
                  <a:cubicBezTo>
                    <a:pt x="1934428" y="1377125"/>
                    <a:pt x="1903472" y="1390984"/>
                    <a:pt x="1869278" y="1390984"/>
                  </a:cubicBezTo>
                  <a:cubicBezTo>
                    <a:pt x="1800891" y="1390984"/>
                    <a:pt x="1745453" y="1335546"/>
                    <a:pt x="1745453" y="1267159"/>
                  </a:cubicBezTo>
                  <a:cubicBezTo>
                    <a:pt x="1745453" y="1250063"/>
                    <a:pt x="1748918" y="1233775"/>
                    <a:pt x="1755184" y="1218961"/>
                  </a:cubicBezTo>
                  <a:lnTo>
                    <a:pt x="1776111" y="1187922"/>
                  </a:lnTo>
                  <a:close/>
                  <a:moveTo>
                    <a:pt x="1485433" y="989935"/>
                  </a:moveTo>
                  <a:lnTo>
                    <a:pt x="1686349" y="1126783"/>
                  </a:lnTo>
                  <a:lnTo>
                    <a:pt x="1665927" y="1157073"/>
                  </a:lnTo>
                  <a:cubicBezTo>
                    <a:pt x="1643519" y="1179481"/>
                    <a:pt x="1612563" y="1193340"/>
                    <a:pt x="1578369" y="1193340"/>
                  </a:cubicBezTo>
                  <a:cubicBezTo>
                    <a:pt x="1509982" y="1193340"/>
                    <a:pt x="1454544" y="1137902"/>
                    <a:pt x="1454544" y="1069515"/>
                  </a:cubicBezTo>
                  <a:cubicBezTo>
                    <a:pt x="1454544" y="1052418"/>
                    <a:pt x="1458009" y="1036131"/>
                    <a:pt x="1464275" y="1021317"/>
                  </a:cubicBezTo>
                  <a:lnTo>
                    <a:pt x="1485433" y="989935"/>
                  </a:lnTo>
                  <a:close/>
                  <a:moveTo>
                    <a:pt x="1194755" y="791948"/>
                  </a:moveTo>
                  <a:lnTo>
                    <a:pt x="1395671" y="928796"/>
                  </a:lnTo>
                  <a:lnTo>
                    <a:pt x="1375018" y="959429"/>
                  </a:lnTo>
                  <a:cubicBezTo>
                    <a:pt x="1352610" y="981837"/>
                    <a:pt x="1321654" y="995696"/>
                    <a:pt x="1287460" y="995696"/>
                  </a:cubicBezTo>
                  <a:cubicBezTo>
                    <a:pt x="1219073" y="995696"/>
                    <a:pt x="1163635" y="940258"/>
                    <a:pt x="1163635" y="871871"/>
                  </a:cubicBezTo>
                  <a:cubicBezTo>
                    <a:pt x="1163635" y="854775"/>
                    <a:pt x="1167100" y="838487"/>
                    <a:pt x="1173366" y="823673"/>
                  </a:cubicBezTo>
                  <a:lnTo>
                    <a:pt x="1194755" y="791948"/>
                  </a:lnTo>
                  <a:close/>
                  <a:moveTo>
                    <a:pt x="904078" y="593961"/>
                  </a:moveTo>
                  <a:lnTo>
                    <a:pt x="1104994" y="730809"/>
                  </a:lnTo>
                  <a:lnTo>
                    <a:pt x="1084110" y="761785"/>
                  </a:lnTo>
                  <a:cubicBezTo>
                    <a:pt x="1061702" y="784193"/>
                    <a:pt x="1030745" y="798052"/>
                    <a:pt x="996551" y="798052"/>
                  </a:cubicBezTo>
                  <a:cubicBezTo>
                    <a:pt x="928164" y="798052"/>
                    <a:pt x="872727" y="742614"/>
                    <a:pt x="872727" y="674227"/>
                  </a:cubicBezTo>
                  <a:cubicBezTo>
                    <a:pt x="872727" y="657130"/>
                    <a:pt x="876192" y="640843"/>
                    <a:pt x="882458" y="626029"/>
                  </a:cubicBezTo>
                  <a:lnTo>
                    <a:pt x="904078" y="593961"/>
                  </a:lnTo>
                  <a:close/>
                  <a:moveTo>
                    <a:pt x="613401" y="395974"/>
                  </a:moveTo>
                  <a:lnTo>
                    <a:pt x="814316" y="532822"/>
                  </a:lnTo>
                  <a:lnTo>
                    <a:pt x="793200" y="564141"/>
                  </a:lnTo>
                  <a:cubicBezTo>
                    <a:pt x="770792" y="586549"/>
                    <a:pt x="739836" y="600408"/>
                    <a:pt x="705643" y="600408"/>
                  </a:cubicBezTo>
                  <a:cubicBezTo>
                    <a:pt x="637256" y="600408"/>
                    <a:pt x="581818" y="544970"/>
                    <a:pt x="581818" y="476583"/>
                  </a:cubicBezTo>
                  <a:cubicBezTo>
                    <a:pt x="581818" y="459486"/>
                    <a:pt x="585283" y="443199"/>
                    <a:pt x="591549" y="428385"/>
                  </a:cubicBezTo>
                  <a:lnTo>
                    <a:pt x="613401" y="395974"/>
                  </a:lnTo>
                  <a:close/>
                  <a:moveTo>
                    <a:pt x="322723" y="197987"/>
                  </a:moveTo>
                  <a:lnTo>
                    <a:pt x="523639" y="334835"/>
                  </a:lnTo>
                  <a:lnTo>
                    <a:pt x="502292" y="366497"/>
                  </a:lnTo>
                  <a:cubicBezTo>
                    <a:pt x="479884" y="388905"/>
                    <a:pt x="448928" y="402764"/>
                    <a:pt x="414734" y="402764"/>
                  </a:cubicBezTo>
                  <a:cubicBezTo>
                    <a:pt x="346347" y="402764"/>
                    <a:pt x="290909" y="347326"/>
                    <a:pt x="290909" y="278939"/>
                  </a:cubicBezTo>
                  <a:cubicBezTo>
                    <a:pt x="290909" y="261842"/>
                    <a:pt x="294374" y="245555"/>
                    <a:pt x="300640" y="230741"/>
                  </a:cubicBezTo>
                  <a:lnTo>
                    <a:pt x="322723" y="197987"/>
                  </a:lnTo>
                  <a:close/>
                  <a:moveTo>
                    <a:pt x="32045" y="0"/>
                  </a:moveTo>
                  <a:lnTo>
                    <a:pt x="232961" y="136848"/>
                  </a:lnTo>
                  <a:lnTo>
                    <a:pt x="211383" y="168853"/>
                  </a:lnTo>
                  <a:cubicBezTo>
                    <a:pt x="188975" y="191261"/>
                    <a:pt x="158019" y="205120"/>
                    <a:pt x="123825" y="205120"/>
                  </a:cubicBezTo>
                  <a:cubicBezTo>
                    <a:pt x="55438" y="205120"/>
                    <a:pt x="0" y="149682"/>
                    <a:pt x="0" y="81295"/>
                  </a:cubicBezTo>
                  <a:cubicBezTo>
                    <a:pt x="0" y="64198"/>
                    <a:pt x="3465" y="47911"/>
                    <a:pt x="9731" y="33097"/>
                  </a:cubicBezTo>
                  <a:lnTo>
                    <a:pt x="320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8A4DB96-50F2-4FE5-9220-86E2CA21DFE8}"/>
                </a:ext>
              </a:extLst>
            </p:cNvPr>
            <p:cNvSpPr/>
            <p:nvPr/>
          </p:nvSpPr>
          <p:spPr>
            <a:xfrm>
              <a:off x="5853868" y="3348146"/>
              <a:ext cx="3461582" cy="2424004"/>
            </a:xfrm>
            <a:custGeom>
              <a:avLst/>
              <a:gdLst>
                <a:gd name="connsiteX0" fmla="*/ 200191 w 3461582"/>
                <a:gd name="connsiteY0" fmla="*/ 2220680 h 2424004"/>
                <a:gd name="connsiteX1" fmla="*/ 221295 w 3461582"/>
                <a:gd name="connsiteY1" fmla="*/ 2251981 h 2424004"/>
                <a:gd name="connsiteX2" fmla="*/ 231026 w 3461582"/>
                <a:gd name="connsiteY2" fmla="*/ 2300179 h 2424004"/>
                <a:gd name="connsiteX3" fmla="*/ 107201 w 3461582"/>
                <a:gd name="connsiteY3" fmla="*/ 2424004 h 2424004"/>
                <a:gd name="connsiteX4" fmla="*/ 19644 w 3461582"/>
                <a:gd name="connsiteY4" fmla="*/ 2387737 h 2424004"/>
                <a:gd name="connsiteX5" fmla="*/ 0 w 3461582"/>
                <a:gd name="connsiteY5" fmla="*/ 2358601 h 2424004"/>
                <a:gd name="connsiteX6" fmla="*/ 493279 w 3461582"/>
                <a:gd name="connsiteY6" fmla="*/ 2018758 h 2424004"/>
                <a:gd name="connsiteX7" fmla="*/ 514982 w 3461582"/>
                <a:gd name="connsiteY7" fmla="*/ 2050948 h 2424004"/>
                <a:gd name="connsiteX8" fmla="*/ 524713 w 3461582"/>
                <a:gd name="connsiteY8" fmla="*/ 2099146 h 2424004"/>
                <a:gd name="connsiteX9" fmla="*/ 400888 w 3461582"/>
                <a:gd name="connsiteY9" fmla="*/ 2222971 h 2424004"/>
                <a:gd name="connsiteX10" fmla="*/ 313330 w 3461582"/>
                <a:gd name="connsiteY10" fmla="*/ 2186704 h 2424004"/>
                <a:gd name="connsiteX11" fmla="*/ 293087 w 3461582"/>
                <a:gd name="connsiteY11" fmla="*/ 2156679 h 2424004"/>
                <a:gd name="connsiteX12" fmla="*/ 786369 w 3461582"/>
                <a:gd name="connsiteY12" fmla="*/ 1816835 h 2424004"/>
                <a:gd name="connsiteX13" fmla="*/ 808669 w 3461582"/>
                <a:gd name="connsiteY13" fmla="*/ 1849912 h 2424004"/>
                <a:gd name="connsiteX14" fmla="*/ 818400 w 3461582"/>
                <a:gd name="connsiteY14" fmla="*/ 1898110 h 2424004"/>
                <a:gd name="connsiteX15" fmla="*/ 694575 w 3461582"/>
                <a:gd name="connsiteY15" fmla="*/ 2021935 h 2424004"/>
                <a:gd name="connsiteX16" fmla="*/ 607017 w 3461582"/>
                <a:gd name="connsiteY16" fmla="*/ 1985668 h 2424004"/>
                <a:gd name="connsiteX17" fmla="*/ 586177 w 3461582"/>
                <a:gd name="connsiteY17" fmla="*/ 1954757 h 2424004"/>
                <a:gd name="connsiteX18" fmla="*/ 1079458 w 3461582"/>
                <a:gd name="connsiteY18" fmla="*/ 1614913 h 2424004"/>
                <a:gd name="connsiteX19" fmla="*/ 1102356 w 3461582"/>
                <a:gd name="connsiteY19" fmla="*/ 1648876 h 2424004"/>
                <a:gd name="connsiteX20" fmla="*/ 1112087 w 3461582"/>
                <a:gd name="connsiteY20" fmla="*/ 1697074 h 2424004"/>
                <a:gd name="connsiteX21" fmla="*/ 988262 w 3461582"/>
                <a:gd name="connsiteY21" fmla="*/ 1820899 h 2424004"/>
                <a:gd name="connsiteX22" fmla="*/ 900704 w 3461582"/>
                <a:gd name="connsiteY22" fmla="*/ 1784632 h 2424004"/>
                <a:gd name="connsiteX23" fmla="*/ 879266 w 3461582"/>
                <a:gd name="connsiteY23" fmla="*/ 1752834 h 2424004"/>
                <a:gd name="connsiteX24" fmla="*/ 1372547 w 3461582"/>
                <a:gd name="connsiteY24" fmla="*/ 1412990 h 2424004"/>
                <a:gd name="connsiteX25" fmla="*/ 1396043 w 3461582"/>
                <a:gd name="connsiteY25" fmla="*/ 1447840 h 2424004"/>
                <a:gd name="connsiteX26" fmla="*/ 1405774 w 3461582"/>
                <a:gd name="connsiteY26" fmla="*/ 1496038 h 2424004"/>
                <a:gd name="connsiteX27" fmla="*/ 1281949 w 3461582"/>
                <a:gd name="connsiteY27" fmla="*/ 1619863 h 2424004"/>
                <a:gd name="connsiteX28" fmla="*/ 1194391 w 3461582"/>
                <a:gd name="connsiteY28" fmla="*/ 1583596 h 2424004"/>
                <a:gd name="connsiteX29" fmla="*/ 1172355 w 3461582"/>
                <a:gd name="connsiteY29" fmla="*/ 1550911 h 2424004"/>
                <a:gd name="connsiteX30" fmla="*/ 1665636 w 3461582"/>
                <a:gd name="connsiteY30" fmla="*/ 1211067 h 2424004"/>
                <a:gd name="connsiteX31" fmla="*/ 1689730 w 3461582"/>
                <a:gd name="connsiteY31" fmla="*/ 1246804 h 2424004"/>
                <a:gd name="connsiteX32" fmla="*/ 1699461 w 3461582"/>
                <a:gd name="connsiteY32" fmla="*/ 1295002 h 2424004"/>
                <a:gd name="connsiteX33" fmla="*/ 1575636 w 3461582"/>
                <a:gd name="connsiteY33" fmla="*/ 1418827 h 2424004"/>
                <a:gd name="connsiteX34" fmla="*/ 1488078 w 3461582"/>
                <a:gd name="connsiteY34" fmla="*/ 1382560 h 2424004"/>
                <a:gd name="connsiteX35" fmla="*/ 1465444 w 3461582"/>
                <a:gd name="connsiteY35" fmla="*/ 1348989 h 2424004"/>
                <a:gd name="connsiteX36" fmla="*/ 1958725 w 3461582"/>
                <a:gd name="connsiteY36" fmla="*/ 1009145 h 2424004"/>
                <a:gd name="connsiteX37" fmla="*/ 1983417 w 3461582"/>
                <a:gd name="connsiteY37" fmla="*/ 1045768 h 2424004"/>
                <a:gd name="connsiteX38" fmla="*/ 1993148 w 3461582"/>
                <a:gd name="connsiteY38" fmla="*/ 1093966 h 2424004"/>
                <a:gd name="connsiteX39" fmla="*/ 1869323 w 3461582"/>
                <a:gd name="connsiteY39" fmla="*/ 1217791 h 2424004"/>
                <a:gd name="connsiteX40" fmla="*/ 1781765 w 3461582"/>
                <a:gd name="connsiteY40" fmla="*/ 1181524 h 2424004"/>
                <a:gd name="connsiteX41" fmla="*/ 1758533 w 3461582"/>
                <a:gd name="connsiteY41" fmla="*/ 1147066 h 2424004"/>
                <a:gd name="connsiteX42" fmla="*/ 2251815 w 3461582"/>
                <a:gd name="connsiteY42" fmla="*/ 807222 h 2424004"/>
                <a:gd name="connsiteX43" fmla="*/ 2277104 w 3461582"/>
                <a:gd name="connsiteY43" fmla="*/ 844732 h 2424004"/>
                <a:gd name="connsiteX44" fmla="*/ 2286835 w 3461582"/>
                <a:gd name="connsiteY44" fmla="*/ 892930 h 2424004"/>
                <a:gd name="connsiteX45" fmla="*/ 2163010 w 3461582"/>
                <a:gd name="connsiteY45" fmla="*/ 1016755 h 2424004"/>
                <a:gd name="connsiteX46" fmla="*/ 2075452 w 3461582"/>
                <a:gd name="connsiteY46" fmla="*/ 980488 h 2424004"/>
                <a:gd name="connsiteX47" fmla="*/ 2051623 w 3461582"/>
                <a:gd name="connsiteY47" fmla="*/ 945143 h 2424004"/>
                <a:gd name="connsiteX48" fmla="*/ 2544904 w 3461582"/>
                <a:gd name="connsiteY48" fmla="*/ 605299 h 2424004"/>
                <a:gd name="connsiteX49" fmla="*/ 2570791 w 3461582"/>
                <a:gd name="connsiteY49" fmla="*/ 643696 h 2424004"/>
                <a:gd name="connsiteX50" fmla="*/ 2580522 w 3461582"/>
                <a:gd name="connsiteY50" fmla="*/ 691894 h 2424004"/>
                <a:gd name="connsiteX51" fmla="*/ 2456697 w 3461582"/>
                <a:gd name="connsiteY51" fmla="*/ 815719 h 2424004"/>
                <a:gd name="connsiteX52" fmla="*/ 2369139 w 3461582"/>
                <a:gd name="connsiteY52" fmla="*/ 779452 h 2424004"/>
                <a:gd name="connsiteX53" fmla="*/ 2344712 w 3461582"/>
                <a:gd name="connsiteY53" fmla="*/ 743221 h 2424004"/>
                <a:gd name="connsiteX54" fmla="*/ 2837993 w 3461582"/>
                <a:gd name="connsiteY54" fmla="*/ 403377 h 2424004"/>
                <a:gd name="connsiteX55" fmla="*/ 2864478 w 3461582"/>
                <a:gd name="connsiteY55" fmla="*/ 442660 h 2424004"/>
                <a:gd name="connsiteX56" fmla="*/ 2874209 w 3461582"/>
                <a:gd name="connsiteY56" fmla="*/ 490858 h 2424004"/>
                <a:gd name="connsiteX57" fmla="*/ 2750384 w 3461582"/>
                <a:gd name="connsiteY57" fmla="*/ 614683 h 2424004"/>
                <a:gd name="connsiteX58" fmla="*/ 2662826 w 3461582"/>
                <a:gd name="connsiteY58" fmla="*/ 578416 h 2424004"/>
                <a:gd name="connsiteX59" fmla="*/ 2637801 w 3461582"/>
                <a:gd name="connsiteY59" fmla="*/ 541298 h 2424004"/>
                <a:gd name="connsiteX60" fmla="*/ 3130758 w 3461582"/>
                <a:gd name="connsiteY60" fmla="*/ 201677 h 2424004"/>
                <a:gd name="connsiteX61" fmla="*/ 3131629 w 3461582"/>
                <a:gd name="connsiteY61" fmla="*/ 202265 h 2424004"/>
                <a:gd name="connsiteX62" fmla="*/ 3167896 w 3461582"/>
                <a:gd name="connsiteY62" fmla="*/ 289822 h 2424004"/>
                <a:gd name="connsiteX63" fmla="*/ 3044071 w 3461582"/>
                <a:gd name="connsiteY63" fmla="*/ 413647 h 2424004"/>
                <a:gd name="connsiteX64" fmla="*/ 2956513 w 3461582"/>
                <a:gd name="connsiteY64" fmla="*/ 377380 h 2424004"/>
                <a:gd name="connsiteX65" fmla="*/ 2930890 w 3461582"/>
                <a:gd name="connsiteY65" fmla="*/ 339375 h 2424004"/>
                <a:gd name="connsiteX66" fmla="*/ 3423492 w 3461582"/>
                <a:gd name="connsiteY66" fmla="*/ 0 h 2424004"/>
                <a:gd name="connsiteX67" fmla="*/ 3425315 w 3461582"/>
                <a:gd name="connsiteY67" fmla="*/ 1229 h 2424004"/>
                <a:gd name="connsiteX68" fmla="*/ 3461582 w 3461582"/>
                <a:gd name="connsiteY68" fmla="*/ 88786 h 2424004"/>
                <a:gd name="connsiteX69" fmla="*/ 3337757 w 3461582"/>
                <a:gd name="connsiteY69" fmla="*/ 212611 h 2424004"/>
                <a:gd name="connsiteX70" fmla="*/ 3250199 w 3461582"/>
                <a:gd name="connsiteY70" fmla="*/ 176344 h 2424004"/>
                <a:gd name="connsiteX71" fmla="*/ 3223979 w 3461582"/>
                <a:gd name="connsiteY71" fmla="*/ 137453 h 242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461582" h="2424004">
                  <a:moveTo>
                    <a:pt x="200191" y="2220680"/>
                  </a:moveTo>
                  <a:lnTo>
                    <a:pt x="221295" y="2251981"/>
                  </a:lnTo>
                  <a:cubicBezTo>
                    <a:pt x="227561" y="2266795"/>
                    <a:pt x="231026" y="2283083"/>
                    <a:pt x="231026" y="2300179"/>
                  </a:cubicBezTo>
                  <a:cubicBezTo>
                    <a:pt x="231026" y="2368566"/>
                    <a:pt x="175588" y="2424004"/>
                    <a:pt x="107201" y="2424004"/>
                  </a:cubicBezTo>
                  <a:cubicBezTo>
                    <a:pt x="73008" y="2424004"/>
                    <a:pt x="42052" y="2410145"/>
                    <a:pt x="19644" y="2387737"/>
                  </a:cubicBezTo>
                  <a:lnTo>
                    <a:pt x="0" y="2358601"/>
                  </a:lnTo>
                  <a:close/>
                  <a:moveTo>
                    <a:pt x="493279" y="2018758"/>
                  </a:moveTo>
                  <a:lnTo>
                    <a:pt x="514982" y="2050948"/>
                  </a:lnTo>
                  <a:cubicBezTo>
                    <a:pt x="521248" y="2065762"/>
                    <a:pt x="524713" y="2082049"/>
                    <a:pt x="524713" y="2099146"/>
                  </a:cubicBezTo>
                  <a:cubicBezTo>
                    <a:pt x="524713" y="2167533"/>
                    <a:pt x="469275" y="2222971"/>
                    <a:pt x="400888" y="2222971"/>
                  </a:cubicBezTo>
                  <a:cubicBezTo>
                    <a:pt x="366695" y="2222971"/>
                    <a:pt x="335738" y="2209112"/>
                    <a:pt x="313330" y="2186704"/>
                  </a:cubicBezTo>
                  <a:lnTo>
                    <a:pt x="293087" y="2156679"/>
                  </a:lnTo>
                  <a:close/>
                  <a:moveTo>
                    <a:pt x="786369" y="1816835"/>
                  </a:moveTo>
                  <a:lnTo>
                    <a:pt x="808669" y="1849912"/>
                  </a:lnTo>
                  <a:cubicBezTo>
                    <a:pt x="814935" y="1864726"/>
                    <a:pt x="818400" y="1881014"/>
                    <a:pt x="818400" y="1898110"/>
                  </a:cubicBezTo>
                  <a:cubicBezTo>
                    <a:pt x="818400" y="1966497"/>
                    <a:pt x="762962" y="2021935"/>
                    <a:pt x="694575" y="2021935"/>
                  </a:cubicBezTo>
                  <a:cubicBezTo>
                    <a:pt x="660382" y="2021935"/>
                    <a:pt x="629425" y="2008076"/>
                    <a:pt x="607017" y="1985668"/>
                  </a:cubicBezTo>
                  <a:lnTo>
                    <a:pt x="586177" y="1954757"/>
                  </a:lnTo>
                  <a:close/>
                  <a:moveTo>
                    <a:pt x="1079458" y="1614913"/>
                  </a:moveTo>
                  <a:lnTo>
                    <a:pt x="1102356" y="1648876"/>
                  </a:lnTo>
                  <a:cubicBezTo>
                    <a:pt x="1108622" y="1663690"/>
                    <a:pt x="1112087" y="1679978"/>
                    <a:pt x="1112087" y="1697074"/>
                  </a:cubicBezTo>
                  <a:cubicBezTo>
                    <a:pt x="1112087" y="1765461"/>
                    <a:pt x="1056649" y="1820899"/>
                    <a:pt x="988262" y="1820899"/>
                  </a:cubicBezTo>
                  <a:cubicBezTo>
                    <a:pt x="954069" y="1820899"/>
                    <a:pt x="923112" y="1807040"/>
                    <a:pt x="900704" y="1784632"/>
                  </a:cubicBezTo>
                  <a:lnTo>
                    <a:pt x="879266" y="1752834"/>
                  </a:lnTo>
                  <a:close/>
                  <a:moveTo>
                    <a:pt x="1372547" y="1412990"/>
                  </a:moveTo>
                  <a:lnTo>
                    <a:pt x="1396043" y="1447840"/>
                  </a:lnTo>
                  <a:cubicBezTo>
                    <a:pt x="1402309" y="1462654"/>
                    <a:pt x="1405774" y="1478942"/>
                    <a:pt x="1405774" y="1496038"/>
                  </a:cubicBezTo>
                  <a:cubicBezTo>
                    <a:pt x="1405774" y="1564425"/>
                    <a:pt x="1350336" y="1619863"/>
                    <a:pt x="1281949" y="1619863"/>
                  </a:cubicBezTo>
                  <a:cubicBezTo>
                    <a:pt x="1247756" y="1619863"/>
                    <a:pt x="1216799" y="1606004"/>
                    <a:pt x="1194391" y="1583596"/>
                  </a:cubicBezTo>
                  <a:lnTo>
                    <a:pt x="1172355" y="1550911"/>
                  </a:lnTo>
                  <a:close/>
                  <a:moveTo>
                    <a:pt x="1665636" y="1211067"/>
                  </a:moveTo>
                  <a:lnTo>
                    <a:pt x="1689730" y="1246804"/>
                  </a:lnTo>
                  <a:cubicBezTo>
                    <a:pt x="1695996" y="1261618"/>
                    <a:pt x="1699461" y="1277905"/>
                    <a:pt x="1699461" y="1295002"/>
                  </a:cubicBezTo>
                  <a:cubicBezTo>
                    <a:pt x="1699461" y="1363389"/>
                    <a:pt x="1644023" y="1418827"/>
                    <a:pt x="1575636" y="1418827"/>
                  </a:cubicBezTo>
                  <a:cubicBezTo>
                    <a:pt x="1541443" y="1418827"/>
                    <a:pt x="1510486" y="1404968"/>
                    <a:pt x="1488078" y="1382560"/>
                  </a:cubicBezTo>
                  <a:lnTo>
                    <a:pt x="1465444" y="1348989"/>
                  </a:lnTo>
                  <a:close/>
                  <a:moveTo>
                    <a:pt x="1958725" y="1009145"/>
                  </a:moveTo>
                  <a:lnTo>
                    <a:pt x="1983417" y="1045768"/>
                  </a:lnTo>
                  <a:cubicBezTo>
                    <a:pt x="1989683" y="1060582"/>
                    <a:pt x="1993148" y="1076869"/>
                    <a:pt x="1993148" y="1093966"/>
                  </a:cubicBezTo>
                  <a:cubicBezTo>
                    <a:pt x="1993148" y="1162353"/>
                    <a:pt x="1937710" y="1217791"/>
                    <a:pt x="1869323" y="1217791"/>
                  </a:cubicBezTo>
                  <a:cubicBezTo>
                    <a:pt x="1835129" y="1217791"/>
                    <a:pt x="1804173" y="1203932"/>
                    <a:pt x="1781765" y="1181524"/>
                  </a:cubicBezTo>
                  <a:lnTo>
                    <a:pt x="1758533" y="1147066"/>
                  </a:lnTo>
                  <a:close/>
                  <a:moveTo>
                    <a:pt x="2251815" y="807222"/>
                  </a:moveTo>
                  <a:lnTo>
                    <a:pt x="2277104" y="844732"/>
                  </a:lnTo>
                  <a:cubicBezTo>
                    <a:pt x="2283370" y="859546"/>
                    <a:pt x="2286835" y="875833"/>
                    <a:pt x="2286835" y="892930"/>
                  </a:cubicBezTo>
                  <a:cubicBezTo>
                    <a:pt x="2286835" y="961317"/>
                    <a:pt x="2231397" y="1016755"/>
                    <a:pt x="2163010" y="1016755"/>
                  </a:cubicBezTo>
                  <a:cubicBezTo>
                    <a:pt x="2128817" y="1016755"/>
                    <a:pt x="2097860" y="1002896"/>
                    <a:pt x="2075452" y="980488"/>
                  </a:cubicBezTo>
                  <a:lnTo>
                    <a:pt x="2051623" y="945143"/>
                  </a:lnTo>
                  <a:close/>
                  <a:moveTo>
                    <a:pt x="2544904" y="605299"/>
                  </a:moveTo>
                  <a:lnTo>
                    <a:pt x="2570791" y="643696"/>
                  </a:lnTo>
                  <a:cubicBezTo>
                    <a:pt x="2577057" y="658510"/>
                    <a:pt x="2580522" y="674797"/>
                    <a:pt x="2580522" y="691894"/>
                  </a:cubicBezTo>
                  <a:cubicBezTo>
                    <a:pt x="2580522" y="760281"/>
                    <a:pt x="2525084" y="815719"/>
                    <a:pt x="2456697" y="815719"/>
                  </a:cubicBezTo>
                  <a:cubicBezTo>
                    <a:pt x="2422504" y="815719"/>
                    <a:pt x="2391547" y="801860"/>
                    <a:pt x="2369139" y="779452"/>
                  </a:cubicBezTo>
                  <a:lnTo>
                    <a:pt x="2344712" y="743221"/>
                  </a:lnTo>
                  <a:close/>
                  <a:moveTo>
                    <a:pt x="2837993" y="403377"/>
                  </a:moveTo>
                  <a:lnTo>
                    <a:pt x="2864478" y="442660"/>
                  </a:lnTo>
                  <a:cubicBezTo>
                    <a:pt x="2870744" y="457474"/>
                    <a:pt x="2874209" y="473761"/>
                    <a:pt x="2874209" y="490858"/>
                  </a:cubicBezTo>
                  <a:cubicBezTo>
                    <a:pt x="2874209" y="559245"/>
                    <a:pt x="2818771" y="614683"/>
                    <a:pt x="2750384" y="614683"/>
                  </a:cubicBezTo>
                  <a:cubicBezTo>
                    <a:pt x="2716190" y="614683"/>
                    <a:pt x="2685234" y="600824"/>
                    <a:pt x="2662826" y="578416"/>
                  </a:cubicBezTo>
                  <a:lnTo>
                    <a:pt x="2637801" y="541298"/>
                  </a:lnTo>
                  <a:close/>
                  <a:moveTo>
                    <a:pt x="3130758" y="201677"/>
                  </a:moveTo>
                  <a:lnTo>
                    <a:pt x="3131629" y="202265"/>
                  </a:lnTo>
                  <a:cubicBezTo>
                    <a:pt x="3154036" y="224672"/>
                    <a:pt x="3167896" y="255629"/>
                    <a:pt x="3167896" y="289822"/>
                  </a:cubicBezTo>
                  <a:cubicBezTo>
                    <a:pt x="3167896" y="358209"/>
                    <a:pt x="3112458" y="413647"/>
                    <a:pt x="3044071" y="413647"/>
                  </a:cubicBezTo>
                  <a:cubicBezTo>
                    <a:pt x="3009878" y="413647"/>
                    <a:pt x="2978921" y="399788"/>
                    <a:pt x="2956513" y="377380"/>
                  </a:cubicBezTo>
                  <a:lnTo>
                    <a:pt x="2930890" y="339375"/>
                  </a:lnTo>
                  <a:close/>
                  <a:moveTo>
                    <a:pt x="3423492" y="0"/>
                  </a:moveTo>
                  <a:lnTo>
                    <a:pt x="3425315" y="1229"/>
                  </a:lnTo>
                  <a:cubicBezTo>
                    <a:pt x="3447723" y="23636"/>
                    <a:pt x="3461582" y="54593"/>
                    <a:pt x="3461582" y="88786"/>
                  </a:cubicBezTo>
                  <a:cubicBezTo>
                    <a:pt x="3461582" y="157173"/>
                    <a:pt x="3406144" y="212611"/>
                    <a:pt x="3337757" y="212611"/>
                  </a:cubicBezTo>
                  <a:cubicBezTo>
                    <a:pt x="3303564" y="212611"/>
                    <a:pt x="3272607" y="198752"/>
                    <a:pt x="3250199" y="176344"/>
                  </a:cubicBezTo>
                  <a:lnTo>
                    <a:pt x="3223979" y="1374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2" name="Star: 5 Points 91">
            <a:extLst>
              <a:ext uri="{FF2B5EF4-FFF2-40B4-BE49-F238E27FC236}">
                <a16:creationId xmlns:a16="http://schemas.microsoft.com/office/drawing/2014/main" id="{EA571BC7-4D38-43A2-90E9-E6EFB96F6662}"/>
              </a:ext>
            </a:extLst>
          </p:cNvPr>
          <p:cNvSpPr/>
          <p:nvPr/>
        </p:nvSpPr>
        <p:spPr>
          <a:xfrm flipH="1">
            <a:off x="6890156" y="4384994"/>
            <a:ext cx="264780" cy="224878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Star: 5 Points 92">
            <a:extLst>
              <a:ext uri="{FF2B5EF4-FFF2-40B4-BE49-F238E27FC236}">
                <a16:creationId xmlns:a16="http://schemas.microsoft.com/office/drawing/2014/main" id="{C8E25770-CB4F-4724-94EE-D272C4E42424}"/>
              </a:ext>
            </a:extLst>
          </p:cNvPr>
          <p:cNvSpPr/>
          <p:nvPr/>
        </p:nvSpPr>
        <p:spPr>
          <a:xfrm flipH="1">
            <a:off x="6000057" y="4400627"/>
            <a:ext cx="264780" cy="224878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307EAC36-5770-4223-A3DF-FF7C7CFFC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0375"/>
              </p:ext>
            </p:extLst>
          </p:nvPr>
        </p:nvGraphicFramePr>
        <p:xfrm>
          <a:off x="7214258" y="4112066"/>
          <a:ext cx="817241" cy="24935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U5</a:t>
                      </a: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131" name="Rectangle 130">
            <a:extLst>
              <a:ext uri="{FF2B5EF4-FFF2-40B4-BE49-F238E27FC236}">
                <a16:creationId xmlns:a16="http://schemas.microsoft.com/office/drawing/2014/main" id="{635232A1-BD31-45C8-9BE0-7766C4AA697C}"/>
              </a:ext>
            </a:extLst>
          </p:cNvPr>
          <p:cNvSpPr/>
          <p:nvPr/>
        </p:nvSpPr>
        <p:spPr>
          <a:xfrm>
            <a:off x="7205560" y="4114821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2DE3F050-4A6F-4979-9C59-7BC3E446BB6F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541312" y="4516722"/>
            <a:ext cx="262090" cy="285005"/>
          </a:xfrm>
          <a:prstGeom prst="rect">
            <a:avLst/>
          </a:prstGeom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670F88E0-E888-46EE-8201-7BBB7F8BDDF6}"/>
              </a:ext>
            </a:extLst>
          </p:cNvPr>
          <p:cNvSpPr>
            <a:spLocks noEditPoints="1"/>
          </p:cNvSpPr>
          <p:nvPr/>
        </p:nvSpPr>
        <p:spPr bwMode="auto">
          <a:xfrm>
            <a:off x="7240264" y="4412678"/>
            <a:ext cx="162772" cy="360709"/>
          </a:xfrm>
          <a:custGeom>
            <a:avLst/>
            <a:gdLst>
              <a:gd name="T0" fmla="*/ 120 w 522"/>
              <a:gd name="T1" fmla="*/ 350 h 1302"/>
              <a:gd name="T2" fmla="*/ 73 w 522"/>
              <a:gd name="T3" fmla="*/ 431 h 1302"/>
              <a:gd name="T4" fmla="*/ 402 w 522"/>
              <a:gd name="T5" fmla="*/ 479 h 1302"/>
              <a:gd name="T6" fmla="*/ 450 w 522"/>
              <a:gd name="T7" fmla="*/ 397 h 1302"/>
              <a:gd name="T8" fmla="*/ 402 w 522"/>
              <a:gd name="T9" fmla="*/ 531 h 1302"/>
              <a:gd name="T10" fmla="*/ 73 w 522"/>
              <a:gd name="T11" fmla="*/ 578 h 1302"/>
              <a:gd name="T12" fmla="*/ 120 w 522"/>
              <a:gd name="T13" fmla="*/ 660 h 1302"/>
              <a:gd name="T14" fmla="*/ 450 w 522"/>
              <a:gd name="T15" fmla="*/ 613 h 1302"/>
              <a:gd name="T16" fmla="*/ 402 w 522"/>
              <a:gd name="T17" fmla="*/ 531 h 1302"/>
              <a:gd name="T18" fmla="*/ 120 w 522"/>
              <a:gd name="T19" fmla="*/ 712 h 1302"/>
              <a:gd name="T20" fmla="*/ 73 w 522"/>
              <a:gd name="T21" fmla="*/ 794 h 1302"/>
              <a:gd name="T22" fmla="*/ 402 w 522"/>
              <a:gd name="T23" fmla="*/ 841 h 1302"/>
              <a:gd name="T24" fmla="*/ 450 w 522"/>
              <a:gd name="T25" fmla="*/ 759 h 1302"/>
              <a:gd name="T26" fmla="*/ 402 w 522"/>
              <a:gd name="T27" fmla="*/ 893 h 1302"/>
              <a:gd name="T28" fmla="*/ 73 w 522"/>
              <a:gd name="T29" fmla="*/ 940 h 1302"/>
              <a:gd name="T30" fmla="*/ 120 w 522"/>
              <a:gd name="T31" fmla="*/ 1022 h 1302"/>
              <a:gd name="T32" fmla="*/ 450 w 522"/>
              <a:gd name="T33" fmla="*/ 975 h 1302"/>
              <a:gd name="T34" fmla="*/ 402 w 522"/>
              <a:gd name="T35" fmla="*/ 893 h 1302"/>
              <a:gd name="T36" fmla="*/ 120 w 522"/>
              <a:gd name="T37" fmla="*/ 1074 h 1302"/>
              <a:gd name="T38" fmla="*/ 73 w 522"/>
              <a:gd name="T39" fmla="*/ 1156 h 1302"/>
              <a:gd name="T40" fmla="*/ 402 w 522"/>
              <a:gd name="T41" fmla="*/ 1204 h 1302"/>
              <a:gd name="T42" fmla="*/ 450 w 522"/>
              <a:gd name="T43" fmla="*/ 1122 h 1302"/>
              <a:gd name="T44" fmla="*/ 476 w 522"/>
              <a:gd name="T45" fmla="*/ 1227 h 1302"/>
              <a:gd name="T46" fmla="*/ 68 w 522"/>
              <a:gd name="T47" fmla="*/ 1256 h 1302"/>
              <a:gd name="T48" fmla="*/ 46 w 522"/>
              <a:gd name="T49" fmla="*/ 172 h 1302"/>
              <a:gd name="T50" fmla="*/ 455 w 522"/>
              <a:gd name="T51" fmla="*/ 143 h 1302"/>
              <a:gd name="T52" fmla="*/ 476 w 522"/>
              <a:gd name="T53" fmla="*/ 1227 h 1302"/>
              <a:gd name="T54" fmla="*/ 206 w 522"/>
              <a:gd name="T55" fmla="*/ 55 h 1302"/>
              <a:gd name="T56" fmla="*/ 341 w 522"/>
              <a:gd name="T57" fmla="*/ 79 h 1302"/>
              <a:gd name="T58" fmla="*/ 182 w 522"/>
              <a:gd name="T59" fmla="*/ 97 h 1302"/>
              <a:gd name="T60" fmla="*/ 455 w 522"/>
              <a:gd name="T61" fmla="*/ 97 h 1302"/>
              <a:gd name="T62" fmla="*/ 396 w 522"/>
              <a:gd name="T63" fmla="*/ 79 h 1302"/>
              <a:gd name="T64" fmla="*/ 206 w 522"/>
              <a:gd name="T65" fmla="*/ 0 h 1302"/>
              <a:gd name="T66" fmla="*/ 127 w 522"/>
              <a:gd name="T67" fmla="*/ 97 h 1302"/>
              <a:gd name="T68" fmla="*/ 0 w 522"/>
              <a:gd name="T69" fmla="*/ 172 h 1302"/>
              <a:gd name="T70" fmla="*/ 68 w 522"/>
              <a:gd name="T71" fmla="*/ 1302 h 1302"/>
              <a:gd name="T72" fmla="*/ 522 w 522"/>
              <a:gd name="T73" fmla="*/ 1227 h 1302"/>
              <a:gd name="T74" fmla="*/ 455 w 522"/>
              <a:gd name="T75" fmla="*/ 97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22" h="1302">
                <a:moveTo>
                  <a:pt x="402" y="350"/>
                </a:moveTo>
                <a:lnTo>
                  <a:pt x="120" y="350"/>
                </a:lnTo>
                <a:cubicBezTo>
                  <a:pt x="94" y="350"/>
                  <a:pt x="73" y="371"/>
                  <a:pt x="73" y="397"/>
                </a:cubicBezTo>
                <a:lnTo>
                  <a:pt x="73" y="431"/>
                </a:lnTo>
                <a:cubicBezTo>
                  <a:pt x="73" y="458"/>
                  <a:pt x="94" y="479"/>
                  <a:pt x="120" y="479"/>
                </a:cubicBezTo>
                <a:lnTo>
                  <a:pt x="402" y="479"/>
                </a:lnTo>
                <a:cubicBezTo>
                  <a:pt x="428" y="479"/>
                  <a:pt x="450" y="458"/>
                  <a:pt x="450" y="431"/>
                </a:cubicBezTo>
                <a:lnTo>
                  <a:pt x="450" y="397"/>
                </a:lnTo>
                <a:cubicBezTo>
                  <a:pt x="450" y="371"/>
                  <a:pt x="428" y="350"/>
                  <a:pt x="402" y="350"/>
                </a:cubicBezTo>
                <a:moveTo>
                  <a:pt x="402" y="531"/>
                </a:moveTo>
                <a:lnTo>
                  <a:pt x="120" y="531"/>
                </a:lnTo>
                <a:cubicBezTo>
                  <a:pt x="94" y="531"/>
                  <a:pt x="73" y="552"/>
                  <a:pt x="73" y="578"/>
                </a:cubicBezTo>
                <a:lnTo>
                  <a:pt x="73" y="613"/>
                </a:lnTo>
                <a:cubicBezTo>
                  <a:pt x="73" y="639"/>
                  <a:pt x="94" y="660"/>
                  <a:pt x="120" y="660"/>
                </a:cubicBezTo>
                <a:lnTo>
                  <a:pt x="402" y="660"/>
                </a:lnTo>
                <a:cubicBezTo>
                  <a:pt x="428" y="660"/>
                  <a:pt x="450" y="639"/>
                  <a:pt x="450" y="613"/>
                </a:cubicBezTo>
                <a:lnTo>
                  <a:pt x="450" y="578"/>
                </a:lnTo>
                <a:cubicBezTo>
                  <a:pt x="450" y="552"/>
                  <a:pt x="428" y="531"/>
                  <a:pt x="402" y="531"/>
                </a:cubicBezTo>
                <a:moveTo>
                  <a:pt x="402" y="712"/>
                </a:moveTo>
                <a:lnTo>
                  <a:pt x="120" y="712"/>
                </a:lnTo>
                <a:cubicBezTo>
                  <a:pt x="94" y="712"/>
                  <a:pt x="73" y="733"/>
                  <a:pt x="73" y="759"/>
                </a:cubicBezTo>
                <a:lnTo>
                  <a:pt x="73" y="794"/>
                </a:lnTo>
                <a:cubicBezTo>
                  <a:pt x="73" y="820"/>
                  <a:pt x="94" y="841"/>
                  <a:pt x="120" y="841"/>
                </a:cubicBezTo>
                <a:lnTo>
                  <a:pt x="402" y="841"/>
                </a:lnTo>
                <a:cubicBezTo>
                  <a:pt x="428" y="841"/>
                  <a:pt x="450" y="820"/>
                  <a:pt x="450" y="794"/>
                </a:cubicBezTo>
                <a:lnTo>
                  <a:pt x="450" y="759"/>
                </a:lnTo>
                <a:cubicBezTo>
                  <a:pt x="450" y="733"/>
                  <a:pt x="428" y="712"/>
                  <a:pt x="402" y="712"/>
                </a:cubicBezTo>
                <a:moveTo>
                  <a:pt x="402" y="893"/>
                </a:moveTo>
                <a:lnTo>
                  <a:pt x="120" y="893"/>
                </a:lnTo>
                <a:cubicBezTo>
                  <a:pt x="94" y="893"/>
                  <a:pt x="73" y="914"/>
                  <a:pt x="73" y="940"/>
                </a:cubicBezTo>
                <a:lnTo>
                  <a:pt x="73" y="975"/>
                </a:lnTo>
                <a:cubicBezTo>
                  <a:pt x="73" y="1001"/>
                  <a:pt x="94" y="1022"/>
                  <a:pt x="120" y="1022"/>
                </a:cubicBezTo>
                <a:lnTo>
                  <a:pt x="402" y="1022"/>
                </a:lnTo>
                <a:cubicBezTo>
                  <a:pt x="428" y="1022"/>
                  <a:pt x="450" y="1001"/>
                  <a:pt x="450" y="975"/>
                </a:cubicBezTo>
                <a:lnTo>
                  <a:pt x="450" y="940"/>
                </a:lnTo>
                <a:cubicBezTo>
                  <a:pt x="450" y="914"/>
                  <a:pt x="428" y="893"/>
                  <a:pt x="402" y="893"/>
                </a:cubicBezTo>
                <a:moveTo>
                  <a:pt x="402" y="1074"/>
                </a:moveTo>
                <a:lnTo>
                  <a:pt x="120" y="1074"/>
                </a:lnTo>
                <a:cubicBezTo>
                  <a:pt x="94" y="1074"/>
                  <a:pt x="73" y="1096"/>
                  <a:pt x="73" y="1122"/>
                </a:cubicBezTo>
                <a:lnTo>
                  <a:pt x="73" y="1156"/>
                </a:lnTo>
                <a:cubicBezTo>
                  <a:pt x="73" y="1182"/>
                  <a:pt x="94" y="1204"/>
                  <a:pt x="120" y="1204"/>
                </a:cubicBezTo>
                <a:lnTo>
                  <a:pt x="402" y="1204"/>
                </a:lnTo>
                <a:cubicBezTo>
                  <a:pt x="428" y="1204"/>
                  <a:pt x="450" y="1182"/>
                  <a:pt x="450" y="1156"/>
                </a:cubicBezTo>
                <a:lnTo>
                  <a:pt x="450" y="1122"/>
                </a:lnTo>
                <a:cubicBezTo>
                  <a:pt x="450" y="1096"/>
                  <a:pt x="428" y="1074"/>
                  <a:pt x="402" y="1074"/>
                </a:cubicBezTo>
                <a:moveTo>
                  <a:pt x="476" y="1227"/>
                </a:moveTo>
                <a:cubicBezTo>
                  <a:pt x="476" y="1243"/>
                  <a:pt x="466" y="1256"/>
                  <a:pt x="455" y="1256"/>
                </a:cubicBezTo>
                <a:lnTo>
                  <a:pt x="68" y="1256"/>
                </a:lnTo>
                <a:cubicBezTo>
                  <a:pt x="56" y="1256"/>
                  <a:pt x="46" y="1243"/>
                  <a:pt x="46" y="1227"/>
                </a:cubicBezTo>
                <a:lnTo>
                  <a:pt x="46" y="172"/>
                </a:lnTo>
                <a:cubicBezTo>
                  <a:pt x="46" y="156"/>
                  <a:pt x="56" y="143"/>
                  <a:pt x="68" y="143"/>
                </a:cubicBezTo>
                <a:lnTo>
                  <a:pt x="455" y="143"/>
                </a:lnTo>
                <a:cubicBezTo>
                  <a:pt x="466" y="143"/>
                  <a:pt x="476" y="156"/>
                  <a:pt x="476" y="172"/>
                </a:cubicBezTo>
                <a:lnTo>
                  <a:pt x="476" y="1227"/>
                </a:lnTo>
                <a:close/>
                <a:moveTo>
                  <a:pt x="182" y="79"/>
                </a:moveTo>
                <a:cubicBezTo>
                  <a:pt x="182" y="66"/>
                  <a:pt x="193" y="55"/>
                  <a:pt x="206" y="55"/>
                </a:cubicBezTo>
                <a:lnTo>
                  <a:pt x="316" y="55"/>
                </a:lnTo>
                <a:cubicBezTo>
                  <a:pt x="330" y="55"/>
                  <a:pt x="341" y="66"/>
                  <a:pt x="341" y="79"/>
                </a:cubicBezTo>
                <a:lnTo>
                  <a:pt x="341" y="97"/>
                </a:lnTo>
                <a:lnTo>
                  <a:pt x="182" y="97"/>
                </a:lnTo>
                <a:lnTo>
                  <a:pt x="182" y="79"/>
                </a:lnTo>
                <a:close/>
                <a:moveTo>
                  <a:pt x="455" y="97"/>
                </a:moveTo>
                <a:lnTo>
                  <a:pt x="396" y="97"/>
                </a:lnTo>
                <a:lnTo>
                  <a:pt x="396" y="79"/>
                </a:lnTo>
                <a:cubicBezTo>
                  <a:pt x="396" y="35"/>
                  <a:pt x="360" y="0"/>
                  <a:pt x="316" y="0"/>
                </a:cubicBezTo>
                <a:lnTo>
                  <a:pt x="206" y="0"/>
                </a:lnTo>
                <a:cubicBezTo>
                  <a:pt x="163" y="0"/>
                  <a:pt x="127" y="35"/>
                  <a:pt x="127" y="79"/>
                </a:cubicBezTo>
                <a:lnTo>
                  <a:pt x="127" y="97"/>
                </a:lnTo>
                <a:lnTo>
                  <a:pt x="68" y="97"/>
                </a:lnTo>
                <a:cubicBezTo>
                  <a:pt x="31" y="97"/>
                  <a:pt x="0" y="131"/>
                  <a:pt x="0" y="172"/>
                </a:cubicBezTo>
                <a:lnTo>
                  <a:pt x="0" y="1227"/>
                </a:lnTo>
                <a:cubicBezTo>
                  <a:pt x="0" y="1268"/>
                  <a:pt x="31" y="1302"/>
                  <a:pt x="68" y="1302"/>
                </a:cubicBezTo>
                <a:lnTo>
                  <a:pt x="455" y="1302"/>
                </a:lnTo>
                <a:cubicBezTo>
                  <a:pt x="492" y="1302"/>
                  <a:pt x="522" y="1268"/>
                  <a:pt x="522" y="1227"/>
                </a:cubicBezTo>
                <a:lnTo>
                  <a:pt x="522" y="172"/>
                </a:lnTo>
                <a:cubicBezTo>
                  <a:pt x="522" y="131"/>
                  <a:pt x="492" y="97"/>
                  <a:pt x="455" y="97"/>
                </a:cubicBezTo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3234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44" name="Group 8">
            <a:extLst>
              <a:ext uri="{FF2B5EF4-FFF2-40B4-BE49-F238E27FC236}">
                <a16:creationId xmlns:a16="http://schemas.microsoft.com/office/drawing/2014/main" id="{269ED291-3D67-4A6E-9E26-1530548DBC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35890" y="4399165"/>
            <a:ext cx="144443" cy="189457"/>
            <a:chOff x="3731" y="2039"/>
            <a:chExt cx="226" cy="232"/>
          </a:xfrm>
          <a:solidFill>
            <a:schemeClr val="accent1"/>
          </a:solidFill>
        </p:grpSpPr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A3C1B490-D0E4-4868-9310-2351B050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039"/>
              <a:ext cx="216" cy="231"/>
            </a:xfrm>
            <a:custGeom>
              <a:avLst/>
              <a:gdLst>
                <a:gd name="T0" fmla="*/ 0 w 1269"/>
                <a:gd name="T1" fmla="*/ 282 h 1328"/>
                <a:gd name="T2" fmla="*/ 495 w 1269"/>
                <a:gd name="T3" fmla="*/ 422 h 1328"/>
                <a:gd name="T4" fmla="*/ 854 w 1269"/>
                <a:gd name="T5" fmla="*/ 788 h 1328"/>
                <a:gd name="T6" fmla="*/ 990 w 1269"/>
                <a:gd name="T7" fmla="*/ 1292 h 1328"/>
                <a:gd name="T8" fmla="*/ 990 w 1269"/>
                <a:gd name="T9" fmla="*/ 1322 h 1328"/>
                <a:gd name="T10" fmla="*/ 1269 w 1269"/>
                <a:gd name="T11" fmla="*/ 1328 h 1328"/>
                <a:gd name="T12" fmla="*/ 1269 w 1269"/>
                <a:gd name="T13" fmla="*/ 1289 h 1328"/>
                <a:gd name="T14" fmla="*/ 1166 w 1269"/>
                <a:gd name="T15" fmla="*/ 794 h 1328"/>
                <a:gd name="T16" fmla="*/ 896 w 1269"/>
                <a:gd name="T17" fmla="*/ 387 h 1328"/>
                <a:gd name="T18" fmla="*/ 494 w 1269"/>
                <a:gd name="T19" fmla="*/ 111 h 1328"/>
                <a:gd name="T20" fmla="*/ 6 w 1269"/>
                <a:gd name="T21" fmla="*/ 0 h 1328"/>
                <a:gd name="T22" fmla="*/ 0 w 1269"/>
                <a:gd name="T23" fmla="*/ 28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1328">
                  <a:moveTo>
                    <a:pt x="0" y="282"/>
                  </a:moveTo>
                  <a:cubicBezTo>
                    <a:pt x="179" y="285"/>
                    <a:pt x="344" y="331"/>
                    <a:pt x="495" y="422"/>
                  </a:cubicBezTo>
                  <a:cubicBezTo>
                    <a:pt x="646" y="512"/>
                    <a:pt x="766" y="634"/>
                    <a:pt x="854" y="788"/>
                  </a:cubicBezTo>
                  <a:cubicBezTo>
                    <a:pt x="943" y="942"/>
                    <a:pt x="988" y="1110"/>
                    <a:pt x="990" y="1292"/>
                  </a:cubicBezTo>
                  <a:cubicBezTo>
                    <a:pt x="990" y="1302"/>
                    <a:pt x="990" y="1312"/>
                    <a:pt x="990" y="1322"/>
                  </a:cubicBezTo>
                  <a:lnTo>
                    <a:pt x="1269" y="1328"/>
                  </a:lnTo>
                  <a:cubicBezTo>
                    <a:pt x="1269" y="1314"/>
                    <a:pt x="1269" y="1301"/>
                    <a:pt x="1269" y="1289"/>
                  </a:cubicBezTo>
                  <a:cubicBezTo>
                    <a:pt x="1268" y="1116"/>
                    <a:pt x="1233" y="951"/>
                    <a:pt x="1166" y="794"/>
                  </a:cubicBezTo>
                  <a:cubicBezTo>
                    <a:pt x="1099" y="637"/>
                    <a:pt x="1009" y="501"/>
                    <a:pt x="896" y="387"/>
                  </a:cubicBezTo>
                  <a:cubicBezTo>
                    <a:pt x="783" y="272"/>
                    <a:pt x="649" y="180"/>
                    <a:pt x="494" y="111"/>
                  </a:cubicBezTo>
                  <a:cubicBezTo>
                    <a:pt x="339" y="41"/>
                    <a:pt x="176" y="4"/>
                    <a:pt x="6" y="0"/>
                  </a:cubicBezTo>
                  <a:lnTo>
                    <a:pt x="0" y="2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D0349995-DD30-483F-86BC-B1B021D2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125"/>
              <a:ext cx="133" cy="146"/>
            </a:xfrm>
            <a:custGeom>
              <a:avLst/>
              <a:gdLst>
                <a:gd name="T0" fmla="*/ 0 w 780"/>
                <a:gd name="T1" fmla="*/ 282 h 842"/>
                <a:gd name="T2" fmla="*/ 352 w 780"/>
                <a:gd name="T3" fmla="*/ 441 h 842"/>
                <a:gd name="T4" fmla="*/ 498 w 780"/>
                <a:gd name="T5" fmla="*/ 804 h 842"/>
                <a:gd name="T6" fmla="*/ 499 w 780"/>
                <a:gd name="T7" fmla="*/ 830 h 842"/>
                <a:gd name="T8" fmla="*/ 778 w 780"/>
                <a:gd name="T9" fmla="*/ 842 h 842"/>
                <a:gd name="T10" fmla="*/ 780 w 780"/>
                <a:gd name="T11" fmla="*/ 801 h 842"/>
                <a:gd name="T12" fmla="*/ 675 w 780"/>
                <a:gd name="T13" fmla="*/ 408 h 842"/>
                <a:gd name="T14" fmla="*/ 396 w 780"/>
                <a:gd name="T15" fmla="*/ 118 h 842"/>
                <a:gd name="T16" fmla="*/ 11 w 780"/>
                <a:gd name="T17" fmla="*/ 0 h 842"/>
                <a:gd name="T18" fmla="*/ 0 w 780"/>
                <a:gd name="T19" fmla="*/ 28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842">
                  <a:moveTo>
                    <a:pt x="0" y="282"/>
                  </a:moveTo>
                  <a:cubicBezTo>
                    <a:pt x="139" y="288"/>
                    <a:pt x="256" y="341"/>
                    <a:pt x="352" y="441"/>
                  </a:cubicBezTo>
                  <a:cubicBezTo>
                    <a:pt x="449" y="541"/>
                    <a:pt x="497" y="662"/>
                    <a:pt x="498" y="804"/>
                  </a:cubicBezTo>
                  <a:lnTo>
                    <a:pt x="499" y="830"/>
                  </a:lnTo>
                  <a:lnTo>
                    <a:pt x="778" y="842"/>
                  </a:lnTo>
                  <a:cubicBezTo>
                    <a:pt x="780" y="829"/>
                    <a:pt x="780" y="816"/>
                    <a:pt x="780" y="801"/>
                  </a:cubicBezTo>
                  <a:cubicBezTo>
                    <a:pt x="779" y="660"/>
                    <a:pt x="744" y="529"/>
                    <a:pt x="675" y="408"/>
                  </a:cubicBezTo>
                  <a:cubicBezTo>
                    <a:pt x="606" y="287"/>
                    <a:pt x="513" y="191"/>
                    <a:pt x="396" y="118"/>
                  </a:cubicBezTo>
                  <a:cubicBezTo>
                    <a:pt x="279" y="45"/>
                    <a:pt x="151" y="6"/>
                    <a:pt x="11" y="0"/>
                  </a:cubicBezTo>
                  <a:lnTo>
                    <a:pt x="0" y="2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1D867A93-1133-463B-A021-1D724165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211"/>
              <a:ext cx="60" cy="60"/>
            </a:xfrm>
            <a:custGeom>
              <a:avLst/>
              <a:gdLst>
                <a:gd name="T0" fmla="*/ 1 w 348"/>
                <a:gd name="T1" fmla="*/ 175 h 347"/>
                <a:gd name="T2" fmla="*/ 52 w 348"/>
                <a:gd name="T3" fmla="*/ 297 h 347"/>
                <a:gd name="T4" fmla="*/ 175 w 348"/>
                <a:gd name="T5" fmla="*/ 347 h 347"/>
                <a:gd name="T6" fmla="*/ 297 w 348"/>
                <a:gd name="T7" fmla="*/ 295 h 347"/>
                <a:gd name="T8" fmla="*/ 347 w 348"/>
                <a:gd name="T9" fmla="*/ 172 h 347"/>
                <a:gd name="T10" fmla="*/ 295 w 348"/>
                <a:gd name="T11" fmla="*/ 50 h 347"/>
                <a:gd name="T12" fmla="*/ 172 w 348"/>
                <a:gd name="T13" fmla="*/ 0 h 347"/>
                <a:gd name="T14" fmla="*/ 50 w 348"/>
                <a:gd name="T15" fmla="*/ 52 h 347"/>
                <a:gd name="T16" fmla="*/ 1 w 348"/>
                <a:gd name="T17" fmla="*/ 17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347">
                  <a:moveTo>
                    <a:pt x="1" y="175"/>
                  </a:moveTo>
                  <a:cubicBezTo>
                    <a:pt x="1" y="222"/>
                    <a:pt x="18" y="263"/>
                    <a:pt x="52" y="297"/>
                  </a:cubicBezTo>
                  <a:cubicBezTo>
                    <a:pt x="87" y="330"/>
                    <a:pt x="128" y="347"/>
                    <a:pt x="175" y="347"/>
                  </a:cubicBezTo>
                  <a:cubicBezTo>
                    <a:pt x="223" y="346"/>
                    <a:pt x="264" y="329"/>
                    <a:pt x="297" y="295"/>
                  </a:cubicBezTo>
                  <a:cubicBezTo>
                    <a:pt x="331" y="260"/>
                    <a:pt x="348" y="220"/>
                    <a:pt x="347" y="172"/>
                  </a:cubicBezTo>
                  <a:cubicBezTo>
                    <a:pt x="347" y="124"/>
                    <a:pt x="329" y="84"/>
                    <a:pt x="295" y="50"/>
                  </a:cubicBezTo>
                  <a:cubicBezTo>
                    <a:pt x="261" y="16"/>
                    <a:pt x="220" y="0"/>
                    <a:pt x="172" y="0"/>
                  </a:cubicBezTo>
                  <a:cubicBezTo>
                    <a:pt x="125" y="0"/>
                    <a:pt x="84" y="18"/>
                    <a:pt x="50" y="52"/>
                  </a:cubicBezTo>
                  <a:cubicBezTo>
                    <a:pt x="17" y="86"/>
                    <a:pt x="0" y="127"/>
                    <a:pt x="1" y="17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234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DE08664-1D18-4620-885E-D8521FC80C40}"/>
              </a:ext>
            </a:extLst>
          </p:cNvPr>
          <p:cNvSpPr/>
          <p:nvPr/>
        </p:nvSpPr>
        <p:spPr>
          <a:xfrm>
            <a:off x="5858169" y="4930869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A1E29AC8-18B5-426A-8FEE-183877CA6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63720"/>
              </p:ext>
            </p:extLst>
          </p:nvPr>
        </p:nvGraphicFramePr>
        <p:xfrm>
          <a:off x="6747727" y="3291627"/>
          <a:ext cx="817241" cy="24935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Hx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162" name="Rectangle 161">
            <a:extLst>
              <a:ext uri="{FF2B5EF4-FFF2-40B4-BE49-F238E27FC236}">
                <a16:creationId xmlns:a16="http://schemas.microsoft.com/office/drawing/2014/main" id="{963C115D-68D1-4C98-98A6-96759ABE2BB5}"/>
              </a:ext>
            </a:extLst>
          </p:cNvPr>
          <p:cNvSpPr/>
          <p:nvPr/>
        </p:nvSpPr>
        <p:spPr>
          <a:xfrm>
            <a:off x="6739029" y="3294382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164" name="Graphic 163">
            <a:extLst>
              <a:ext uri="{FF2B5EF4-FFF2-40B4-BE49-F238E27FC236}">
                <a16:creationId xmlns:a16="http://schemas.microsoft.com/office/drawing/2014/main" id="{3934EC56-F47E-4C33-91BF-B0EAC1BAD60B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301366" y="3616108"/>
            <a:ext cx="262090" cy="285005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2B26D015-348E-4125-8D13-F00A47502E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24341" y="3662139"/>
            <a:ext cx="470744" cy="345703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F76BD83A-F739-49E5-90C9-CC6F1A8BC0F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65219" y="3547784"/>
            <a:ext cx="262090" cy="262090"/>
          </a:xfrm>
          <a:prstGeom prst="rect">
            <a:avLst/>
          </a:prstGeom>
        </p:spPr>
      </p:pic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F4C76D6E-20D0-4051-8777-5E1AA429A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54188"/>
              </p:ext>
            </p:extLst>
          </p:nvPr>
        </p:nvGraphicFramePr>
        <p:xfrm>
          <a:off x="7613076" y="3284611"/>
          <a:ext cx="817241" cy="24935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Gx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181" name="Rectangle 180">
            <a:extLst>
              <a:ext uri="{FF2B5EF4-FFF2-40B4-BE49-F238E27FC236}">
                <a16:creationId xmlns:a16="http://schemas.microsoft.com/office/drawing/2014/main" id="{E22FB88F-BC42-44E4-945B-7BBC77228A25}"/>
              </a:ext>
            </a:extLst>
          </p:cNvPr>
          <p:cNvSpPr/>
          <p:nvPr/>
        </p:nvSpPr>
        <p:spPr>
          <a:xfrm>
            <a:off x="7604378" y="3287366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182" name="Graphic 181">
            <a:extLst>
              <a:ext uri="{FF2B5EF4-FFF2-40B4-BE49-F238E27FC236}">
                <a16:creationId xmlns:a16="http://schemas.microsoft.com/office/drawing/2014/main" id="{360DA077-C3C8-460C-A232-5CCAD1151276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166715" y="3609092"/>
            <a:ext cx="262090" cy="285005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5C5F97BE-DAF1-4343-B9DC-DA0876F78D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5490" y="3500712"/>
            <a:ext cx="437897" cy="437897"/>
          </a:xfrm>
          <a:prstGeom prst="rect">
            <a:avLst/>
          </a:prstGeom>
        </p:spPr>
      </p:pic>
      <p:pic>
        <p:nvPicPr>
          <p:cNvPr id="186" name="Graphic 185">
            <a:extLst>
              <a:ext uri="{FF2B5EF4-FFF2-40B4-BE49-F238E27FC236}">
                <a16:creationId xmlns:a16="http://schemas.microsoft.com/office/drawing/2014/main" id="{4BF9C759-94CA-42F3-8F49-7AAB3BC7EB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61251" y="3751430"/>
            <a:ext cx="259549" cy="259549"/>
          </a:xfrm>
          <a:prstGeom prst="rect">
            <a:avLst/>
          </a:prstGeom>
        </p:spPr>
      </p:pic>
      <p:graphicFrame>
        <p:nvGraphicFramePr>
          <p:cNvPr id="192" name="Table 191">
            <a:extLst>
              <a:ext uri="{FF2B5EF4-FFF2-40B4-BE49-F238E27FC236}">
                <a16:creationId xmlns:a16="http://schemas.microsoft.com/office/drawing/2014/main" id="{AF4572B9-15A3-4685-8E4F-5E87A310E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78119"/>
              </p:ext>
            </p:extLst>
          </p:nvPr>
        </p:nvGraphicFramePr>
        <p:xfrm>
          <a:off x="6762144" y="4931970"/>
          <a:ext cx="817241" cy="218874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WBx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193" name="Rectangle 192">
            <a:extLst>
              <a:ext uri="{FF2B5EF4-FFF2-40B4-BE49-F238E27FC236}">
                <a16:creationId xmlns:a16="http://schemas.microsoft.com/office/drawing/2014/main" id="{0DC842E6-E0F7-40C9-8D49-A9768F4F9D60}"/>
              </a:ext>
            </a:extLst>
          </p:cNvPr>
          <p:cNvSpPr/>
          <p:nvPr/>
        </p:nvSpPr>
        <p:spPr>
          <a:xfrm>
            <a:off x="6753446" y="4934725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194" name="Graphic 193">
            <a:extLst>
              <a:ext uri="{FF2B5EF4-FFF2-40B4-BE49-F238E27FC236}">
                <a16:creationId xmlns:a16="http://schemas.microsoft.com/office/drawing/2014/main" id="{A86E52CD-84D5-4146-AA8A-59854B2BF740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315783" y="5256451"/>
            <a:ext cx="262090" cy="285005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F9C38DCB-7AA0-4B20-B335-725764374D8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116" y="5298054"/>
            <a:ext cx="230999" cy="216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8062C95-3DFB-49EF-B372-09A9CEC3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52236"/>
              </p:ext>
            </p:extLst>
          </p:nvPr>
        </p:nvGraphicFramePr>
        <p:xfrm>
          <a:off x="8099125" y="4971269"/>
          <a:ext cx="1308342" cy="634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6320">
                  <a:extLst>
                    <a:ext uri="{9D8B030D-6E8A-4147-A177-3AD203B41FA5}">
                      <a16:colId xmlns:a16="http://schemas.microsoft.com/office/drawing/2014/main" val="2969508868"/>
                    </a:ext>
                  </a:extLst>
                </a:gridCol>
                <a:gridCol w="962022">
                  <a:extLst>
                    <a:ext uri="{9D8B030D-6E8A-4147-A177-3AD203B41FA5}">
                      <a16:colId xmlns:a16="http://schemas.microsoft.com/office/drawing/2014/main" val="864573103"/>
                    </a:ext>
                  </a:extLst>
                </a:gridCol>
              </a:tblGrid>
              <a:tr h="211640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Network Processors</a:t>
                      </a:r>
                    </a:p>
                  </a:txBody>
                  <a:tcPr marL="36000" marR="36000" marT="0" marB="0" vert="vert2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Wi-Fi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448852"/>
                  </a:ext>
                </a:extLst>
              </a:tr>
              <a:tr h="211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Ultra Wide Band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019604"/>
                  </a:ext>
                </a:extLst>
              </a:tr>
              <a:tr h="211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Cellular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855652"/>
                  </a:ext>
                </a:extLst>
              </a:tr>
            </a:tbl>
          </a:graphicData>
        </a:graphic>
      </p:graphicFrame>
      <p:graphicFrame>
        <p:nvGraphicFramePr>
          <p:cNvPr id="200" name="Table 199">
            <a:extLst>
              <a:ext uri="{FF2B5EF4-FFF2-40B4-BE49-F238E27FC236}">
                <a16:creationId xmlns:a16="http://schemas.microsoft.com/office/drawing/2014/main" id="{99772E0E-E6BC-415F-B4F7-F5066262B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36019"/>
              </p:ext>
            </p:extLst>
          </p:nvPr>
        </p:nvGraphicFramePr>
        <p:xfrm>
          <a:off x="10411107" y="1692363"/>
          <a:ext cx="817241" cy="218874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MPx</a:t>
                      </a: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201" name="Rectangle 200">
            <a:extLst>
              <a:ext uri="{FF2B5EF4-FFF2-40B4-BE49-F238E27FC236}">
                <a16:creationId xmlns:a16="http://schemas.microsoft.com/office/drawing/2014/main" id="{F4A3CF69-C4EB-40B6-B2EC-AC1794C6B34E}"/>
              </a:ext>
            </a:extLst>
          </p:cNvPr>
          <p:cNvSpPr/>
          <p:nvPr/>
        </p:nvSpPr>
        <p:spPr>
          <a:xfrm>
            <a:off x="10402409" y="1695118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202" name="Graphic 201">
            <a:extLst>
              <a:ext uri="{FF2B5EF4-FFF2-40B4-BE49-F238E27FC236}">
                <a16:creationId xmlns:a16="http://schemas.microsoft.com/office/drawing/2014/main" id="{AC3E65F8-61F0-4D1D-9768-C4368A6561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442908" y="1871992"/>
            <a:ext cx="386086" cy="268297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2BE79341-7310-4C47-9DAC-5BA02128E5D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88167" y="2096547"/>
            <a:ext cx="405677" cy="297919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29FFCD96-986C-4C0A-AAB1-70E44A4A6209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010934" y="1957903"/>
            <a:ext cx="176299" cy="191713"/>
          </a:xfrm>
          <a:prstGeom prst="rect">
            <a:avLst/>
          </a:prstGeom>
        </p:spPr>
      </p:pic>
      <p:pic>
        <p:nvPicPr>
          <p:cNvPr id="205" name="Picture 2">
            <a:extLst>
              <a:ext uri="{FF2B5EF4-FFF2-40B4-BE49-F238E27FC236}">
                <a16:creationId xmlns:a16="http://schemas.microsoft.com/office/drawing/2014/main" id="{24E770F4-E94F-4600-9546-F0605BE8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1584" y="2093790"/>
            <a:ext cx="273539" cy="3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0" name="Table 209">
            <a:extLst>
              <a:ext uri="{FF2B5EF4-FFF2-40B4-BE49-F238E27FC236}">
                <a16:creationId xmlns:a16="http://schemas.microsoft.com/office/drawing/2014/main" id="{64C84BF0-FCFB-4F41-9723-2DCE929B7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40614"/>
              </p:ext>
            </p:extLst>
          </p:nvPr>
        </p:nvGraphicFramePr>
        <p:xfrm>
          <a:off x="9817175" y="2481858"/>
          <a:ext cx="817241" cy="24935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Vx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211" name="Rectangle 210">
            <a:extLst>
              <a:ext uri="{FF2B5EF4-FFF2-40B4-BE49-F238E27FC236}">
                <a16:creationId xmlns:a16="http://schemas.microsoft.com/office/drawing/2014/main" id="{120A908F-DE68-4B88-BB22-3067C6893278}"/>
              </a:ext>
            </a:extLst>
          </p:cNvPr>
          <p:cNvSpPr/>
          <p:nvPr/>
        </p:nvSpPr>
        <p:spPr>
          <a:xfrm>
            <a:off x="9808477" y="2484613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pic>
        <p:nvPicPr>
          <p:cNvPr id="214" name="Graphic 213">
            <a:extLst>
              <a:ext uri="{FF2B5EF4-FFF2-40B4-BE49-F238E27FC236}">
                <a16:creationId xmlns:a16="http://schemas.microsoft.com/office/drawing/2014/main" id="{02068A14-F44B-4134-8862-075FD314A0F7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64794" y="2753228"/>
            <a:ext cx="262090" cy="285005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A3F51DD0-D7A2-4417-ACAD-93A3A6493D1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77888" y="2884292"/>
            <a:ext cx="323668" cy="413787"/>
          </a:xfrm>
          <a:prstGeom prst="rect">
            <a:avLst/>
          </a:prstGeom>
        </p:spPr>
      </p:pic>
      <p:pic>
        <p:nvPicPr>
          <p:cNvPr id="218" name="Graphic 217">
            <a:extLst>
              <a:ext uri="{FF2B5EF4-FFF2-40B4-BE49-F238E27FC236}">
                <a16:creationId xmlns:a16="http://schemas.microsoft.com/office/drawing/2014/main" id="{278C43C9-B0F6-4158-9D54-2D19A356793B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820281" y="2727129"/>
            <a:ext cx="307021" cy="307021"/>
          </a:xfrm>
          <a:prstGeom prst="rect">
            <a:avLst/>
          </a:prstGeom>
        </p:spPr>
      </p:pic>
      <p:graphicFrame>
        <p:nvGraphicFramePr>
          <p:cNvPr id="220" name="Table 219">
            <a:extLst>
              <a:ext uri="{FF2B5EF4-FFF2-40B4-BE49-F238E27FC236}">
                <a16:creationId xmlns:a16="http://schemas.microsoft.com/office/drawing/2014/main" id="{C2FD8C83-9D58-4365-944B-6616648BB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80366"/>
              </p:ext>
            </p:extLst>
          </p:nvPr>
        </p:nvGraphicFramePr>
        <p:xfrm>
          <a:off x="8092020" y="4114254"/>
          <a:ext cx="817241" cy="249358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817241">
                  <a:extLst>
                    <a:ext uri="{9D8B030D-6E8A-4147-A177-3AD203B41FA5}">
                      <a16:colId xmlns:a16="http://schemas.microsoft.com/office/drawing/2014/main" val="420418858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>
                        <a:buClr>
                          <a:srgbClr val="03234B"/>
                        </a:buClr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STM32-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Ux</a:t>
                      </a:r>
                    </a:p>
                  </a:txBody>
                  <a:tcPr marL="0" marR="0" marT="17999" marB="17999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80290"/>
                  </a:ext>
                </a:extLst>
              </a:tr>
            </a:tbl>
          </a:graphicData>
        </a:graphic>
      </p:graphicFrame>
      <p:sp>
        <p:nvSpPr>
          <p:cNvPr id="221" name="Rectangle 220">
            <a:extLst>
              <a:ext uri="{FF2B5EF4-FFF2-40B4-BE49-F238E27FC236}">
                <a16:creationId xmlns:a16="http://schemas.microsoft.com/office/drawing/2014/main" id="{3A6C422E-86EF-40AF-9330-CABBDA76023D}"/>
              </a:ext>
            </a:extLst>
          </p:cNvPr>
          <p:cNvSpPr/>
          <p:nvPr/>
        </p:nvSpPr>
        <p:spPr>
          <a:xfrm>
            <a:off x="8083322" y="4117009"/>
            <a:ext cx="832290" cy="7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dirty="0" err="1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915DE7C4-C5D8-4DDA-BF8A-2518239ECC89}"/>
              </a:ext>
            </a:extLst>
          </p:cNvPr>
          <p:cNvSpPr>
            <a:spLocks noEditPoints="1"/>
          </p:cNvSpPr>
          <p:nvPr/>
        </p:nvSpPr>
        <p:spPr bwMode="auto">
          <a:xfrm>
            <a:off x="8146029" y="4417551"/>
            <a:ext cx="162772" cy="360709"/>
          </a:xfrm>
          <a:custGeom>
            <a:avLst/>
            <a:gdLst>
              <a:gd name="T0" fmla="*/ 120 w 522"/>
              <a:gd name="T1" fmla="*/ 350 h 1302"/>
              <a:gd name="T2" fmla="*/ 73 w 522"/>
              <a:gd name="T3" fmla="*/ 431 h 1302"/>
              <a:gd name="T4" fmla="*/ 402 w 522"/>
              <a:gd name="T5" fmla="*/ 479 h 1302"/>
              <a:gd name="T6" fmla="*/ 450 w 522"/>
              <a:gd name="T7" fmla="*/ 397 h 1302"/>
              <a:gd name="T8" fmla="*/ 402 w 522"/>
              <a:gd name="T9" fmla="*/ 531 h 1302"/>
              <a:gd name="T10" fmla="*/ 73 w 522"/>
              <a:gd name="T11" fmla="*/ 578 h 1302"/>
              <a:gd name="T12" fmla="*/ 120 w 522"/>
              <a:gd name="T13" fmla="*/ 660 h 1302"/>
              <a:gd name="T14" fmla="*/ 450 w 522"/>
              <a:gd name="T15" fmla="*/ 613 h 1302"/>
              <a:gd name="T16" fmla="*/ 402 w 522"/>
              <a:gd name="T17" fmla="*/ 531 h 1302"/>
              <a:gd name="T18" fmla="*/ 120 w 522"/>
              <a:gd name="T19" fmla="*/ 712 h 1302"/>
              <a:gd name="T20" fmla="*/ 73 w 522"/>
              <a:gd name="T21" fmla="*/ 794 h 1302"/>
              <a:gd name="T22" fmla="*/ 402 w 522"/>
              <a:gd name="T23" fmla="*/ 841 h 1302"/>
              <a:gd name="T24" fmla="*/ 450 w 522"/>
              <a:gd name="T25" fmla="*/ 759 h 1302"/>
              <a:gd name="T26" fmla="*/ 402 w 522"/>
              <a:gd name="T27" fmla="*/ 893 h 1302"/>
              <a:gd name="T28" fmla="*/ 73 w 522"/>
              <a:gd name="T29" fmla="*/ 940 h 1302"/>
              <a:gd name="T30" fmla="*/ 120 w 522"/>
              <a:gd name="T31" fmla="*/ 1022 h 1302"/>
              <a:gd name="T32" fmla="*/ 450 w 522"/>
              <a:gd name="T33" fmla="*/ 975 h 1302"/>
              <a:gd name="T34" fmla="*/ 402 w 522"/>
              <a:gd name="T35" fmla="*/ 893 h 1302"/>
              <a:gd name="T36" fmla="*/ 120 w 522"/>
              <a:gd name="T37" fmla="*/ 1074 h 1302"/>
              <a:gd name="T38" fmla="*/ 73 w 522"/>
              <a:gd name="T39" fmla="*/ 1156 h 1302"/>
              <a:gd name="T40" fmla="*/ 402 w 522"/>
              <a:gd name="T41" fmla="*/ 1204 h 1302"/>
              <a:gd name="T42" fmla="*/ 450 w 522"/>
              <a:gd name="T43" fmla="*/ 1122 h 1302"/>
              <a:gd name="T44" fmla="*/ 476 w 522"/>
              <a:gd name="T45" fmla="*/ 1227 h 1302"/>
              <a:gd name="T46" fmla="*/ 68 w 522"/>
              <a:gd name="T47" fmla="*/ 1256 h 1302"/>
              <a:gd name="T48" fmla="*/ 46 w 522"/>
              <a:gd name="T49" fmla="*/ 172 h 1302"/>
              <a:gd name="T50" fmla="*/ 455 w 522"/>
              <a:gd name="T51" fmla="*/ 143 h 1302"/>
              <a:gd name="T52" fmla="*/ 476 w 522"/>
              <a:gd name="T53" fmla="*/ 1227 h 1302"/>
              <a:gd name="T54" fmla="*/ 206 w 522"/>
              <a:gd name="T55" fmla="*/ 55 h 1302"/>
              <a:gd name="T56" fmla="*/ 341 w 522"/>
              <a:gd name="T57" fmla="*/ 79 h 1302"/>
              <a:gd name="T58" fmla="*/ 182 w 522"/>
              <a:gd name="T59" fmla="*/ 97 h 1302"/>
              <a:gd name="T60" fmla="*/ 455 w 522"/>
              <a:gd name="T61" fmla="*/ 97 h 1302"/>
              <a:gd name="T62" fmla="*/ 396 w 522"/>
              <a:gd name="T63" fmla="*/ 79 h 1302"/>
              <a:gd name="T64" fmla="*/ 206 w 522"/>
              <a:gd name="T65" fmla="*/ 0 h 1302"/>
              <a:gd name="T66" fmla="*/ 127 w 522"/>
              <a:gd name="T67" fmla="*/ 97 h 1302"/>
              <a:gd name="T68" fmla="*/ 0 w 522"/>
              <a:gd name="T69" fmla="*/ 172 h 1302"/>
              <a:gd name="T70" fmla="*/ 68 w 522"/>
              <a:gd name="T71" fmla="*/ 1302 h 1302"/>
              <a:gd name="T72" fmla="*/ 522 w 522"/>
              <a:gd name="T73" fmla="*/ 1227 h 1302"/>
              <a:gd name="T74" fmla="*/ 455 w 522"/>
              <a:gd name="T75" fmla="*/ 97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22" h="1302">
                <a:moveTo>
                  <a:pt x="402" y="350"/>
                </a:moveTo>
                <a:lnTo>
                  <a:pt x="120" y="350"/>
                </a:lnTo>
                <a:cubicBezTo>
                  <a:pt x="94" y="350"/>
                  <a:pt x="73" y="371"/>
                  <a:pt x="73" y="397"/>
                </a:cubicBezTo>
                <a:lnTo>
                  <a:pt x="73" y="431"/>
                </a:lnTo>
                <a:cubicBezTo>
                  <a:pt x="73" y="458"/>
                  <a:pt x="94" y="479"/>
                  <a:pt x="120" y="479"/>
                </a:cubicBezTo>
                <a:lnTo>
                  <a:pt x="402" y="479"/>
                </a:lnTo>
                <a:cubicBezTo>
                  <a:pt x="428" y="479"/>
                  <a:pt x="450" y="458"/>
                  <a:pt x="450" y="431"/>
                </a:cubicBezTo>
                <a:lnTo>
                  <a:pt x="450" y="397"/>
                </a:lnTo>
                <a:cubicBezTo>
                  <a:pt x="450" y="371"/>
                  <a:pt x="428" y="350"/>
                  <a:pt x="402" y="350"/>
                </a:cubicBezTo>
                <a:moveTo>
                  <a:pt x="402" y="531"/>
                </a:moveTo>
                <a:lnTo>
                  <a:pt x="120" y="531"/>
                </a:lnTo>
                <a:cubicBezTo>
                  <a:pt x="94" y="531"/>
                  <a:pt x="73" y="552"/>
                  <a:pt x="73" y="578"/>
                </a:cubicBezTo>
                <a:lnTo>
                  <a:pt x="73" y="613"/>
                </a:lnTo>
                <a:cubicBezTo>
                  <a:pt x="73" y="639"/>
                  <a:pt x="94" y="660"/>
                  <a:pt x="120" y="660"/>
                </a:cubicBezTo>
                <a:lnTo>
                  <a:pt x="402" y="660"/>
                </a:lnTo>
                <a:cubicBezTo>
                  <a:pt x="428" y="660"/>
                  <a:pt x="450" y="639"/>
                  <a:pt x="450" y="613"/>
                </a:cubicBezTo>
                <a:lnTo>
                  <a:pt x="450" y="578"/>
                </a:lnTo>
                <a:cubicBezTo>
                  <a:pt x="450" y="552"/>
                  <a:pt x="428" y="531"/>
                  <a:pt x="402" y="531"/>
                </a:cubicBezTo>
                <a:moveTo>
                  <a:pt x="402" y="712"/>
                </a:moveTo>
                <a:lnTo>
                  <a:pt x="120" y="712"/>
                </a:lnTo>
                <a:cubicBezTo>
                  <a:pt x="94" y="712"/>
                  <a:pt x="73" y="733"/>
                  <a:pt x="73" y="759"/>
                </a:cubicBezTo>
                <a:lnTo>
                  <a:pt x="73" y="794"/>
                </a:lnTo>
                <a:cubicBezTo>
                  <a:pt x="73" y="820"/>
                  <a:pt x="94" y="841"/>
                  <a:pt x="120" y="841"/>
                </a:cubicBezTo>
                <a:lnTo>
                  <a:pt x="402" y="841"/>
                </a:lnTo>
                <a:cubicBezTo>
                  <a:pt x="428" y="841"/>
                  <a:pt x="450" y="820"/>
                  <a:pt x="450" y="794"/>
                </a:cubicBezTo>
                <a:lnTo>
                  <a:pt x="450" y="759"/>
                </a:lnTo>
                <a:cubicBezTo>
                  <a:pt x="450" y="733"/>
                  <a:pt x="428" y="712"/>
                  <a:pt x="402" y="712"/>
                </a:cubicBezTo>
                <a:moveTo>
                  <a:pt x="402" y="893"/>
                </a:moveTo>
                <a:lnTo>
                  <a:pt x="120" y="893"/>
                </a:lnTo>
                <a:cubicBezTo>
                  <a:pt x="94" y="893"/>
                  <a:pt x="73" y="914"/>
                  <a:pt x="73" y="940"/>
                </a:cubicBezTo>
                <a:lnTo>
                  <a:pt x="73" y="975"/>
                </a:lnTo>
                <a:cubicBezTo>
                  <a:pt x="73" y="1001"/>
                  <a:pt x="94" y="1022"/>
                  <a:pt x="120" y="1022"/>
                </a:cubicBezTo>
                <a:lnTo>
                  <a:pt x="402" y="1022"/>
                </a:lnTo>
                <a:cubicBezTo>
                  <a:pt x="428" y="1022"/>
                  <a:pt x="450" y="1001"/>
                  <a:pt x="450" y="975"/>
                </a:cubicBezTo>
                <a:lnTo>
                  <a:pt x="450" y="940"/>
                </a:lnTo>
                <a:cubicBezTo>
                  <a:pt x="450" y="914"/>
                  <a:pt x="428" y="893"/>
                  <a:pt x="402" y="893"/>
                </a:cubicBezTo>
                <a:moveTo>
                  <a:pt x="402" y="1074"/>
                </a:moveTo>
                <a:lnTo>
                  <a:pt x="120" y="1074"/>
                </a:lnTo>
                <a:cubicBezTo>
                  <a:pt x="94" y="1074"/>
                  <a:pt x="73" y="1096"/>
                  <a:pt x="73" y="1122"/>
                </a:cubicBezTo>
                <a:lnTo>
                  <a:pt x="73" y="1156"/>
                </a:lnTo>
                <a:cubicBezTo>
                  <a:pt x="73" y="1182"/>
                  <a:pt x="94" y="1204"/>
                  <a:pt x="120" y="1204"/>
                </a:cubicBezTo>
                <a:lnTo>
                  <a:pt x="402" y="1204"/>
                </a:lnTo>
                <a:cubicBezTo>
                  <a:pt x="428" y="1204"/>
                  <a:pt x="450" y="1182"/>
                  <a:pt x="450" y="1156"/>
                </a:cubicBezTo>
                <a:lnTo>
                  <a:pt x="450" y="1122"/>
                </a:lnTo>
                <a:cubicBezTo>
                  <a:pt x="450" y="1096"/>
                  <a:pt x="428" y="1074"/>
                  <a:pt x="402" y="1074"/>
                </a:cubicBezTo>
                <a:moveTo>
                  <a:pt x="476" y="1227"/>
                </a:moveTo>
                <a:cubicBezTo>
                  <a:pt x="476" y="1243"/>
                  <a:pt x="466" y="1256"/>
                  <a:pt x="455" y="1256"/>
                </a:cubicBezTo>
                <a:lnTo>
                  <a:pt x="68" y="1256"/>
                </a:lnTo>
                <a:cubicBezTo>
                  <a:pt x="56" y="1256"/>
                  <a:pt x="46" y="1243"/>
                  <a:pt x="46" y="1227"/>
                </a:cubicBezTo>
                <a:lnTo>
                  <a:pt x="46" y="172"/>
                </a:lnTo>
                <a:cubicBezTo>
                  <a:pt x="46" y="156"/>
                  <a:pt x="56" y="143"/>
                  <a:pt x="68" y="143"/>
                </a:cubicBezTo>
                <a:lnTo>
                  <a:pt x="455" y="143"/>
                </a:lnTo>
                <a:cubicBezTo>
                  <a:pt x="466" y="143"/>
                  <a:pt x="476" y="156"/>
                  <a:pt x="476" y="172"/>
                </a:cubicBezTo>
                <a:lnTo>
                  <a:pt x="476" y="1227"/>
                </a:lnTo>
                <a:close/>
                <a:moveTo>
                  <a:pt x="182" y="79"/>
                </a:moveTo>
                <a:cubicBezTo>
                  <a:pt x="182" y="66"/>
                  <a:pt x="193" y="55"/>
                  <a:pt x="206" y="55"/>
                </a:cubicBezTo>
                <a:lnTo>
                  <a:pt x="316" y="55"/>
                </a:lnTo>
                <a:cubicBezTo>
                  <a:pt x="330" y="55"/>
                  <a:pt x="341" y="66"/>
                  <a:pt x="341" y="79"/>
                </a:cubicBezTo>
                <a:lnTo>
                  <a:pt x="341" y="97"/>
                </a:lnTo>
                <a:lnTo>
                  <a:pt x="182" y="97"/>
                </a:lnTo>
                <a:lnTo>
                  <a:pt x="182" y="79"/>
                </a:lnTo>
                <a:close/>
                <a:moveTo>
                  <a:pt x="455" y="97"/>
                </a:moveTo>
                <a:lnTo>
                  <a:pt x="396" y="97"/>
                </a:lnTo>
                <a:lnTo>
                  <a:pt x="396" y="79"/>
                </a:lnTo>
                <a:cubicBezTo>
                  <a:pt x="396" y="35"/>
                  <a:pt x="360" y="0"/>
                  <a:pt x="316" y="0"/>
                </a:cubicBezTo>
                <a:lnTo>
                  <a:pt x="206" y="0"/>
                </a:lnTo>
                <a:cubicBezTo>
                  <a:pt x="163" y="0"/>
                  <a:pt x="127" y="35"/>
                  <a:pt x="127" y="79"/>
                </a:cubicBezTo>
                <a:lnTo>
                  <a:pt x="127" y="97"/>
                </a:lnTo>
                <a:lnTo>
                  <a:pt x="68" y="97"/>
                </a:lnTo>
                <a:cubicBezTo>
                  <a:pt x="31" y="97"/>
                  <a:pt x="0" y="131"/>
                  <a:pt x="0" y="172"/>
                </a:cubicBezTo>
                <a:lnTo>
                  <a:pt x="0" y="1227"/>
                </a:lnTo>
                <a:cubicBezTo>
                  <a:pt x="0" y="1268"/>
                  <a:pt x="31" y="1302"/>
                  <a:pt x="68" y="1302"/>
                </a:cubicBezTo>
                <a:lnTo>
                  <a:pt x="455" y="1302"/>
                </a:lnTo>
                <a:cubicBezTo>
                  <a:pt x="492" y="1302"/>
                  <a:pt x="522" y="1268"/>
                  <a:pt x="522" y="1227"/>
                </a:cubicBezTo>
                <a:lnTo>
                  <a:pt x="522" y="172"/>
                </a:lnTo>
                <a:cubicBezTo>
                  <a:pt x="522" y="131"/>
                  <a:pt x="492" y="97"/>
                  <a:pt x="455" y="97"/>
                </a:cubicBezTo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3234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F433BBD-4E67-4261-B218-ABD6CD3FC767}"/>
              </a:ext>
            </a:extLst>
          </p:cNvPr>
          <p:cNvSpPr/>
          <p:nvPr/>
        </p:nvSpPr>
        <p:spPr>
          <a:xfrm>
            <a:off x="8399820" y="4509285"/>
            <a:ext cx="162342" cy="22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235" name="Graphic 234">
            <a:extLst>
              <a:ext uri="{FF2B5EF4-FFF2-40B4-BE49-F238E27FC236}">
                <a16:creationId xmlns:a16="http://schemas.microsoft.com/office/drawing/2014/main" id="{A504A1B8-C4E8-4F0A-A5C1-EADFD733F5B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75310" y="4497842"/>
            <a:ext cx="316587" cy="316587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032621FA-E7D3-4D20-85AA-285F58F658D7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607600" y="4426788"/>
            <a:ext cx="262090" cy="285005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4697F9F1-A56E-49B0-B351-2E4DA7F182DA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44482" y="4488161"/>
            <a:ext cx="262090" cy="2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A9820-855D-4CD2-A16E-3900B18A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IoT Security &amp; STM32Trust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FF9FC4-1697-4C03-AE36-6949D9BE1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201C1-8F10-454E-AB2A-FBE33921FB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330950"/>
            <a:ext cx="409575" cy="292100"/>
          </a:xfrm>
        </p:spPr>
        <p:txBody>
          <a:bodyPr/>
          <a:lstStyle/>
          <a:p>
            <a:fld id="{62A42E78-4FE3-4E16-9FB9-64A349BFE3F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25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ABDD221-BB14-4A9E-A92B-BCF38544C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05" y="2998601"/>
            <a:ext cx="4914695" cy="3243547"/>
          </a:xfrm>
          <a:prstGeom prst="rect">
            <a:avLst/>
          </a:prstGeom>
        </p:spPr>
      </p:pic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AA394215-6F17-4CD7-9BEE-2C16E1F7F53B}"/>
              </a:ext>
            </a:extLst>
          </p:cNvPr>
          <p:cNvSpPr txBox="1">
            <a:spLocks/>
          </p:cNvSpPr>
          <p:nvPr/>
        </p:nvSpPr>
        <p:spPr>
          <a:xfrm>
            <a:off x="463455" y="1286635"/>
            <a:ext cx="7493679" cy="4608379"/>
          </a:xfrm>
          <a:prstGeom prst="rect">
            <a:avLst/>
          </a:prstGeom>
        </p:spPr>
        <p:txBody>
          <a:bodyPr/>
          <a:lstStyle>
            <a:lvl1pPr marL="261990" indent="-261990" algn="l" defTabSz="914583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682" indent="-266753" algn="l" defTabSz="9145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63" indent="-273105" algn="l" defTabSz="9145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622" indent="-268342" algn="l" defTabSz="914583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695" indent="-261990" algn="l" defTabSz="914583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929" lvl="1" indent="0">
              <a:buNone/>
            </a:pPr>
            <a:endParaRPr lang="en-US" sz="1599" dirty="0"/>
          </a:p>
          <a:p>
            <a:pPr lvl="1"/>
            <a:endParaRPr lang="en-US" sz="1599" dirty="0"/>
          </a:p>
          <a:p>
            <a:pPr marL="0" indent="0">
              <a:buNone/>
            </a:pPr>
            <a:r>
              <a:rPr lang="en-US" dirty="0"/>
              <a:t>A challenge for WW security certification:</a:t>
            </a:r>
          </a:p>
          <a:p>
            <a:pPr marL="269929" lvl="1" indent="0">
              <a:buNone/>
            </a:pPr>
            <a:r>
              <a:rPr lang="en-US" dirty="0"/>
              <a:t>► Much progress but offer still fragmented</a:t>
            </a:r>
          </a:p>
          <a:p>
            <a:pPr marL="269929" lvl="1" indent="0">
              <a:buNone/>
            </a:pPr>
            <a:r>
              <a:rPr lang="en-US" dirty="0"/>
              <a:t>► Driven by Private Sector &amp; Public Sector</a:t>
            </a:r>
          </a:p>
          <a:p>
            <a:pPr marL="269929" lvl="1" indent="0">
              <a:buNone/>
            </a:pPr>
            <a:r>
              <a:rPr lang="en-US" dirty="0"/>
              <a:t>► Alignment at stake: WW recognition vs National sovereignty</a:t>
            </a:r>
          </a:p>
          <a:p>
            <a:pPr lvl="1"/>
            <a:endParaRPr lang="en-US" sz="1599" dirty="0"/>
          </a:p>
          <a:p>
            <a:pPr marL="269929" lvl="1" indent="0">
              <a:buNone/>
            </a:pPr>
            <a:endParaRPr lang="en-US" sz="1599" dirty="0"/>
          </a:p>
          <a:p>
            <a:pPr marL="0" indent="0">
              <a:buNone/>
            </a:pPr>
            <a:r>
              <a:rPr lang="en-US" dirty="0"/>
              <a:t>ST challenges: </a:t>
            </a:r>
          </a:p>
          <a:p>
            <a:pPr marL="269929" lvl="1" indent="0">
              <a:buNone/>
            </a:pPr>
            <a:r>
              <a:rPr lang="en-US" dirty="0"/>
              <a:t>► Define the best approach for certified foundations</a:t>
            </a:r>
          </a:p>
          <a:p>
            <a:pPr marL="269929" lvl="1" indent="0">
              <a:buNone/>
            </a:pPr>
            <a:r>
              <a:rPr lang="en-US" dirty="0"/>
              <a:t>► Explain re-use, composition &amp; mapping for OEMs</a:t>
            </a:r>
          </a:p>
          <a:p>
            <a:endParaRPr lang="en-US" sz="1999" dirty="0"/>
          </a:p>
          <a:p>
            <a:pPr marL="0" indent="-4763">
              <a:buNone/>
            </a:pPr>
            <a:endParaRPr lang="en-US" sz="1999" dirty="0"/>
          </a:p>
          <a:p>
            <a:pPr marL="0" indent="-4763">
              <a:buNone/>
            </a:pPr>
            <a:endParaRPr lang="en-US" sz="1999" dirty="0"/>
          </a:p>
          <a:p>
            <a:pPr marL="0" indent="-4763">
              <a:buNone/>
            </a:pPr>
            <a:endParaRPr lang="en-US" sz="1999" dirty="0"/>
          </a:p>
          <a:p>
            <a:pPr marL="269929" lvl="1" indent="0">
              <a:buNone/>
            </a:pPr>
            <a:endParaRPr lang="en-US" sz="1599" dirty="0"/>
          </a:p>
          <a:p>
            <a:pPr marL="269929" lvl="1" indent="0">
              <a:buNone/>
            </a:pPr>
            <a:endParaRPr lang="en-US" sz="15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819FD-1989-4EFD-89FF-1C3F2FDE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for IoT Devices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97B61-BCFA-4975-B1B5-04CF59B6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31B9E4-8E4D-4C86-BFD7-412B282B373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1D4D1D-7F2D-484B-801C-9E2236707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960" y="230782"/>
            <a:ext cx="1320112" cy="8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1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VER" val="ᝇᝂᝄ"/>
  <p:tag name="RANDOM" val="20"/>
  <p:tag name="CLINAME" val="ᝩគ᝗ក᝵ជជ᝽᝺᝽᝹᝸!ᝧᝨ᜴᝗ឃគ᝺᝽᝸᝹គឈ᝽᝵ក!ᝩគ᝗ក᝵ជជ᝽᝺᝽᝹᝸!ᝧᝨ᜴᝗ឃគ᝺᝽᝸᝹គឈ᝽᝵ក!ᝩគ᝗ក᝵ជជ᝽᝺᝽᝹᝸"/>
  <p:tag name="DATETIME" val="ᝅᝃᝅᝈᝃᝆᝄᝆᝄ᜴᜴ᝅᝈᝎᝅᝋ᜴᜼᝛ᝡᝨ᜿ᝅᝎᝄ᜽!ᝅᝃᝆᝄᝃᝆᝄᝆᝄ᜴᜴ᝅᝊᝎᝇᝄ᜴᜼᝛ᝡᝨ᜿ᝅᝎᝄ᜽!ᝅᝃᝆᝄᝃᝆᝄᝆᝄ᜴᜴ᝅᝊᝎᝇᝇ᜴᜼᝛ᝡᝨ᜿ᝅᝎᝄ᜽!ᝅᝄᝃᝆᝅᝃᝆᝄᝆᝄ᜴᜴ᝍᝎᝆᝅ᝕ᝡ᜴᜼᝛ᝡᝨ᜿ᝆᝎᝄ᜽!ᝅᝆᝃᝇᝃᝆᝄᝆᝅ᜴᜴ᝅᝈᝎᝇᝄ᜴᜼᝛ᝡᝨ᜿ᝅᝎᝄ᜽"/>
  <p:tag name="DONEBY" val="ᝧᝨᝰឈ᝵ញ᝺ឃញឆដ!ᝧᝨᝰឈ᝵ញ᝺ឃញឆដ!ᝧᝨᝰឈ᝵ញ᝺ឃញឆដ!ᝧᝨᝰᝨ᝼᝽᝹ឆឆឍ᜴᝗ᝦ᝙ᝧᝤᝣ!ᝯᝧᝨ᜴᝗ឃគ᝺᝽᝸᝹គឈ᝽᝵ក᝱᜴ᝒ᜴᝕᝝ᝤ᜴᝼᝵គ᝸ឃដ᝹ឆ"/>
  <p:tag name="IPADDRESS" val="᝛ᝢ᝖᝗ᝫᝠᝅᝍᝈᝄ!᝛ᝢ᝖᝗ᝫᝠᝅᝍᝈᝄ!᝛ᝢ᝖᝗ᝫᝠᝅᝍᝈᝄ!ᝦᝣᝩ᝗ᝫᝠᝈᝅᝍᝋ!ᝦᝣᝩ᝗ᝫᝠᝈᝅᝍᝋ"/>
  <p:tag name="CHECKSUM" val="ᝈᝇᝆᝆ!ᝈᝉᝇᝋ!ᝈᝇᝅᝍ!ᝉᝄᝊᝈ!ᝊᝄᝉᝅ"/>
</p:tagLst>
</file>

<file path=ppt/theme/theme1.xml><?xml version="1.0" encoding="utf-8"?>
<a:theme xmlns:a="http://schemas.openxmlformats.org/drawingml/2006/main" name="ST PowerPoint Template 16x9">
  <a:themeElements>
    <a:clrScheme name="STMicroelectronics 2020">
      <a:dk1>
        <a:srgbClr val="03234B"/>
      </a:dk1>
      <a:lt1>
        <a:srgbClr val="FFFFFF"/>
      </a:lt1>
      <a:dk2>
        <a:srgbClr val="464650"/>
      </a:dk2>
      <a:lt2>
        <a:srgbClr val="E8E8E9"/>
      </a:lt2>
      <a:accent1>
        <a:srgbClr val="03234B"/>
      </a:accent1>
      <a:accent2>
        <a:srgbClr val="E6007E"/>
      </a:accent2>
      <a:accent3>
        <a:srgbClr val="3CB4E6"/>
      </a:accent3>
      <a:accent4>
        <a:srgbClr val="FFD200"/>
      </a:accent4>
      <a:accent5>
        <a:srgbClr val="49B170"/>
      </a:accent5>
      <a:accent6>
        <a:srgbClr val="8C0078"/>
      </a:accent6>
      <a:hlink>
        <a:srgbClr val="03234B"/>
      </a:hlink>
      <a:folHlink>
        <a:srgbClr val="03234B"/>
      </a:folHlink>
    </a:clrScheme>
    <a:fontScheme name="ST BRAND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buClr>
            <a:schemeClr val="bg1"/>
          </a:buCl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Template_[16-9].potx" id="{E7467915-AA13-49D5-974A-F6C1945319E3}" vid="{A9674803-5581-4E2C-A9AC-EF6DFB6C20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d03b4c-6354-4256-bad1-3aac3163c37d">
      <Terms xmlns="http://schemas.microsoft.com/office/infopath/2007/PartnerControls"/>
    </lcf76f155ced4ddcb4097134ff3c332f>
    <TaxCatchAll xmlns="67d01bf7-0249-4c80-a1cc-28c5e99ab0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0A74851E5684AB3B63F79F30AFF74" ma:contentTypeVersion="16" ma:contentTypeDescription="Create a new document." ma:contentTypeScope="" ma:versionID="af0da6a4f64087d3f82ab17f19161133">
  <xsd:schema xmlns:xsd="http://www.w3.org/2001/XMLSchema" xmlns:xs="http://www.w3.org/2001/XMLSchema" xmlns:p="http://schemas.microsoft.com/office/2006/metadata/properties" xmlns:ns2="acd03b4c-6354-4256-bad1-3aac3163c37d" xmlns:ns3="67d01bf7-0249-4c80-a1cc-28c5e99ab06e" targetNamespace="http://schemas.microsoft.com/office/2006/metadata/properties" ma:root="true" ma:fieldsID="4fc4601ef0f1764faec5d62ca2c320f6" ns2:_="" ns3:_="">
    <xsd:import namespace="acd03b4c-6354-4256-bad1-3aac3163c37d"/>
    <xsd:import namespace="67d01bf7-0249-4c80-a1cc-28c5e99ab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03b4c-6354-4256-bad1-3aac3163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d96b47-c629-4365-afc3-95f4bf3f5c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1bf7-0249-4c80-a1cc-28c5e99ab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1757af-45fa-4700-994a-5fba46532aae}" ma:internalName="TaxCatchAll" ma:showField="CatchAllData" ma:web="67d01bf7-0249-4c80-a1cc-28c5e99ab0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860E1-69D5-4E74-884D-9FA623A0A3A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befe4f-5712-4560-b217-6ff633af8394"/>
    <ds:schemaRef ds:uri="http://schemas.microsoft.com/office/2006/documentManagement/types"/>
    <ds:schemaRef ds:uri="http://schemas.openxmlformats.org/package/2006/metadata/core-properties"/>
    <ds:schemaRef ds:uri="f984290e-0dbf-42fb-8f79-7843d091f3b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96EF55-315B-4492-B764-01F013E488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0B314-2DFE-4E51-9493-6222C2A1581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26425</TotalTime>
  <Words>1329</Words>
  <Application>Microsoft Office PowerPoint</Application>
  <PresentationFormat>Widescreen</PresentationFormat>
  <Paragraphs>309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Arial Narrow</vt:lpstr>
      <vt:lpstr>ST PowerPoint Template 16x9</vt:lpstr>
      <vt:lpstr>The Microcontroller Journey:   From Basic Security to   ARM PSA L3 and SESIP3    </vt:lpstr>
      <vt:lpstr>Revision History</vt:lpstr>
      <vt:lpstr>Agenda</vt:lpstr>
      <vt:lpstr>Introduction</vt:lpstr>
      <vt:lpstr>We are creators and makers of technology</vt:lpstr>
      <vt:lpstr>The STM32 Offer</vt:lpstr>
      <vt:lpstr>A Broad Product Portfolio </vt:lpstr>
      <vt:lpstr>IoT Security &amp; STM32Trust</vt:lpstr>
      <vt:lpstr>Security for IoT Devices</vt:lpstr>
      <vt:lpstr>Security for IoT Devices Customer expectations</vt:lpstr>
      <vt:lpstr>How to address customer demand for security ? The STM32Trust Framework</vt:lpstr>
      <vt:lpstr>From STM32Trust to IoT Security</vt:lpstr>
      <vt:lpstr>The SESIP value</vt:lpstr>
      <vt:lpstr>The STM32 Journey:  From Basic Security to L3</vt:lpstr>
      <vt:lpstr>STM32 Journey</vt:lpstr>
      <vt:lpstr>Lesson Learned From Basic to L3</vt:lpstr>
      <vt:lpstr>STM32 Security Roadmap </vt:lpstr>
      <vt:lpstr>What matters to ST for SESIP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multiple lines</dc:title>
  <dc:creator>Akim Layachi DAINECHE</dc:creator>
  <cp:keywords>STMicroelectronics;Template v1.14</cp:keywords>
  <cp:lastModifiedBy>Bruno MUSSARD</cp:lastModifiedBy>
  <cp:revision>112</cp:revision>
  <cp:lastPrinted>2021-03-04T16:10:09Z</cp:lastPrinted>
  <dcterms:created xsi:type="dcterms:W3CDTF">2020-09-22T14:02:48Z</dcterms:created>
  <dcterms:modified xsi:type="dcterms:W3CDTF">2022-10-13T14:32:31Z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0x0101007C58FD96B301FE419AC309424D7D3E15</vt:lpwstr>
  </property>
  <property fmtid="{D5CDD505-2E9C-101B-9397-08002B2CF9AE}" pid="3" name="MSIP_Label_cf8c7287-838c-46dd-b281-b1140229e67a_Enabled">
    <vt:lpwstr>true</vt:lpwstr>
  </property>
  <property fmtid="{D5CDD505-2E9C-101B-9397-08002B2CF9AE}" pid="4" name="MSIP_Label_cf8c7287-838c-46dd-b281-b1140229e67a_SetDate">
    <vt:lpwstr>2022-04-11T13:14:31Z</vt:lpwstr>
  </property>
  <property fmtid="{D5CDD505-2E9C-101B-9397-08002B2CF9AE}" pid="5" name="MSIP_Label_cf8c7287-838c-46dd-b281-b1140229e67a_Method">
    <vt:lpwstr>Privileged</vt:lpwstr>
  </property>
  <property fmtid="{D5CDD505-2E9C-101B-9397-08002B2CF9AE}" pid="6" name="MSIP_Label_cf8c7287-838c-46dd-b281-b1140229e67a_Name">
    <vt:lpwstr>cf8c7287-838c-46dd-b281-b1140229e67a</vt:lpwstr>
  </property>
  <property fmtid="{D5CDD505-2E9C-101B-9397-08002B2CF9AE}" pid="7" name="MSIP_Label_cf8c7287-838c-46dd-b281-b1140229e67a_SiteId">
    <vt:lpwstr>75e027c9-20d5-47d5-b82f-77d7cd041e8f</vt:lpwstr>
  </property>
  <property fmtid="{D5CDD505-2E9C-101B-9397-08002B2CF9AE}" pid="8" name="MSIP_Label_cf8c7287-838c-46dd-b281-b1140229e67a_ActionId">
    <vt:lpwstr>74b6630c-3071-40f1-9da8-334ac50a3ab1</vt:lpwstr>
  </property>
  <property fmtid="{D5CDD505-2E9C-101B-9397-08002B2CF9AE}" pid="9" name="MSIP_Label_cf8c7287-838c-46dd-b281-b1140229e67a_ContentBits">
    <vt:lpwstr>0</vt:lpwstr>
  </property>
</Properties>
</file>